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64.jpg" ContentType="image/png"/>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1"/>
  </p:notesMasterIdLst>
  <p:sldIdLst>
    <p:sldId id="256" r:id="rId2"/>
    <p:sldId id="481" r:id="rId3"/>
    <p:sldId id="493" r:id="rId4"/>
    <p:sldId id="509" r:id="rId5"/>
    <p:sldId id="511" r:id="rId6"/>
    <p:sldId id="525" r:id="rId7"/>
    <p:sldId id="526" r:id="rId8"/>
    <p:sldId id="497" r:id="rId9"/>
    <p:sldId id="521" r:id="rId10"/>
    <p:sldId id="484" r:id="rId11"/>
    <p:sldId id="494" r:id="rId12"/>
    <p:sldId id="499" r:id="rId13"/>
    <p:sldId id="542" r:id="rId14"/>
    <p:sldId id="259" r:id="rId15"/>
    <p:sldId id="274" r:id="rId16"/>
    <p:sldId id="523" r:id="rId17"/>
    <p:sldId id="524" r:id="rId18"/>
    <p:sldId id="505" r:id="rId19"/>
    <p:sldId id="275" r:id="rId20"/>
    <p:sldId id="312" r:id="rId21"/>
    <p:sldId id="513" r:id="rId22"/>
    <p:sldId id="545" r:id="rId23"/>
    <p:sldId id="496" r:id="rId24"/>
    <p:sldId id="529" r:id="rId25"/>
    <p:sldId id="292" r:id="rId26"/>
    <p:sldId id="535" r:id="rId27"/>
    <p:sldId id="258" r:id="rId28"/>
    <p:sldId id="276" r:id="rId29"/>
    <p:sldId id="281" r:id="rId30"/>
    <p:sldId id="501" r:id="rId31"/>
    <p:sldId id="301" r:id="rId32"/>
    <p:sldId id="507" r:id="rId33"/>
    <p:sldId id="516" r:id="rId34"/>
    <p:sldId id="517" r:id="rId35"/>
    <p:sldId id="290" r:id="rId36"/>
    <p:sldId id="518" r:id="rId37"/>
    <p:sldId id="287" r:id="rId38"/>
    <p:sldId id="286" r:id="rId39"/>
    <p:sldId id="291" r:id="rId40"/>
    <p:sldId id="522" r:id="rId41"/>
    <p:sldId id="530" r:id="rId42"/>
    <p:sldId id="508" r:id="rId43"/>
    <p:sldId id="480" r:id="rId44"/>
    <p:sldId id="500" r:id="rId45"/>
    <p:sldId id="543" r:id="rId46"/>
    <p:sldId id="544" r:id="rId47"/>
    <p:sldId id="338" r:id="rId48"/>
    <p:sldId id="474" r:id="rId49"/>
    <p:sldId id="510" r:id="rId50"/>
    <p:sldId id="486" r:id="rId51"/>
    <p:sldId id="512" r:id="rId52"/>
    <p:sldId id="541" r:id="rId53"/>
    <p:sldId id="262" r:id="rId54"/>
    <p:sldId id="283" r:id="rId55"/>
    <p:sldId id="288" r:id="rId56"/>
    <p:sldId id="289" r:id="rId57"/>
    <p:sldId id="527" r:id="rId58"/>
    <p:sldId id="528" r:id="rId59"/>
    <p:sldId id="514" r:id="rId60"/>
    <p:sldId id="267" r:id="rId61"/>
    <p:sldId id="515" r:id="rId62"/>
    <p:sldId id="506" r:id="rId63"/>
    <p:sldId id="293" r:id="rId64"/>
    <p:sldId id="537" r:id="rId65"/>
    <p:sldId id="538" r:id="rId66"/>
    <p:sldId id="536" r:id="rId67"/>
    <p:sldId id="534" r:id="rId68"/>
    <p:sldId id="503" r:id="rId69"/>
    <p:sldId id="540" r:id="rId70"/>
    <p:sldId id="539" r:id="rId71"/>
    <p:sldId id="533" r:id="rId72"/>
    <p:sldId id="435" r:id="rId73"/>
    <p:sldId id="437" r:id="rId74"/>
    <p:sldId id="519" r:id="rId75"/>
    <p:sldId id="520" r:id="rId76"/>
    <p:sldId id="469" r:id="rId77"/>
    <p:sldId id="546" r:id="rId78"/>
    <p:sldId id="488" r:id="rId79"/>
    <p:sldId id="485" r:id="rId80"/>
    <p:sldId id="491" r:id="rId81"/>
    <p:sldId id="490" r:id="rId82"/>
    <p:sldId id="489" r:id="rId83"/>
    <p:sldId id="487" r:id="rId84"/>
    <p:sldId id="498" r:id="rId85"/>
    <p:sldId id="532" r:id="rId86"/>
    <p:sldId id="495" r:id="rId87"/>
    <p:sldId id="314" r:id="rId88"/>
    <p:sldId id="531" r:id="rId89"/>
    <p:sldId id="492" r:id="rId9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B199"/>
    <a:srgbClr val="14C1AD"/>
    <a:srgbClr val="91D3F0"/>
    <a:srgbClr val="FF1605"/>
    <a:srgbClr val="FF327F"/>
    <a:srgbClr val="FF2A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07"/>
    <p:restoredTop sz="92716"/>
  </p:normalViewPr>
  <p:slideViewPr>
    <p:cSldViewPr snapToGrid="0" snapToObjects="1">
      <p:cViewPr varScale="1">
        <p:scale>
          <a:sx n="101" d="100"/>
          <a:sy n="101" d="100"/>
        </p:scale>
        <p:origin x="968" y="184"/>
      </p:cViewPr>
      <p:guideLst/>
    </p:cSldViewPr>
  </p:slideViewPr>
  <p:outlineViewPr>
    <p:cViewPr>
      <p:scale>
        <a:sx n="33" d="100"/>
        <a:sy n="33" d="100"/>
      </p:scale>
      <p:origin x="0" y="-5704"/>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7T11:16:22.17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1,'59'0,"4"0,-3 0,-7 0,22 0,-22 0,24 0,4 0,-8 0,5 0,-10 0,-7 0,16 0,-16 0,7 0,-9 0,0 0,-8 0,-3 0,1 0,-7 0,7 0,0 0,-7 0,7 0,-9 0,1 0,-8 0,6 0,-13 0,13 0,-13 0,6 0,0 6,-6-5,13 5,-13 0,13-5,-6 5,1-6,-2 0,-1 0,-4 0,-2 0,-2 0,-4 0,0 0,-2 0,-1 0,1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7T11:16:29.16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0,'44'0,"-7"0,-26 0,0 0,10 0,-8 0,8 0,-5 0,-3 0,8 0,-9 0,4 0,0 5,2 2,0-1,-1 5,0-10,-4 4,4 0,0-4,-4 4,4 0,-1-4,-4 4,10 1,-9-5,4 4,-1 0,1 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7T11:16:53.19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1 121,'68'0,"18"0,-30 0,-3 0,1 0,13 0,-12 0,2 0,35 0,-41 0,0 0,1 0,-1 0,1 0,-1 0,32 0,14 0,-2 0,0 0,-39 0,-1 0,37 0,-40 0,-1 0,32 0,4 0,-16 0,-1 0,7 0,-16 0,-1 0,-3 0,-15 0,7 0,-8 0,-1 0,1 0,-8 0,6 0,-6 0,1 0,4 0,-11 0,11 0,-11 0,4 0,-6 0,0 0,6 0,-4 0,4 0,-6 0,0 0,6 0,-4 0,4 0,-6 0,0 0,-1 0,1 0,-1 0,1 0,0 0,-7 0,5 0,-4 0,6 0,-1 0,1 0,-1 0,1 0,0 0,-1 0,1 0,-7 0,6 0,-6 0,7 0,-7 0,6 0,-6 0,7 0,-1 0,1 0,0 0,-1 0,1 0,-1 0,1 0,0 0,-1 0,1 0,4 0,4 0,-1 0,-1 0,-6 0,0 0,-1 0,1 0,-1 0,1 0,0 0,-7 0,5 0,-10 0,4 0,0 0,-4 0,10 0,-11 0,12 0,-1 0,-3 0,8 0,-15 0,10 6,-5-5,1 5,4-6,-4 5,-1-3,5 3,-4-5,6 0,-1 6,1-5,7 4,-6-5,6 0,-8 0,8 0,-6 0,6 0,-7 0,-1 0,-5 0,4 6,-5-5,7 5,0-1,-1-3,-5 3,4-5,-4 0,5 5,1-3,-7 3,6-5,-6 0,1 0,4 0,-10 0,10 0,-11 0,11 0,-10 0,4 0,0 0,7 0,2 0,3 0,-10 0,4 0,-5 0,1 0,4 0,-10 0,10 0,-4 0,5 0,1 0,-7 0,5 0,-4 0,6 0,-1 0,1 0,0 0,-7 0,5 0,-4 0,5 0,-5 0,4 0,-4 0,-1 0,0 0,-1 0,6 0,-3-5,2 4,-5-4,-4 5,4-5,0 4,-4-4,15 5,-14 0,14 0,-10-5,1 3,4-3,-4 5,5 0,1 0,-1 0,1 0,-6 0,4 0,-5 0,7 0,-6 0,4 0,-5 0,7 0,-1 0,1 0,0 0,-1 0,1 0,0 0,6 0,-4 0,4 0,-6 0,-7 0,6 0,-6 0,1 0,4 0,-10 0,4 0,0 0,-5 0,10 0,-3 0,-2 0,0 0,1 0,-6 0,10 0,-3 0,-2 0,6-6,-10 5,4-5,0 1,2 4,-1-10,5 10,-4-4,0 5,4-5,-11 3,5-3,-1 5,-3-5,14 4,-13-4,8 5,-6 0,-4 0,9-5,-9 3,4-2,1 4,-5 0,9 0,-9 0,4 0,1 0,-4 0,10-6,-10 5,4-5,5 6,-8 0,8 0,-6 0,-4 0,9 0,-8 0,3 0,0 0,2 0,-1 0,1 0,4 0,-8 0,8 0,-6 0,-4 0,9 0,-9 0,4 0,0 0,-3 0,8-5,-9 4,4-4,0 5,-3-5,8 4,-9-9,4 9,0-4,-4 0,9 4,-8-4,3 5,0-5,-4 4,9-9,-9 8,4-2,1-1,-5 3,9-3,-9 5,4 0,0 0,-3 0,8 0,-9 0,4 0,0 0,-4 0,9 0,-8 0,3 0,0 0,-4 0,9 0,-8 0,3 0,0 0,-4 0,9 0,-9 0,4 0,0 0,2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7T11:17:01.74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26,'60'0,"-3"0,-9 0,-5 0,14 0,2 0,2 0,17 0,-8 0,0 0,7 0,-16 0,7 0,-9 0,-8 0,6 0,-22 0,5 0,-8 0,-6 0,6 0,-8 0,8 0,-6 0,6-11,-7 8,-7-8,5 11,-10 0,4 0,-1 0,-4 0,9 0,-8 0,3 0,0 0,-4 0,9 0,-9 0,5 0,-1 0,-4 0,4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7T11:17:04.27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1,'43'0,"-6"0,-26 0,0 0,10 0,-8 0,8 0,-4 0,-5 0,9 0,-9 0,4 0,0 0,-3 0,8 0,-9 0,4 0,-5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7T11:17:21.88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1,'43'0,"0"0,-30 0,4 0,-1 0,-4 0,15 0,-13 0,8 0,0 0,-8 0,8 0,-5 0,-4 0,9 0,-4 0,0 5,5 1,-11 1,11-2,-10 0,4-4,5 4,-8-5,8 0,-6 0,-4 0,9 5,-8-4,3 4,0-5,-4 5,9-4,-8 4,3 0,0-3,-4 2,9 1,-9-3,4 8,0-4,-3 5,3-5,-5 4,0 1,0 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7T11:17:24.26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1,'57'0,"-7"0,-25 0,-1 0,1 0,-6 0,4 0,-11 0,5 0,0 0,-5 0,4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FDDAD0-113D-FB48-9098-C2E2509BA8E8}" type="datetimeFigureOut">
              <a:rPr lang="fr-FR" smtClean="0"/>
              <a:t>18/10/2025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44C7A-2674-DE4D-9308-2E1DE78FF233}" type="slidenum">
              <a:rPr lang="fr-FR" smtClean="0"/>
              <a:t>‹N°›</a:t>
            </a:fld>
            <a:endParaRPr lang="fr-FR"/>
          </a:p>
        </p:txBody>
      </p:sp>
    </p:spTree>
    <p:extLst>
      <p:ext uri="{BB962C8B-B14F-4D97-AF65-F5344CB8AC3E}">
        <p14:creationId xmlns:p14="http://schemas.microsoft.com/office/powerpoint/2010/main" val="363826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044C7A-2674-DE4D-9308-2E1DE78FF233}" type="slidenum">
              <a:rPr lang="fr-FR" smtClean="0"/>
              <a:t>11</a:t>
            </a:fld>
            <a:endParaRPr lang="fr-FR"/>
          </a:p>
        </p:txBody>
      </p:sp>
    </p:spTree>
    <p:extLst>
      <p:ext uri="{BB962C8B-B14F-4D97-AF65-F5344CB8AC3E}">
        <p14:creationId xmlns:p14="http://schemas.microsoft.com/office/powerpoint/2010/main" val="161896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0DA5D-6368-994B-B643-55ADD33A67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BDCDA5-17AB-DD40-B3C2-D3B3C0B47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0B7503-E4E2-2D4C-9C3E-86BDE13874A4}"/>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5" name="Espace réservé du pied de page 4">
            <a:extLst>
              <a:ext uri="{FF2B5EF4-FFF2-40B4-BE49-F238E27FC236}">
                <a16:creationId xmlns:a16="http://schemas.microsoft.com/office/drawing/2014/main" id="{97A99B0F-0A8A-FF4A-B34F-D4175CEAF9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AA9D9E-2E6C-3940-846D-F548DC0E51D0}"/>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8657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F0156-0305-794F-939F-8BA1791902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88D011-DAC4-FC42-BE29-EAD9CBD517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E05217-1802-584B-A57E-054BDFAE3BA0}"/>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5" name="Espace réservé du pied de page 4">
            <a:extLst>
              <a:ext uri="{FF2B5EF4-FFF2-40B4-BE49-F238E27FC236}">
                <a16:creationId xmlns:a16="http://schemas.microsoft.com/office/drawing/2014/main" id="{8EF8DF82-E18B-5242-A634-8B2C723043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A2D758-83A2-0942-86CE-2155B4C4B192}"/>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1529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9365E-3FE0-EA4C-AC2B-7B401720B6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ED73D9-C3AC-034A-812B-388441165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D95FAD-7E62-824E-BE1A-C4BE98B88612}"/>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5" name="Espace réservé du pied de page 4">
            <a:extLst>
              <a:ext uri="{FF2B5EF4-FFF2-40B4-BE49-F238E27FC236}">
                <a16:creationId xmlns:a16="http://schemas.microsoft.com/office/drawing/2014/main" id="{2C634AC3-5108-9349-9797-4291D6E2D4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9D7C3C-5427-1B4B-AF63-F255682DC244}"/>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5190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7DE0F-430F-2441-818F-04B236AC53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202878-0FBB-EF43-8175-04CB4A2EC2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275D8B3-0235-A14D-A696-DACBFA3C2C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014393-1F0C-4140-8D1A-643D66060FC8}"/>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6" name="Espace réservé du pied de page 5">
            <a:extLst>
              <a:ext uri="{FF2B5EF4-FFF2-40B4-BE49-F238E27FC236}">
                <a16:creationId xmlns:a16="http://schemas.microsoft.com/office/drawing/2014/main" id="{E560B577-5D44-AF40-AAF0-D4D973FC1B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5804D0-6A5D-D048-A324-C0AE9B542E9E}"/>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8016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6B551-A65D-7549-B5D1-7463A14ED4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EA58AE-892B-204E-AB22-75F2ABF81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D78791-6C4D-F84D-9E5C-24C2813C03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FABAB8-70DB-C642-B3C4-2633ACDEC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2FD075-4638-A54A-947F-649F3E1E63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7EF71A-A0D7-5849-8878-8E3C118AFAC6}"/>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8" name="Espace réservé du pied de page 7">
            <a:extLst>
              <a:ext uri="{FF2B5EF4-FFF2-40B4-BE49-F238E27FC236}">
                <a16:creationId xmlns:a16="http://schemas.microsoft.com/office/drawing/2014/main" id="{8EF55B3C-4930-204E-94A6-8A2ED785EA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5D18DF7-EAF4-BD45-9959-07428D342A46}"/>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6276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ED643-A420-DE46-A3AA-7C70251B028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9EF900E-EAE7-E344-A606-0E9A1CC7A76F}"/>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4" name="Espace réservé du pied de page 3">
            <a:extLst>
              <a:ext uri="{FF2B5EF4-FFF2-40B4-BE49-F238E27FC236}">
                <a16:creationId xmlns:a16="http://schemas.microsoft.com/office/drawing/2014/main" id="{3E1C0A7C-2346-DA4D-BD4F-535736CD34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D05E2-5B66-BB41-83FD-53FE119F88B8}"/>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68082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73579E-5C8D-8044-BDF3-0FCD682D1429}"/>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3" name="Espace réservé du pied de page 2">
            <a:extLst>
              <a:ext uri="{FF2B5EF4-FFF2-40B4-BE49-F238E27FC236}">
                <a16:creationId xmlns:a16="http://schemas.microsoft.com/office/drawing/2014/main" id="{1DA1B92E-FDC3-3144-80A8-F39DF323C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DE704E-F7CA-EB44-A1CB-47DECBBDA40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41671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8FED2-EBA7-C449-B3D3-A25186926DE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AF04702-EBDE-CF47-9E74-BC336711D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37365E7-C405-1347-B847-6091A3337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FAB286-AB81-104D-AB69-89D863006F94}"/>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6" name="Espace réservé du pied de page 5">
            <a:extLst>
              <a:ext uri="{FF2B5EF4-FFF2-40B4-BE49-F238E27FC236}">
                <a16:creationId xmlns:a16="http://schemas.microsoft.com/office/drawing/2014/main" id="{66257A0F-096C-C340-9E65-604DA0A38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4914DF-30C8-444C-9BC9-F3AE7AAB596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36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A58A6-0955-7445-954A-C568F1531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8AB928-8D02-7F4A-A0FD-5F78152D9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05F95D-6C85-014B-8750-7FA6EAAF1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669232-A105-B74B-837A-A404A30065E9}"/>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6" name="Espace réservé du pied de page 5">
            <a:extLst>
              <a:ext uri="{FF2B5EF4-FFF2-40B4-BE49-F238E27FC236}">
                <a16:creationId xmlns:a16="http://schemas.microsoft.com/office/drawing/2014/main" id="{4962B213-45DB-0841-82FF-0B48530C85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41C78-828A-3A4D-A8EA-C658DE25A011}"/>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86177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31949-AC95-9A4F-B4BF-D8498A7C94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CCB868-3E6D-C342-A97F-FF4EF39E090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FBC107-1503-8E42-8596-BE139F554914}"/>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5" name="Espace réservé du pied de page 4">
            <a:extLst>
              <a:ext uri="{FF2B5EF4-FFF2-40B4-BE49-F238E27FC236}">
                <a16:creationId xmlns:a16="http://schemas.microsoft.com/office/drawing/2014/main" id="{1147BC04-9070-9149-973C-693BE3107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83810A-ADA5-A041-8A44-F0F5EEBCCDF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4005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61C5C2-00AC-9447-A733-DE403289F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F8569-BF2D-5D42-B266-7502CAA9B1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0DC4EB-9897-5E45-8D52-EC63C55C2A04}"/>
              </a:ext>
            </a:extLst>
          </p:cNvPr>
          <p:cNvSpPr>
            <a:spLocks noGrp="1"/>
          </p:cNvSpPr>
          <p:nvPr>
            <p:ph type="dt" sz="half" idx="10"/>
          </p:nvPr>
        </p:nvSpPr>
        <p:spPr/>
        <p:txBody>
          <a:bodyPr/>
          <a:lstStyle/>
          <a:p>
            <a:fld id="{A4EDA0A7-0500-F945-B225-F4BE58C5A8A6}" type="datetimeFigureOut">
              <a:rPr lang="fr-FR" smtClean="0"/>
              <a:t>18/10/2025</a:t>
            </a:fld>
            <a:endParaRPr lang="fr-FR"/>
          </a:p>
        </p:txBody>
      </p:sp>
      <p:sp>
        <p:nvSpPr>
          <p:cNvPr id="5" name="Espace réservé du pied de page 4">
            <a:extLst>
              <a:ext uri="{FF2B5EF4-FFF2-40B4-BE49-F238E27FC236}">
                <a16:creationId xmlns:a16="http://schemas.microsoft.com/office/drawing/2014/main" id="{B73D2AAF-DC40-E94C-9E77-774BF9CDE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8C6D90-2BFA-CD4F-8C5D-B5A7DEBAF95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701445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071189-E6DF-DC4A-AEFC-D15F478F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46E51-DECD-4C48-9C1A-555DD905F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3DADC-AA47-AA47-AACA-870E123F5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DA0A7-0500-F945-B225-F4BE58C5A8A6}" type="datetimeFigureOut">
              <a:rPr lang="fr-FR" smtClean="0"/>
              <a:t>18/10/2025</a:t>
            </a:fld>
            <a:endParaRPr lang="fr-FR"/>
          </a:p>
        </p:txBody>
      </p:sp>
      <p:sp>
        <p:nvSpPr>
          <p:cNvPr id="5" name="Espace réservé du pied de page 4">
            <a:extLst>
              <a:ext uri="{FF2B5EF4-FFF2-40B4-BE49-F238E27FC236}">
                <a16:creationId xmlns:a16="http://schemas.microsoft.com/office/drawing/2014/main" id="{FE94C691-DED6-6941-9494-06EF96695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98E5DB-D070-F74D-866D-BE4FFEDB2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B3386-4C38-2A4A-AB8D-2C11E8DA940A}" type="slidenum">
              <a:rPr lang="fr-FR" smtClean="0"/>
              <a:t>‹N°›</a:t>
            </a:fld>
            <a:endParaRPr lang="fr-FR"/>
          </a:p>
        </p:txBody>
      </p:sp>
    </p:spTree>
    <p:extLst>
      <p:ext uri="{BB962C8B-B14F-4D97-AF65-F5344CB8AC3E}">
        <p14:creationId xmlns:p14="http://schemas.microsoft.com/office/powerpoint/2010/main" val="26890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tiff"/><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tiff"/><Relationship Id="rId4" Type="http://schemas.openxmlformats.org/officeDocument/2006/relationships/image" Target="../media/image34.tiff"/></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hyperlink" Target="https://www.nytimes.com/2021/04/28/world/europe/european-union-pfizer-von-der-leyen-coronavirus-vaccine.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6.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jpeg"/><Relationship Id="rId12" Type="http://schemas.openxmlformats.org/officeDocument/2006/relationships/image" Target="../media/image64.jp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9.png"/><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4.tiff"/><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fedlex.admin.ch/eli/cc/1999/404/fr#preamble"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7.tiff"/><Relationship Id="rId4" Type="http://schemas.openxmlformats.org/officeDocument/2006/relationships/image" Target="../media/image76.png"/></Relationships>
</file>

<file path=ppt/slides/_rels/slide47.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jpeg"/><Relationship Id="rId3" Type="http://schemas.openxmlformats.org/officeDocument/2006/relationships/image" Target="../media/image74.tiff"/><Relationship Id="rId7" Type="http://schemas.openxmlformats.org/officeDocument/2006/relationships/image" Target="../media/image82.jpeg"/><Relationship Id="rId12" Type="http://schemas.openxmlformats.org/officeDocument/2006/relationships/image" Target="../media/image87.jpeg"/><Relationship Id="rId2" Type="http://schemas.openxmlformats.org/officeDocument/2006/relationships/image" Target="../media/image78.png"/><Relationship Id="rId16"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image" Target="../media/image86.jpeg"/><Relationship Id="rId5" Type="http://schemas.openxmlformats.org/officeDocument/2006/relationships/image" Target="../media/image80.jpeg"/><Relationship Id="rId15" Type="http://schemas.openxmlformats.org/officeDocument/2006/relationships/image" Target="../media/image90.jpeg"/><Relationship Id="rId10" Type="http://schemas.openxmlformats.org/officeDocument/2006/relationships/image" Target="../media/image85.png"/><Relationship Id="rId4" Type="http://schemas.openxmlformats.org/officeDocument/2006/relationships/image" Target="../media/image79.jpeg"/><Relationship Id="rId9" Type="http://schemas.openxmlformats.org/officeDocument/2006/relationships/image" Target="../media/image84.jpeg"/><Relationship Id="rId14" Type="http://schemas.openxmlformats.org/officeDocument/2006/relationships/image" Target="../media/image89.png"/></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5.jpeg"/><Relationship Id="rId4" Type="http://schemas.openxmlformats.org/officeDocument/2006/relationships/image" Target="../media/image94.png"/></Relationships>
</file>

<file path=ppt/slides/_rels/slide4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8.jpeg"/><Relationship Id="rId4" Type="http://schemas.openxmlformats.org/officeDocument/2006/relationships/image" Target="../media/image97.jpeg"/></Relationships>
</file>

<file path=ppt/slides/_rels/slide5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0.jpeg"/></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2.tiff"/><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5.tiff"/><Relationship Id="rId2" Type="http://schemas.openxmlformats.org/officeDocument/2006/relationships/image" Target="../media/image104.tiff"/><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5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4.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ciencetaskforce.ch/fr/organisation-et-groupes-dexperts/" TargetMode="External"/><Relationship Id="rId2" Type="http://schemas.openxmlformats.org/officeDocument/2006/relationships/image" Target="../media/image105.tif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108.tiff"/><Relationship Id="rId7" Type="http://schemas.openxmlformats.org/officeDocument/2006/relationships/image" Target="../media/image3.png"/><Relationship Id="rId2" Type="http://schemas.openxmlformats.org/officeDocument/2006/relationships/image" Target="../media/image107.tiff"/><Relationship Id="rId1" Type="http://schemas.openxmlformats.org/officeDocument/2006/relationships/slideLayout" Target="../slideLayouts/slideLayout2.xml"/><Relationship Id="rId6" Type="http://schemas.openxmlformats.org/officeDocument/2006/relationships/image" Target="../media/image111.tiff"/><Relationship Id="rId5" Type="http://schemas.openxmlformats.org/officeDocument/2006/relationships/image" Target="../media/image110.tiff"/><Relationship Id="rId4" Type="http://schemas.openxmlformats.org/officeDocument/2006/relationships/image" Target="../media/image109.tiff"/></Relationships>
</file>

<file path=ppt/slides/_rels/slide58.xml.rels><?xml version="1.0" encoding="UTF-8" standalone="yes"?>
<Relationships xmlns="http://schemas.openxmlformats.org/package/2006/relationships"><Relationship Id="rId3" Type="http://schemas.openxmlformats.org/officeDocument/2006/relationships/image" Target="../media/image113.tiff"/><Relationship Id="rId2" Type="http://schemas.openxmlformats.org/officeDocument/2006/relationships/image" Target="../media/image112.tiff"/><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7.tiff"/><Relationship Id="rId4" Type="http://schemas.openxmlformats.org/officeDocument/2006/relationships/image" Target="../media/image114.tiff"/></Relationships>
</file>

<file path=ppt/slides/_rels/slide59.xml.rels><?xml version="1.0" encoding="UTF-8" standalone="yes"?>
<Relationships xmlns="http://schemas.openxmlformats.org/package/2006/relationships"><Relationship Id="rId8" Type="http://schemas.openxmlformats.org/officeDocument/2006/relationships/image" Target="../media/image680.png"/><Relationship Id="rId3" Type="http://schemas.openxmlformats.org/officeDocument/2006/relationships/image" Target="../media/image116.tiff"/><Relationship Id="rId7" Type="http://schemas.openxmlformats.org/officeDocument/2006/relationships/customXml" Target="../ink/ink2.xml"/><Relationship Id="rId2" Type="http://schemas.openxmlformats.org/officeDocument/2006/relationships/image" Target="../media/image115.tiff"/><Relationship Id="rId1" Type="http://schemas.openxmlformats.org/officeDocument/2006/relationships/slideLayout" Target="../slideLayouts/slideLayout2.xml"/><Relationship Id="rId6" Type="http://schemas.openxmlformats.org/officeDocument/2006/relationships/image" Target="../media/image670.png"/><Relationship Id="rId11" Type="http://schemas.openxmlformats.org/officeDocument/2006/relationships/image" Target="../media/image3.png"/><Relationship Id="rId5" Type="http://schemas.openxmlformats.org/officeDocument/2006/relationships/customXml" Target="../ink/ink1.xml"/><Relationship Id="rId10" Type="http://schemas.openxmlformats.org/officeDocument/2006/relationships/image" Target="../media/image690.png"/><Relationship Id="rId4" Type="http://schemas.openxmlformats.org/officeDocument/2006/relationships/image" Target="../media/image117.tiff"/><Relationship Id="rId9" Type="http://schemas.openxmlformats.org/officeDocument/2006/relationships/customXml" Target="../ink/ink3.xml"/></Relationships>
</file>

<file path=ppt/slides/_rels/slide6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9.tiff"/><Relationship Id="rId7" Type="http://schemas.openxmlformats.org/officeDocument/2006/relationships/image" Target="../media/image105.png"/><Relationship Id="rId2" Type="http://schemas.openxmlformats.org/officeDocument/2006/relationships/image" Target="../media/image118.tiff"/><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104.png"/><Relationship Id="rId4" Type="http://schemas.openxmlformats.org/officeDocument/2006/relationships/customXml" Target="../ink/ink4.xml"/></Relationships>
</file>

<file path=ppt/slides/_rels/slide6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1.tiff"/><Relationship Id="rId7" Type="http://schemas.openxmlformats.org/officeDocument/2006/relationships/image" Target="../media/image720.png"/><Relationship Id="rId2" Type="http://schemas.openxmlformats.org/officeDocument/2006/relationships/image" Target="../media/image120.tiff"/><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image" Target="../media/image710.png"/><Relationship Id="rId4" Type="http://schemas.openxmlformats.org/officeDocument/2006/relationships/customXml" Target="../ink/ink6.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4.png"/></Relationships>
</file>

<file path=ppt/slides/_rels/slide6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5" Type="http://schemas.openxmlformats.org/officeDocument/2006/relationships/image" Target="../media/image126.jpeg"/><Relationship Id="rId4" Type="http://schemas.openxmlformats.org/officeDocument/2006/relationships/image" Target="../media/image125.jpeg"/></Relationships>
</file>

<file path=ppt/slides/_rels/slide6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8.jpg"/></Relationships>
</file>

<file path=ppt/slides/_rels/slide6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6.jpeg"/><Relationship Id="rId4" Type="http://schemas.openxmlformats.org/officeDocument/2006/relationships/image" Target="../media/image129.jpg"/></Relationships>
</file>

<file path=ppt/slides/_rels/slide67.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77.tiff"/><Relationship Id="rId7" Type="http://schemas.openxmlformats.org/officeDocument/2006/relationships/image" Target="../media/image3.png"/><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3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jpeg"/><Relationship Id="rId4" Type="http://schemas.openxmlformats.org/officeDocument/2006/relationships/image" Target="../media/image124.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8.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77.tif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0.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4.png"/></Relationships>
</file>

<file path=ppt/slides/_rels/slide7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77.tiff"/></Relationships>
</file>

<file path=ppt/slides/_rels/slide7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149.tiff"/><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1.png"/></Relationships>
</file>

<file path=ppt/slides/_rels/slide7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6.png"/></Relationships>
</file>

<file path=ppt/slides/_rels/slide8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5.jpeg"/></Relationships>
</file>

<file path=ppt/slides/_rels/slide8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7.jpeg"/></Relationships>
</file>

<file path=ppt/slides/_rels/slide82.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9.jpeg"/></Relationships>
</file>

<file path=ppt/slides/_rels/slide83.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61.jpe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63.png"/></Relationships>
</file>

<file path=ppt/slides/_rels/slide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4.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7.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65.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E64711B-9AB1-6C2B-0DED-2ACCC719AEB4}"/>
              </a:ext>
            </a:extLst>
          </p:cNvPr>
          <p:cNvPicPr>
            <a:picLocks noChangeAspect="1"/>
          </p:cNvPicPr>
          <p:nvPr/>
        </p:nvPicPr>
        <p:blipFill>
          <a:blip r:embed="rId2"/>
          <a:stretch>
            <a:fillRect/>
          </a:stretch>
        </p:blipFill>
        <p:spPr>
          <a:xfrm>
            <a:off x="-503346" y="810693"/>
            <a:ext cx="5006629" cy="5006629"/>
          </a:xfrm>
          <a:prstGeom prst="rect">
            <a:avLst/>
          </a:prstGeom>
        </p:spPr>
      </p:pic>
      <p:sp>
        <p:nvSpPr>
          <p:cNvPr id="2" name="ZoneTexte 1">
            <a:extLst>
              <a:ext uri="{FF2B5EF4-FFF2-40B4-BE49-F238E27FC236}">
                <a16:creationId xmlns:a16="http://schemas.microsoft.com/office/drawing/2014/main" id="{5F386DA0-EC84-BAD1-FA84-D661ADEBA974}"/>
              </a:ext>
            </a:extLst>
          </p:cNvPr>
          <p:cNvSpPr txBox="1"/>
          <p:nvPr/>
        </p:nvSpPr>
        <p:spPr>
          <a:xfrm>
            <a:off x="3359546" y="1442093"/>
            <a:ext cx="8390969" cy="1004699"/>
          </a:xfrm>
          <a:prstGeom prst="rect">
            <a:avLst/>
          </a:prstGeom>
          <a:noFill/>
        </p:spPr>
        <p:txBody>
          <a:bodyPr wrap="square">
            <a:spAutoFit/>
          </a:bodyPr>
          <a:lstStyle/>
          <a:p>
            <a:pPr algn="ctr">
              <a:lnSpc>
                <a:spcPts val="6380"/>
              </a:lnSpc>
            </a:pPr>
            <a:r>
              <a:rPr lang="fr-FR" sz="8000" b="1" dirty="0">
                <a:solidFill>
                  <a:srgbClr val="FF0000"/>
                </a:solidFill>
                <a:latin typeface="Abadi MT Condensed Extra Bold" panose="020B0306030101010103" pitchFamily="34" charset="77"/>
              </a:rPr>
              <a:t>corruption</a:t>
            </a:r>
          </a:p>
        </p:txBody>
      </p:sp>
      <p:sp>
        <p:nvSpPr>
          <p:cNvPr id="8" name="ZoneTexte 7">
            <a:extLst>
              <a:ext uri="{FF2B5EF4-FFF2-40B4-BE49-F238E27FC236}">
                <a16:creationId xmlns:a16="http://schemas.microsoft.com/office/drawing/2014/main" id="{61D07B82-7A3D-28F9-2D8F-F03BE6A31EE9}"/>
              </a:ext>
            </a:extLst>
          </p:cNvPr>
          <p:cNvSpPr txBox="1"/>
          <p:nvPr/>
        </p:nvSpPr>
        <p:spPr>
          <a:xfrm>
            <a:off x="3694099" y="2564678"/>
            <a:ext cx="8278091" cy="850810"/>
          </a:xfrm>
          <a:prstGeom prst="rect">
            <a:avLst/>
          </a:prstGeom>
          <a:noFill/>
        </p:spPr>
        <p:txBody>
          <a:bodyPr wrap="square">
            <a:spAutoFit/>
          </a:bodyPr>
          <a:lstStyle/>
          <a:p>
            <a:pPr algn="ctr">
              <a:lnSpc>
                <a:spcPts val="4780"/>
              </a:lnSpc>
            </a:pPr>
            <a:r>
              <a:rPr lang="fr-FR" sz="8000" b="1" dirty="0">
                <a:solidFill>
                  <a:srgbClr val="FF0000"/>
                </a:solidFill>
                <a:latin typeface="Abadi MT Condensed Extra Bold" panose="020B0306030101010103" pitchFamily="34" charset="77"/>
              </a:rPr>
              <a:t>sur les démocraties </a:t>
            </a:r>
          </a:p>
        </p:txBody>
      </p:sp>
      <p:sp>
        <p:nvSpPr>
          <p:cNvPr id="10" name="ZoneTexte 9">
            <a:extLst>
              <a:ext uri="{FF2B5EF4-FFF2-40B4-BE49-F238E27FC236}">
                <a16:creationId xmlns:a16="http://schemas.microsoft.com/office/drawing/2014/main" id="{D4CDF8B7-1093-69AB-A390-43EA88493251}"/>
              </a:ext>
            </a:extLst>
          </p:cNvPr>
          <p:cNvSpPr txBox="1"/>
          <p:nvPr/>
        </p:nvSpPr>
        <p:spPr>
          <a:xfrm>
            <a:off x="4503283" y="3333605"/>
            <a:ext cx="6331526" cy="754309"/>
          </a:xfrm>
          <a:prstGeom prst="rect">
            <a:avLst/>
          </a:prstGeom>
          <a:noFill/>
        </p:spPr>
        <p:txBody>
          <a:bodyPr wrap="square">
            <a:spAutoFit/>
          </a:bodyPr>
          <a:lstStyle/>
          <a:p>
            <a:pPr algn="ctr">
              <a:lnSpc>
                <a:spcPts val="4780"/>
              </a:lnSpc>
            </a:pPr>
            <a:r>
              <a:rPr lang="fr-FR" sz="5400" b="1" dirty="0">
                <a:latin typeface="Abadi MT Condensed Extra Bold" panose="020B0306030101010103" pitchFamily="34" charset="77"/>
              </a:rPr>
              <a:t>suisse &amp; européenne</a:t>
            </a:r>
          </a:p>
        </p:txBody>
      </p:sp>
      <p:sp>
        <p:nvSpPr>
          <p:cNvPr id="12" name="ZoneTexte 11">
            <a:extLst>
              <a:ext uri="{FF2B5EF4-FFF2-40B4-BE49-F238E27FC236}">
                <a16:creationId xmlns:a16="http://schemas.microsoft.com/office/drawing/2014/main" id="{F46F4173-9ABB-FC01-8000-E509AD9A6E3F}"/>
              </a:ext>
            </a:extLst>
          </p:cNvPr>
          <p:cNvSpPr txBox="1"/>
          <p:nvPr/>
        </p:nvSpPr>
        <p:spPr>
          <a:xfrm>
            <a:off x="3359546" y="893293"/>
            <a:ext cx="6539344" cy="1097673"/>
          </a:xfrm>
          <a:prstGeom prst="rect">
            <a:avLst/>
          </a:prstGeom>
          <a:noFill/>
        </p:spPr>
        <p:txBody>
          <a:bodyPr wrap="square">
            <a:spAutoFit/>
          </a:bodyPr>
          <a:lstStyle/>
          <a:p>
            <a:pPr algn="ctr">
              <a:lnSpc>
                <a:spcPts val="6380"/>
              </a:lnSpc>
            </a:pPr>
            <a:r>
              <a:rPr lang="fr-FR" sz="3600" b="1" dirty="0">
                <a:latin typeface="Zapfino" panose="03030300040707070C03" pitchFamily="66" charset="77"/>
              </a:rPr>
              <a:t>L’influence de la </a:t>
            </a:r>
          </a:p>
        </p:txBody>
      </p:sp>
      <p:pic>
        <p:nvPicPr>
          <p:cNvPr id="14" name="Picture 2" descr="48,285 Union Européenne Vectores, Ilustraciones y Gráficos - 123RF">
            <a:extLst>
              <a:ext uri="{FF2B5EF4-FFF2-40B4-BE49-F238E27FC236}">
                <a16:creationId xmlns:a16="http://schemas.microsoft.com/office/drawing/2014/main" id="{11A302E7-1E22-150C-DCA4-68629FCEA3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030" y="4192418"/>
            <a:ext cx="2023950" cy="202395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E5D3DEEB-481E-4334-1068-BCF71C146B9B}"/>
              </a:ext>
            </a:extLst>
          </p:cNvPr>
          <p:cNvPicPr>
            <a:picLocks noChangeAspect="1"/>
          </p:cNvPicPr>
          <p:nvPr/>
        </p:nvPicPr>
        <p:blipFill>
          <a:blip r:embed="rId4"/>
          <a:stretch>
            <a:fillRect/>
          </a:stretch>
        </p:blipFill>
        <p:spPr>
          <a:xfrm>
            <a:off x="4503283" y="3595754"/>
            <a:ext cx="2953956" cy="2953956"/>
          </a:xfrm>
          <a:prstGeom prst="rect">
            <a:avLst/>
          </a:prstGeom>
        </p:spPr>
      </p:pic>
    </p:spTree>
    <p:extLst>
      <p:ext uri="{BB962C8B-B14F-4D97-AF65-F5344CB8AC3E}">
        <p14:creationId xmlns:p14="http://schemas.microsoft.com/office/powerpoint/2010/main" val="42009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0EC32-CA2A-368F-CD3C-174BC5A2FEC9}"/>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AE9BCA78-F401-354B-6E5F-65A897BD112B}"/>
              </a:ext>
            </a:extLst>
          </p:cNvPr>
          <p:cNvPicPr>
            <a:picLocks noChangeAspect="1"/>
          </p:cNvPicPr>
          <p:nvPr/>
        </p:nvPicPr>
        <p:blipFill>
          <a:blip r:embed="rId2"/>
          <a:stretch>
            <a:fillRect/>
          </a:stretch>
        </p:blipFill>
        <p:spPr>
          <a:xfrm>
            <a:off x="3427799" y="1830090"/>
            <a:ext cx="5166564" cy="4139040"/>
          </a:xfrm>
          <a:prstGeom prst="rect">
            <a:avLst/>
          </a:prstGeom>
          <a:ln>
            <a:solidFill>
              <a:schemeClr val="tx1"/>
            </a:solidFill>
          </a:ln>
        </p:spPr>
      </p:pic>
      <p:sp>
        <p:nvSpPr>
          <p:cNvPr id="6" name="Titre 1">
            <a:extLst>
              <a:ext uri="{FF2B5EF4-FFF2-40B4-BE49-F238E27FC236}">
                <a16:creationId xmlns:a16="http://schemas.microsoft.com/office/drawing/2014/main" id="{D753B969-BC59-21E8-BB37-7A992AD00E41}"/>
              </a:ext>
            </a:extLst>
          </p:cNvPr>
          <p:cNvSpPr txBox="1">
            <a:spLocks/>
          </p:cNvSpPr>
          <p:nvPr/>
        </p:nvSpPr>
        <p:spPr>
          <a:xfrm>
            <a:off x="4034506" y="236239"/>
            <a:ext cx="303630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Hommage</a:t>
            </a:r>
            <a:endParaRPr lang="fr-FR" sz="4000" b="1" dirty="0">
              <a:latin typeface="Abadi MT Condensed Extra Bold" panose="020B0306030101010103" pitchFamily="34" charset="77"/>
            </a:endParaRPr>
          </a:p>
        </p:txBody>
      </p:sp>
      <p:sp>
        <p:nvSpPr>
          <p:cNvPr id="8" name="ZoneTexte 7">
            <a:extLst>
              <a:ext uri="{FF2B5EF4-FFF2-40B4-BE49-F238E27FC236}">
                <a16:creationId xmlns:a16="http://schemas.microsoft.com/office/drawing/2014/main" id="{B61EB419-DBED-44B7-1C4F-94B7A1748B1E}"/>
              </a:ext>
            </a:extLst>
          </p:cNvPr>
          <p:cNvSpPr txBox="1"/>
          <p:nvPr/>
        </p:nvSpPr>
        <p:spPr>
          <a:xfrm>
            <a:off x="4065840" y="5117514"/>
            <a:ext cx="3519739" cy="1317027"/>
          </a:xfrm>
          <a:prstGeom prst="rect">
            <a:avLst/>
          </a:prstGeom>
          <a:solidFill>
            <a:schemeClr val="bg1"/>
          </a:solidFill>
          <a:ln w="25400">
            <a:solidFill>
              <a:schemeClr val="tx1"/>
            </a:solidFill>
          </a:ln>
        </p:spPr>
        <p:txBody>
          <a:bodyPr wrap="square">
            <a:spAutoFit/>
          </a:bodyPr>
          <a:lstStyle/>
          <a:p>
            <a:pPr algn="ctr">
              <a:lnSpc>
                <a:spcPts val="3320"/>
              </a:lnSpc>
            </a:pPr>
            <a:r>
              <a:rPr lang="fr-CH" sz="3600" b="1" dirty="0"/>
              <a:t>François </a:t>
            </a:r>
          </a:p>
          <a:p>
            <a:pPr algn="ctr">
              <a:lnSpc>
                <a:spcPts val="3320"/>
              </a:lnSpc>
            </a:pPr>
            <a:r>
              <a:rPr lang="fr-CH" sz="3600" b="1" dirty="0"/>
              <a:t>de </a:t>
            </a:r>
            <a:r>
              <a:rPr lang="fr-CH" sz="3600" b="1" dirty="0" err="1"/>
              <a:t>Siebenthal</a:t>
            </a:r>
            <a:br>
              <a:rPr lang="fr-CH" sz="3600" b="1" dirty="0"/>
            </a:br>
            <a:r>
              <a:rPr lang="fr-CH" b="1" dirty="0"/>
              <a:t>(1955 - 2024)</a:t>
            </a:r>
            <a:endParaRPr lang="fr-FR" sz="3600" b="1" dirty="0"/>
          </a:p>
        </p:txBody>
      </p:sp>
      <p:pic>
        <p:nvPicPr>
          <p:cNvPr id="12" name="Image 11">
            <a:extLst>
              <a:ext uri="{FF2B5EF4-FFF2-40B4-BE49-F238E27FC236}">
                <a16:creationId xmlns:a16="http://schemas.microsoft.com/office/drawing/2014/main" id="{EFF26616-39EE-583D-6B3C-BB1C8B09DC04}"/>
              </a:ext>
            </a:extLst>
          </p:cNvPr>
          <p:cNvPicPr>
            <a:picLocks noChangeAspect="1"/>
          </p:cNvPicPr>
          <p:nvPr/>
        </p:nvPicPr>
        <p:blipFill>
          <a:blip r:embed="rId3"/>
          <a:stretch>
            <a:fillRect/>
          </a:stretch>
        </p:blipFill>
        <p:spPr>
          <a:xfrm>
            <a:off x="7070815" y="423459"/>
            <a:ext cx="963909" cy="960897"/>
          </a:xfrm>
          <a:prstGeom prst="rect">
            <a:avLst/>
          </a:prstGeom>
        </p:spPr>
      </p:pic>
      <p:sp>
        <p:nvSpPr>
          <p:cNvPr id="3" name="ZoneTexte 2">
            <a:extLst>
              <a:ext uri="{FF2B5EF4-FFF2-40B4-BE49-F238E27FC236}">
                <a16:creationId xmlns:a16="http://schemas.microsoft.com/office/drawing/2014/main" id="{DFB0242C-F9F2-2787-A004-BC896A415353}"/>
              </a:ext>
            </a:extLst>
          </p:cNvPr>
          <p:cNvSpPr txBox="1"/>
          <p:nvPr/>
        </p:nvSpPr>
        <p:spPr>
          <a:xfrm>
            <a:off x="2726805" y="1239390"/>
            <a:ext cx="7031791" cy="531556"/>
          </a:xfrm>
          <a:prstGeom prst="rect">
            <a:avLst/>
          </a:prstGeom>
          <a:noFill/>
        </p:spPr>
        <p:txBody>
          <a:bodyPr wrap="square">
            <a:spAutoFit/>
          </a:bodyPr>
          <a:lstStyle/>
          <a:p>
            <a:pPr>
              <a:lnSpc>
                <a:spcPts val="3320"/>
              </a:lnSpc>
            </a:pPr>
            <a:r>
              <a:rPr lang="fr-CH" sz="3600" b="1" dirty="0"/>
              <a:t>François a dénoncé toute sa vie :</a:t>
            </a:r>
            <a:endParaRPr lang="fr-FR" sz="3600" dirty="0"/>
          </a:p>
        </p:txBody>
      </p:sp>
      <p:sp>
        <p:nvSpPr>
          <p:cNvPr id="4" name="ZoneTexte 3">
            <a:extLst>
              <a:ext uri="{FF2B5EF4-FFF2-40B4-BE49-F238E27FC236}">
                <a16:creationId xmlns:a16="http://schemas.microsoft.com/office/drawing/2014/main" id="{FBED23D8-F346-CCCD-4053-78998CEDCDD3}"/>
              </a:ext>
            </a:extLst>
          </p:cNvPr>
          <p:cNvSpPr txBox="1"/>
          <p:nvPr/>
        </p:nvSpPr>
        <p:spPr>
          <a:xfrm>
            <a:off x="187719" y="1806254"/>
            <a:ext cx="3240080" cy="2224327"/>
          </a:xfrm>
          <a:prstGeom prst="rect">
            <a:avLst/>
          </a:prstGeom>
          <a:noFill/>
        </p:spPr>
        <p:txBody>
          <a:bodyPr wrap="square">
            <a:spAutoFit/>
          </a:bodyPr>
          <a:lstStyle/>
          <a:p>
            <a:pPr marL="312738" indent="-312738">
              <a:lnSpc>
                <a:spcPts val="3320"/>
              </a:lnSpc>
              <a:buFont typeface="Arial" panose="020B0604020202020204" pitchFamily="34" charset="0"/>
              <a:buChar char="•"/>
            </a:pPr>
            <a:r>
              <a:rPr lang="fr-CH" sz="3200" b="1" dirty="0"/>
              <a:t>La </a:t>
            </a:r>
            <a:r>
              <a:rPr lang="fr-CH" sz="3200" b="1" dirty="0">
                <a:solidFill>
                  <a:srgbClr val="FF0000"/>
                </a:solidFill>
              </a:rPr>
              <a:t>création monétaire </a:t>
            </a:r>
            <a:r>
              <a:rPr lang="fr-CH" sz="3200" b="1" dirty="0"/>
              <a:t>illégale par les banques commerciales</a:t>
            </a:r>
            <a:endParaRPr lang="fr-FR" sz="3200" dirty="0"/>
          </a:p>
        </p:txBody>
      </p:sp>
      <p:sp>
        <p:nvSpPr>
          <p:cNvPr id="13" name="ZoneTexte 12">
            <a:extLst>
              <a:ext uri="{FF2B5EF4-FFF2-40B4-BE49-F238E27FC236}">
                <a16:creationId xmlns:a16="http://schemas.microsoft.com/office/drawing/2014/main" id="{1A87848F-AC7E-5822-D731-AFE166D7671C}"/>
              </a:ext>
            </a:extLst>
          </p:cNvPr>
          <p:cNvSpPr txBox="1"/>
          <p:nvPr/>
        </p:nvSpPr>
        <p:spPr>
          <a:xfrm>
            <a:off x="226255" y="4254198"/>
            <a:ext cx="3240080" cy="1364412"/>
          </a:xfrm>
          <a:prstGeom prst="rect">
            <a:avLst/>
          </a:prstGeom>
          <a:noFill/>
        </p:spPr>
        <p:txBody>
          <a:bodyPr wrap="square">
            <a:spAutoFit/>
          </a:bodyPr>
          <a:lstStyle/>
          <a:p>
            <a:pPr marL="312738" indent="-312738">
              <a:lnSpc>
                <a:spcPts val="3320"/>
              </a:lnSpc>
              <a:buFont typeface="Arial" panose="020B0604020202020204" pitchFamily="34" charset="0"/>
              <a:buChar char="•"/>
            </a:pPr>
            <a:r>
              <a:rPr lang="fr-CH" sz="3200" b="1" dirty="0"/>
              <a:t>Les </a:t>
            </a:r>
            <a:r>
              <a:rPr lang="fr-CH" sz="3200" b="1" dirty="0">
                <a:solidFill>
                  <a:srgbClr val="FF0000"/>
                </a:solidFill>
              </a:rPr>
              <a:t>fraudes électorales </a:t>
            </a:r>
            <a:r>
              <a:rPr lang="fr-CH" sz="3200" b="1" dirty="0"/>
              <a:t>en Suisse</a:t>
            </a:r>
            <a:endParaRPr lang="fr-FR" sz="3200" dirty="0"/>
          </a:p>
        </p:txBody>
      </p:sp>
      <p:sp>
        <p:nvSpPr>
          <p:cNvPr id="14" name="ZoneTexte 13">
            <a:extLst>
              <a:ext uri="{FF2B5EF4-FFF2-40B4-BE49-F238E27FC236}">
                <a16:creationId xmlns:a16="http://schemas.microsoft.com/office/drawing/2014/main" id="{C9C8AA0D-BC74-9B36-D740-23FEDC9434D2}"/>
              </a:ext>
            </a:extLst>
          </p:cNvPr>
          <p:cNvSpPr txBox="1"/>
          <p:nvPr/>
        </p:nvSpPr>
        <p:spPr>
          <a:xfrm>
            <a:off x="8951920" y="4357524"/>
            <a:ext cx="3240080" cy="1364412"/>
          </a:xfrm>
          <a:prstGeom prst="rect">
            <a:avLst/>
          </a:prstGeom>
          <a:noFill/>
        </p:spPr>
        <p:txBody>
          <a:bodyPr wrap="square">
            <a:spAutoFit/>
          </a:bodyPr>
          <a:lstStyle/>
          <a:p>
            <a:pPr marL="312738" indent="-312738">
              <a:lnSpc>
                <a:spcPts val="3320"/>
              </a:lnSpc>
              <a:buFont typeface="Arial" panose="020B0604020202020204" pitchFamily="34" charset="0"/>
              <a:buChar char="•"/>
            </a:pPr>
            <a:r>
              <a:rPr lang="fr-CH" sz="3200" b="1" dirty="0"/>
              <a:t>La </a:t>
            </a:r>
            <a:r>
              <a:rPr lang="fr-CH" sz="3200" b="1" dirty="0" err="1">
                <a:solidFill>
                  <a:srgbClr val="FF0000"/>
                </a:solidFill>
              </a:rPr>
              <a:t>pédocriminalité</a:t>
            </a:r>
            <a:r>
              <a:rPr lang="fr-CH" sz="3200" b="1" dirty="0">
                <a:solidFill>
                  <a:srgbClr val="FF0000"/>
                </a:solidFill>
              </a:rPr>
              <a:t> </a:t>
            </a:r>
            <a:r>
              <a:rPr lang="fr-CH" sz="3200" b="1" dirty="0"/>
              <a:t>de réseaux</a:t>
            </a:r>
            <a:endParaRPr lang="fr-FR" sz="3200" dirty="0"/>
          </a:p>
        </p:txBody>
      </p:sp>
      <p:sp>
        <p:nvSpPr>
          <p:cNvPr id="16" name="ZoneTexte 15">
            <a:extLst>
              <a:ext uri="{FF2B5EF4-FFF2-40B4-BE49-F238E27FC236}">
                <a16:creationId xmlns:a16="http://schemas.microsoft.com/office/drawing/2014/main" id="{F2F8057C-A601-4073-17A6-0544BD20F50B}"/>
              </a:ext>
            </a:extLst>
          </p:cNvPr>
          <p:cNvSpPr txBox="1"/>
          <p:nvPr/>
        </p:nvSpPr>
        <p:spPr>
          <a:xfrm>
            <a:off x="8951920" y="1885386"/>
            <a:ext cx="3240080" cy="2210798"/>
          </a:xfrm>
          <a:prstGeom prst="rect">
            <a:avLst/>
          </a:prstGeom>
          <a:noFill/>
        </p:spPr>
        <p:txBody>
          <a:bodyPr wrap="square">
            <a:spAutoFit/>
          </a:bodyPr>
          <a:lstStyle/>
          <a:p>
            <a:pPr marL="312738" indent="-312738">
              <a:lnSpc>
                <a:spcPts val="3320"/>
              </a:lnSpc>
              <a:buFont typeface="Arial" panose="020B0604020202020204" pitchFamily="34" charset="0"/>
              <a:buChar char="•"/>
            </a:pPr>
            <a:r>
              <a:rPr lang="fr-CH" sz="3200" b="1" dirty="0"/>
              <a:t>La </a:t>
            </a:r>
            <a:r>
              <a:rPr lang="fr-CH" sz="3200" b="1" dirty="0">
                <a:solidFill>
                  <a:srgbClr val="FF0000"/>
                </a:solidFill>
              </a:rPr>
              <a:t>raréfaction volontaire </a:t>
            </a:r>
            <a:r>
              <a:rPr lang="fr-CH" sz="3200" b="1" dirty="0"/>
              <a:t>des ressources accessibles au peuple</a:t>
            </a:r>
            <a:endParaRPr lang="fr-FR" sz="3200" dirty="0"/>
          </a:p>
        </p:txBody>
      </p:sp>
    </p:spTree>
    <p:extLst>
      <p:ext uri="{BB962C8B-B14F-4D97-AF65-F5344CB8AC3E}">
        <p14:creationId xmlns:p14="http://schemas.microsoft.com/office/powerpoint/2010/main" val="287952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AD10A-69AD-304A-0042-D23188BB85FD}"/>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A43419D-4CED-A8D0-5AD2-768C7ACCD98B}"/>
              </a:ext>
            </a:extLst>
          </p:cNvPr>
          <p:cNvSpPr txBox="1"/>
          <p:nvPr/>
        </p:nvSpPr>
        <p:spPr>
          <a:xfrm>
            <a:off x="1900515" y="1779653"/>
            <a:ext cx="8390969" cy="2308324"/>
          </a:xfrm>
          <a:prstGeom prst="rect">
            <a:avLst/>
          </a:prstGeom>
          <a:noFill/>
        </p:spPr>
        <p:txBody>
          <a:bodyPr wrap="square">
            <a:spAutoFit/>
          </a:bodyPr>
          <a:lstStyle/>
          <a:p>
            <a:pPr algn="ctr"/>
            <a:r>
              <a:rPr lang="fr-FR" sz="7200" b="1" dirty="0">
                <a:latin typeface="Abadi MT Condensed Extra Bold" panose="020B0306030101010103" pitchFamily="34" charset="77"/>
              </a:rPr>
              <a:t>Qu’est-ce que la démocratie ?</a:t>
            </a:r>
          </a:p>
        </p:txBody>
      </p:sp>
    </p:spTree>
    <p:extLst>
      <p:ext uri="{BB962C8B-B14F-4D97-AF65-F5344CB8AC3E}">
        <p14:creationId xmlns:p14="http://schemas.microsoft.com/office/powerpoint/2010/main" val="413084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36972-AD37-4C86-600C-56432FE54BC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967C142-CE62-43B9-67E6-90FE8759F7D2}"/>
              </a:ext>
            </a:extLst>
          </p:cNvPr>
          <p:cNvSpPr txBox="1"/>
          <p:nvPr/>
        </p:nvSpPr>
        <p:spPr>
          <a:xfrm>
            <a:off x="1900515" y="1779653"/>
            <a:ext cx="8390969" cy="2308324"/>
          </a:xfrm>
          <a:prstGeom prst="rect">
            <a:avLst/>
          </a:prstGeom>
          <a:noFill/>
        </p:spPr>
        <p:txBody>
          <a:bodyPr wrap="square">
            <a:spAutoFit/>
          </a:bodyPr>
          <a:lstStyle/>
          <a:p>
            <a:pPr algn="ctr"/>
            <a:r>
              <a:rPr lang="fr-FR" sz="7200" b="1" dirty="0">
                <a:latin typeface="Abadi MT Condensed Extra Bold" panose="020B0306030101010103" pitchFamily="34" charset="77"/>
              </a:rPr>
              <a:t>Sommes-nous en démocratie ?</a:t>
            </a:r>
          </a:p>
        </p:txBody>
      </p:sp>
    </p:spTree>
    <p:extLst>
      <p:ext uri="{BB962C8B-B14F-4D97-AF65-F5344CB8AC3E}">
        <p14:creationId xmlns:p14="http://schemas.microsoft.com/office/powerpoint/2010/main" val="202066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1ED60-DD39-93D8-65F5-9FE9337AFBB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7FB21BA6-B0F0-35D2-6670-2E6750306ED2}"/>
              </a:ext>
            </a:extLst>
          </p:cNvPr>
          <p:cNvPicPr>
            <a:picLocks noChangeAspect="1"/>
          </p:cNvPicPr>
          <p:nvPr/>
        </p:nvPicPr>
        <p:blipFill>
          <a:blip r:embed="rId2"/>
          <a:stretch>
            <a:fillRect/>
          </a:stretch>
        </p:blipFill>
        <p:spPr>
          <a:xfrm>
            <a:off x="379462" y="1931733"/>
            <a:ext cx="5134851" cy="4926267"/>
          </a:xfrm>
          <a:prstGeom prst="rect">
            <a:avLst/>
          </a:prstGeom>
          <a:ln>
            <a:solidFill>
              <a:schemeClr val="tx1"/>
            </a:solidFill>
          </a:ln>
        </p:spPr>
      </p:pic>
      <p:sp>
        <p:nvSpPr>
          <p:cNvPr id="4" name="Bulle rectangulaire 3">
            <a:extLst>
              <a:ext uri="{FF2B5EF4-FFF2-40B4-BE49-F238E27FC236}">
                <a16:creationId xmlns:a16="http://schemas.microsoft.com/office/drawing/2014/main" id="{4CE2BED2-D677-7AE8-EEFF-42B82793758F}"/>
              </a:ext>
            </a:extLst>
          </p:cNvPr>
          <p:cNvSpPr/>
          <p:nvPr/>
        </p:nvSpPr>
        <p:spPr>
          <a:xfrm>
            <a:off x="4866112" y="2077481"/>
            <a:ext cx="7228904" cy="3761453"/>
          </a:xfrm>
          <a:prstGeom prst="wedgeRectCallout">
            <a:avLst>
              <a:gd name="adj1" fmla="val -69556"/>
              <a:gd name="adj2" fmla="val -26631"/>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400" b="1" dirty="0">
                <a:solidFill>
                  <a:schemeClr val="tx1"/>
                </a:solidFill>
                <a:ea typeface="+mj-ea"/>
                <a:cs typeface="+mj-cs"/>
              </a:rPr>
              <a:t>« Ce sont nous sommes très fiers maintenant c'est de la jeune génération comme le premier ministres </a:t>
            </a:r>
            <a:r>
              <a:rPr lang="fr-CH" sz="2400" b="1" dirty="0">
                <a:solidFill>
                  <a:schemeClr val="tx1"/>
                </a:solidFill>
                <a:highlight>
                  <a:srgbClr val="FFFF00"/>
                </a:highlight>
                <a:ea typeface="+mj-ea"/>
                <a:cs typeface="+mj-cs"/>
              </a:rPr>
              <a:t>Trudeau</a:t>
            </a:r>
            <a:r>
              <a:rPr lang="fr-CH" sz="2400" b="1" dirty="0">
                <a:solidFill>
                  <a:schemeClr val="tx1"/>
                </a:solidFill>
                <a:ea typeface="+mj-ea"/>
                <a:cs typeface="+mj-cs"/>
              </a:rPr>
              <a:t>, </a:t>
            </a:r>
            <a:r>
              <a:rPr lang="fr-CH" sz="2400" b="1" dirty="0">
                <a:solidFill>
                  <a:schemeClr val="tx1"/>
                </a:solidFill>
                <a:highlight>
                  <a:srgbClr val="FFFF00"/>
                </a:highlight>
                <a:ea typeface="+mj-ea"/>
                <a:cs typeface="+mj-cs"/>
              </a:rPr>
              <a:t>le président de l'Argentine</a:t>
            </a:r>
            <a:r>
              <a:rPr lang="fr-CH" sz="2400" b="1" dirty="0">
                <a:solidFill>
                  <a:schemeClr val="tx1"/>
                </a:solidFill>
                <a:ea typeface="+mj-ea"/>
                <a:cs typeface="+mj-cs"/>
              </a:rPr>
              <a:t>, etc. </a:t>
            </a:r>
            <a:r>
              <a:rPr lang="fr-CH" sz="2400" b="1" dirty="0">
                <a:solidFill>
                  <a:schemeClr val="tx1"/>
                </a:solidFill>
                <a:highlight>
                  <a:srgbClr val="FFFF00"/>
                </a:highlight>
                <a:ea typeface="+mj-ea"/>
                <a:cs typeface="+mj-cs"/>
              </a:rPr>
              <a:t>Donc nous pénétrons les cabinets. </a:t>
            </a:r>
            <a:r>
              <a:rPr lang="fr-CH" sz="2400" b="1" dirty="0">
                <a:solidFill>
                  <a:schemeClr val="tx1"/>
                </a:solidFill>
                <a:ea typeface="+mj-ea"/>
                <a:cs typeface="+mj-cs"/>
              </a:rPr>
              <a:t>»</a:t>
            </a:r>
            <a:br>
              <a:rPr lang="fr-CH" sz="2400" b="1" dirty="0">
                <a:solidFill>
                  <a:schemeClr val="tx1"/>
                </a:solidFill>
                <a:ea typeface="+mj-ea"/>
                <a:cs typeface="+mj-cs"/>
              </a:rPr>
            </a:br>
            <a:r>
              <a:rPr lang="fr-CH" sz="1000" b="1" dirty="0">
                <a:solidFill>
                  <a:schemeClr val="tx1"/>
                </a:solidFill>
                <a:ea typeface="+mj-ea"/>
                <a:cs typeface="+mj-cs"/>
              </a:rPr>
              <a:t> </a:t>
            </a:r>
            <a:endParaRPr lang="fr-CH" sz="2400" b="1" dirty="0">
              <a:solidFill>
                <a:schemeClr val="tx1"/>
              </a:solidFill>
              <a:ea typeface="+mj-ea"/>
              <a:cs typeface="+mj-cs"/>
            </a:endParaRPr>
          </a:p>
          <a:p>
            <a:r>
              <a:rPr lang="fr-CH" sz="2400" b="1" dirty="0">
                <a:solidFill>
                  <a:schemeClr val="tx1"/>
                </a:solidFill>
                <a:ea typeface="+mj-ea"/>
                <a:cs typeface="+mj-cs"/>
              </a:rPr>
              <a:t>« </a:t>
            </a:r>
            <a:r>
              <a:rPr lang="fr-CH" sz="2400" b="1" dirty="0">
                <a:solidFill>
                  <a:schemeClr val="tx1"/>
                </a:solidFill>
                <a:highlight>
                  <a:srgbClr val="FFFF00"/>
                </a:highlight>
                <a:ea typeface="+mj-ea"/>
                <a:cs typeface="+mj-cs"/>
              </a:rPr>
              <a:t>La moitié de ce cabinet </a:t>
            </a:r>
            <a:r>
              <a:rPr lang="fr-CH" sz="2400" b="1" dirty="0">
                <a:solidFill>
                  <a:schemeClr val="tx1"/>
                </a:solidFill>
                <a:ea typeface="+mj-ea"/>
                <a:cs typeface="+mj-cs"/>
              </a:rPr>
              <a:t>[du ministère de Justin Trudeau, au Canada], ou même plus, est issue de nos </a:t>
            </a:r>
            <a:r>
              <a:rPr lang="fr-CH" sz="2400" b="1" dirty="0">
                <a:solidFill>
                  <a:schemeClr val="tx1"/>
                </a:solidFill>
                <a:highlight>
                  <a:srgbClr val="FFFF00"/>
                </a:highlight>
                <a:ea typeface="+mj-ea"/>
                <a:cs typeface="+mj-cs"/>
              </a:rPr>
              <a:t>Young Global Leaders </a:t>
            </a:r>
            <a:r>
              <a:rPr lang="fr-CH" sz="2400" b="1" dirty="0">
                <a:solidFill>
                  <a:schemeClr val="tx1"/>
                </a:solidFill>
                <a:ea typeface="+mj-ea"/>
                <a:cs typeface="+mj-cs"/>
              </a:rPr>
              <a:t>du Forum économique mondial. C'est vrai en </a:t>
            </a:r>
            <a:r>
              <a:rPr lang="fr-CH" sz="2400" b="1" dirty="0">
                <a:solidFill>
                  <a:schemeClr val="tx1"/>
                </a:solidFill>
                <a:highlight>
                  <a:srgbClr val="FFFF00"/>
                </a:highlight>
                <a:ea typeface="+mj-ea"/>
                <a:cs typeface="+mj-cs"/>
              </a:rPr>
              <a:t>Argentine</a:t>
            </a:r>
            <a:r>
              <a:rPr lang="fr-CH" sz="2400" b="1" dirty="0">
                <a:solidFill>
                  <a:schemeClr val="tx1"/>
                </a:solidFill>
                <a:ea typeface="+mj-ea"/>
                <a:cs typeface="+mj-cs"/>
              </a:rPr>
              <a:t> et aussi en </a:t>
            </a:r>
            <a:r>
              <a:rPr lang="fr-CH" sz="2400" b="1" dirty="0">
                <a:solidFill>
                  <a:schemeClr val="tx1"/>
                </a:solidFill>
                <a:highlight>
                  <a:srgbClr val="FFFF00"/>
                </a:highlight>
                <a:ea typeface="+mj-ea"/>
                <a:cs typeface="+mj-cs"/>
              </a:rPr>
              <a:t>France</a:t>
            </a:r>
            <a:r>
              <a:rPr lang="fr-CH" sz="2400" b="1" dirty="0">
                <a:solidFill>
                  <a:schemeClr val="tx1"/>
                </a:solidFill>
                <a:ea typeface="+mj-ea"/>
                <a:cs typeface="+mj-cs"/>
              </a:rPr>
              <a:t>. Le président était un Young Global Leader. »</a:t>
            </a:r>
            <a:br>
              <a:rPr lang="fr-CH" sz="2400" b="1" dirty="0">
                <a:solidFill>
                  <a:schemeClr val="tx1"/>
                </a:solidFill>
                <a:ea typeface="+mj-ea"/>
                <a:cs typeface="+mj-cs"/>
              </a:rPr>
            </a:br>
            <a:r>
              <a:rPr lang="fr-CH" sz="900" b="1" dirty="0">
                <a:solidFill>
                  <a:schemeClr val="tx1"/>
                </a:solidFill>
                <a:ea typeface="+mj-ea"/>
                <a:cs typeface="+mj-cs"/>
              </a:rPr>
              <a:t> </a:t>
            </a:r>
            <a:endParaRPr lang="fr-FR" sz="2400" b="1" dirty="0">
              <a:solidFill>
                <a:schemeClr val="tx1"/>
              </a:solidFill>
              <a:ea typeface="+mj-ea"/>
              <a:cs typeface="+mj-cs"/>
            </a:endParaRPr>
          </a:p>
        </p:txBody>
      </p:sp>
      <p:sp>
        <p:nvSpPr>
          <p:cNvPr id="6" name="ZoneTexte 5">
            <a:extLst>
              <a:ext uri="{FF2B5EF4-FFF2-40B4-BE49-F238E27FC236}">
                <a16:creationId xmlns:a16="http://schemas.microsoft.com/office/drawing/2014/main" id="{E994609D-5252-07B3-39AF-1B26C1155E73}"/>
              </a:ext>
            </a:extLst>
          </p:cNvPr>
          <p:cNvSpPr txBox="1"/>
          <p:nvPr/>
        </p:nvSpPr>
        <p:spPr>
          <a:xfrm>
            <a:off x="1414204" y="5146006"/>
            <a:ext cx="3356514" cy="1569660"/>
          </a:xfrm>
          <a:prstGeom prst="rect">
            <a:avLst/>
          </a:prstGeom>
          <a:solidFill>
            <a:schemeClr val="bg1"/>
          </a:solidFill>
          <a:ln w="28575">
            <a:solidFill>
              <a:schemeClr val="tx1"/>
            </a:solidFill>
          </a:ln>
        </p:spPr>
        <p:txBody>
          <a:bodyPr wrap="square">
            <a:spAutoFit/>
          </a:bodyPr>
          <a:lstStyle/>
          <a:p>
            <a:r>
              <a:rPr lang="fr-CH" sz="3600" b="1" dirty="0">
                <a:solidFill>
                  <a:schemeClr val="tx1"/>
                </a:solidFill>
                <a:latin typeface="Abadi MT Condensed Extra Bold" panose="020B0306030101010103" pitchFamily="34" charset="77"/>
                <a:ea typeface="+mj-ea"/>
                <a:cs typeface="+mj-cs"/>
              </a:rPr>
              <a:t>Klaus Schwab</a:t>
            </a:r>
            <a:endParaRPr lang="fr-CH" sz="3600" b="1" dirty="0">
              <a:latin typeface="Abadi MT Condensed Extra Bold" panose="020B0306030101010103" pitchFamily="34" charset="77"/>
              <a:ea typeface="+mj-ea"/>
              <a:cs typeface="+mj-cs"/>
            </a:endParaRPr>
          </a:p>
          <a:p>
            <a:r>
              <a:rPr lang="fr-CH" sz="2000" b="1" dirty="0">
                <a:solidFill>
                  <a:schemeClr val="tx1"/>
                </a:solidFill>
                <a:latin typeface="Abadi MT Condensed Extra Bold" panose="020B0306030101010103" pitchFamily="34" charset="77"/>
                <a:ea typeface="+mj-ea"/>
                <a:cs typeface="+mj-cs"/>
              </a:rPr>
              <a:t>Fondateur du WEF </a:t>
            </a:r>
          </a:p>
          <a:p>
            <a:r>
              <a:rPr lang="fr-CH" sz="2000" b="1" dirty="0">
                <a:latin typeface="Abadi MT Condensed Extra Bold" panose="020B0306030101010103" pitchFamily="34" charset="77"/>
                <a:ea typeface="+mj-ea"/>
                <a:cs typeface="+mj-cs"/>
              </a:rPr>
              <a:t>E</a:t>
            </a:r>
            <a:r>
              <a:rPr lang="fr-CH" sz="2000" b="1" dirty="0">
                <a:solidFill>
                  <a:schemeClr val="tx1"/>
                </a:solidFill>
                <a:latin typeface="Abadi MT Condensed Extra Bold" panose="020B0306030101010103" pitchFamily="34" charset="77"/>
                <a:ea typeface="+mj-ea"/>
                <a:cs typeface="+mj-cs"/>
              </a:rPr>
              <a:t>x-membre du comité directeur </a:t>
            </a:r>
          </a:p>
          <a:p>
            <a:r>
              <a:rPr lang="fr-CH" sz="2000" b="1" dirty="0">
                <a:solidFill>
                  <a:schemeClr val="tx1"/>
                </a:solidFill>
                <a:latin typeface="Abadi MT Condensed Extra Bold" panose="020B0306030101010103" pitchFamily="34" charset="77"/>
                <a:ea typeface="+mj-ea"/>
                <a:cs typeface="+mj-cs"/>
              </a:rPr>
              <a:t>du </a:t>
            </a:r>
            <a:r>
              <a:rPr lang="fr-CH" sz="2000" b="1" dirty="0" err="1">
                <a:solidFill>
                  <a:schemeClr val="tx1"/>
                </a:solidFill>
                <a:latin typeface="Abadi MT Condensed Extra Bold" panose="020B0306030101010103" pitchFamily="34" charset="77"/>
                <a:ea typeface="+mj-ea"/>
                <a:cs typeface="+mj-cs"/>
              </a:rPr>
              <a:t>Bilderberg</a:t>
            </a:r>
            <a:endParaRPr lang="fr-CH" sz="2000" b="1" dirty="0">
              <a:latin typeface="Abadi MT Condensed Extra Bold" panose="020B0306030101010103" pitchFamily="34" charset="77"/>
              <a:ea typeface="+mj-ea"/>
              <a:cs typeface="+mj-cs"/>
            </a:endParaRPr>
          </a:p>
        </p:txBody>
      </p:sp>
      <p:sp>
        <p:nvSpPr>
          <p:cNvPr id="8" name="Titre 1">
            <a:extLst>
              <a:ext uri="{FF2B5EF4-FFF2-40B4-BE49-F238E27FC236}">
                <a16:creationId xmlns:a16="http://schemas.microsoft.com/office/drawing/2014/main" id="{9224337B-7385-E401-D3B9-EB04332FAA5A}"/>
              </a:ext>
            </a:extLst>
          </p:cNvPr>
          <p:cNvSpPr txBox="1">
            <a:spLocks/>
          </p:cNvSpPr>
          <p:nvPr/>
        </p:nvSpPr>
        <p:spPr>
          <a:xfrm>
            <a:off x="0" y="821563"/>
            <a:ext cx="12095016" cy="101545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Klaus Schwab</a:t>
            </a:r>
            <a:br>
              <a:rPr lang="fr-FR" sz="3600" b="1" dirty="0">
                <a:solidFill>
                  <a:srgbClr val="FF0000"/>
                </a:solidFill>
                <a:latin typeface="Abadi MT Condensed Extra Bold" panose="020B0306030101010103" pitchFamily="34" charset="77"/>
              </a:rPr>
            </a:br>
            <a:r>
              <a:rPr lang="fr-FR" sz="3600" b="1" dirty="0">
                <a:latin typeface="Abadi MT Condensed Extra Bold" panose="020B0306030101010103" pitchFamily="34" charset="77"/>
              </a:rPr>
              <a:t>fondateur du Forum économique mondial (WEF)</a:t>
            </a:r>
            <a:br>
              <a:rPr lang="fr-FR" sz="3600" b="1" dirty="0">
                <a:latin typeface="Abadi MT Condensed Extra Bold" panose="020B0306030101010103" pitchFamily="34" charset="77"/>
              </a:rPr>
            </a:br>
            <a:r>
              <a:rPr lang="fr-FR" sz="3600" b="1" dirty="0">
                <a:latin typeface="Abadi MT Condensed Extra Bold" panose="020B0306030101010103" pitchFamily="34" charset="77"/>
              </a:rPr>
              <a:t>est fier d’avoir </a:t>
            </a:r>
            <a:r>
              <a:rPr lang="fr-FR" sz="3600" b="1" dirty="0">
                <a:solidFill>
                  <a:srgbClr val="FF0000"/>
                </a:solidFill>
                <a:latin typeface="Abadi MT Condensed Extra Bold" panose="020B0306030101010103" pitchFamily="34" charset="77"/>
              </a:rPr>
              <a:t>infiltré les gouvernements</a:t>
            </a:r>
            <a:br>
              <a:rPr lang="fr-FR" sz="3600" b="1" dirty="0">
                <a:latin typeface="Abadi MT Condensed Extra Bold" panose="020B0306030101010103" pitchFamily="34" charset="77"/>
              </a:rPr>
            </a:br>
            <a:endParaRPr lang="fr-FR" sz="3600" b="1" dirty="0">
              <a:latin typeface="Abadi MT Condensed Extra Bold" panose="020B0306030101010103" pitchFamily="34" charset="77"/>
            </a:endParaRPr>
          </a:p>
        </p:txBody>
      </p:sp>
      <p:sp>
        <p:nvSpPr>
          <p:cNvPr id="9" name="ZoneTexte 8">
            <a:extLst>
              <a:ext uri="{FF2B5EF4-FFF2-40B4-BE49-F238E27FC236}">
                <a16:creationId xmlns:a16="http://schemas.microsoft.com/office/drawing/2014/main" id="{B9D244B5-E1DD-8543-FE5D-CBBE4B57F4F7}"/>
              </a:ext>
            </a:extLst>
          </p:cNvPr>
          <p:cNvSpPr txBox="1"/>
          <p:nvPr/>
        </p:nvSpPr>
        <p:spPr>
          <a:xfrm>
            <a:off x="4910940" y="6254001"/>
            <a:ext cx="2370120"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20 sept. 2017</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58351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ppt_w*1.125000"/>
                                          </p:val>
                                        </p:tav>
                                        <p:tav tm="100000">
                                          <p:val>
                                            <p:strVal val="#ppt_x"/>
                                          </p:val>
                                        </p:tav>
                                      </p:tavLst>
                                    </p:anim>
                                    <p:animEffect transition="in" filter="wipe(right)">
                                      <p:cBhvr>
                                        <p:cTn id="8" dur="1000"/>
                                        <p:tgtEl>
                                          <p:spTgt spid="4"/>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p:tgtEl>
                                          <p:spTgt spid="9"/>
                                        </p:tgtEl>
                                        <p:attrNameLst>
                                          <p:attrName>ppt_x</p:attrName>
                                        </p:attrNameLst>
                                      </p:cBhvr>
                                      <p:tavLst>
                                        <p:tav tm="0">
                                          <p:val>
                                            <p:strVal val="#ppt_x-#ppt_w*1.125000"/>
                                          </p:val>
                                        </p:tav>
                                        <p:tav tm="100000">
                                          <p:val>
                                            <p:strVal val="#ppt_x"/>
                                          </p:val>
                                        </p:tav>
                                      </p:tavLst>
                                    </p:anim>
                                    <p:animEffect transition="in" filter="wipe(right)">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C49F0-4BDF-A3FE-8E6F-4AA95E566D1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FD11473A-FAF3-F024-470E-E50AC6E874F5}"/>
              </a:ext>
            </a:extLst>
          </p:cNvPr>
          <p:cNvSpPr txBox="1">
            <a:spLocks/>
          </p:cNvSpPr>
          <p:nvPr/>
        </p:nvSpPr>
        <p:spPr>
          <a:xfrm>
            <a:off x="0" y="821563"/>
            <a:ext cx="12095016" cy="101545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Les Young Global Leaders </a:t>
            </a:r>
            <a:br>
              <a:rPr lang="fr-FR" sz="4800" b="1" dirty="0">
                <a:latin typeface="Abadi MT Condensed Extra Bold" panose="020B0306030101010103" pitchFamily="34" charset="77"/>
              </a:rPr>
            </a:br>
            <a:r>
              <a:rPr lang="fr-FR" sz="4800" b="1" dirty="0">
                <a:latin typeface="Abadi MT Condensed Extra Bold" panose="020B0306030101010103" pitchFamily="34" charset="77"/>
              </a:rPr>
              <a:t>de Klaus Schwab</a:t>
            </a:r>
            <a:br>
              <a:rPr lang="fr-FR" sz="3600" b="1" dirty="0">
                <a:latin typeface="Abadi MT Condensed Extra Bold" panose="020B0306030101010103" pitchFamily="34" charset="77"/>
              </a:rPr>
            </a:br>
            <a:endParaRPr lang="fr-FR" sz="3600" b="1" dirty="0">
              <a:latin typeface="Abadi MT Condensed Extra Bold" panose="020B0306030101010103" pitchFamily="34" charset="77"/>
            </a:endParaRPr>
          </a:p>
        </p:txBody>
      </p:sp>
      <p:pic>
        <p:nvPicPr>
          <p:cNvPr id="5" name="Image 4">
            <a:extLst>
              <a:ext uri="{FF2B5EF4-FFF2-40B4-BE49-F238E27FC236}">
                <a16:creationId xmlns:a16="http://schemas.microsoft.com/office/drawing/2014/main" id="{A7BB6379-2ACB-EA81-BEFA-5DD4A3CDCE24}"/>
              </a:ext>
            </a:extLst>
          </p:cNvPr>
          <p:cNvPicPr>
            <a:picLocks noChangeAspect="1"/>
          </p:cNvPicPr>
          <p:nvPr/>
        </p:nvPicPr>
        <p:blipFill>
          <a:blip r:embed="rId2"/>
          <a:stretch>
            <a:fillRect/>
          </a:stretch>
        </p:blipFill>
        <p:spPr>
          <a:xfrm>
            <a:off x="8221222" y="1885999"/>
            <a:ext cx="3163937" cy="4669971"/>
          </a:xfrm>
          <a:prstGeom prst="rect">
            <a:avLst/>
          </a:prstGeom>
          <a:ln>
            <a:solidFill>
              <a:schemeClr val="tx1"/>
            </a:solidFill>
          </a:ln>
        </p:spPr>
      </p:pic>
      <p:sp>
        <p:nvSpPr>
          <p:cNvPr id="6" name="ZoneTexte 5">
            <a:extLst>
              <a:ext uri="{FF2B5EF4-FFF2-40B4-BE49-F238E27FC236}">
                <a16:creationId xmlns:a16="http://schemas.microsoft.com/office/drawing/2014/main" id="{D4689AA4-6230-C7DC-4874-F024BD448800}"/>
              </a:ext>
            </a:extLst>
          </p:cNvPr>
          <p:cNvSpPr txBox="1"/>
          <p:nvPr/>
        </p:nvSpPr>
        <p:spPr>
          <a:xfrm>
            <a:off x="9143356" y="5162165"/>
            <a:ext cx="2809163" cy="1200329"/>
          </a:xfrm>
          <a:prstGeom prst="rect">
            <a:avLst/>
          </a:prstGeom>
          <a:solidFill>
            <a:schemeClr val="bg1"/>
          </a:solidFill>
          <a:ln w="28575">
            <a:solidFill>
              <a:schemeClr val="tx1"/>
            </a:solidFill>
          </a:ln>
        </p:spPr>
        <p:txBody>
          <a:bodyPr wrap="square">
            <a:spAutoFit/>
          </a:bodyPr>
          <a:lstStyle/>
          <a:p>
            <a:r>
              <a:rPr lang="fr-CH" sz="3200" b="1" dirty="0">
                <a:solidFill>
                  <a:schemeClr val="tx1"/>
                </a:solidFill>
                <a:latin typeface="Abadi MT Condensed Extra Bold" panose="020B0306030101010103" pitchFamily="34" charset="77"/>
                <a:ea typeface="+mj-ea"/>
                <a:cs typeface="+mj-cs"/>
              </a:rPr>
              <a:t>Mauricio MACRI</a:t>
            </a:r>
            <a:endParaRPr lang="fr-CH" sz="3200" b="1" dirty="0">
              <a:latin typeface="Abadi MT Condensed Extra Bold" panose="020B0306030101010103" pitchFamily="34" charset="77"/>
              <a:ea typeface="+mj-ea"/>
              <a:cs typeface="+mj-cs"/>
            </a:endParaRPr>
          </a:p>
          <a:p>
            <a:r>
              <a:rPr lang="fr-CH" sz="2000" b="1" dirty="0">
                <a:solidFill>
                  <a:schemeClr val="tx1"/>
                </a:solidFill>
                <a:latin typeface="Abadi MT Condensed Extra Bold" panose="020B0306030101010103" pitchFamily="34" charset="77"/>
                <a:ea typeface="+mj-ea"/>
                <a:cs typeface="+mj-cs"/>
              </a:rPr>
              <a:t>Président de l’Argentine 2015-2019 - GLT</a:t>
            </a:r>
            <a:r>
              <a:rPr lang="fr-CH" sz="2000" b="1" dirty="0">
                <a:latin typeface="Abadi MT Condensed Extra Bold" panose="020B0306030101010103" pitchFamily="34" charset="77"/>
                <a:ea typeface="+mj-ea"/>
                <a:cs typeface="+mj-cs"/>
              </a:rPr>
              <a:t> 1998</a:t>
            </a:r>
          </a:p>
        </p:txBody>
      </p:sp>
      <p:pic>
        <p:nvPicPr>
          <p:cNvPr id="10" name="Image 9">
            <a:extLst>
              <a:ext uri="{FF2B5EF4-FFF2-40B4-BE49-F238E27FC236}">
                <a16:creationId xmlns:a16="http://schemas.microsoft.com/office/drawing/2014/main" id="{69676FA6-2AB3-D110-5019-BD729A92B3DC}"/>
              </a:ext>
            </a:extLst>
          </p:cNvPr>
          <p:cNvPicPr>
            <a:picLocks noChangeAspect="1"/>
          </p:cNvPicPr>
          <p:nvPr/>
        </p:nvPicPr>
        <p:blipFill>
          <a:blip r:embed="rId3"/>
          <a:stretch>
            <a:fillRect/>
          </a:stretch>
        </p:blipFill>
        <p:spPr>
          <a:xfrm>
            <a:off x="4490095" y="1886000"/>
            <a:ext cx="3211809" cy="4669971"/>
          </a:xfrm>
          <a:prstGeom prst="rect">
            <a:avLst/>
          </a:prstGeom>
          <a:ln>
            <a:solidFill>
              <a:schemeClr val="tx1"/>
            </a:solidFill>
          </a:ln>
        </p:spPr>
      </p:pic>
      <p:pic>
        <p:nvPicPr>
          <p:cNvPr id="12" name="Image 11">
            <a:extLst>
              <a:ext uri="{FF2B5EF4-FFF2-40B4-BE49-F238E27FC236}">
                <a16:creationId xmlns:a16="http://schemas.microsoft.com/office/drawing/2014/main" id="{6B5406B0-A153-3770-8BEB-04FC35DD8B69}"/>
              </a:ext>
            </a:extLst>
          </p:cNvPr>
          <p:cNvPicPr>
            <a:picLocks noChangeAspect="1"/>
          </p:cNvPicPr>
          <p:nvPr/>
        </p:nvPicPr>
        <p:blipFill>
          <a:blip r:embed="rId4"/>
          <a:stretch>
            <a:fillRect/>
          </a:stretch>
        </p:blipFill>
        <p:spPr>
          <a:xfrm>
            <a:off x="806841" y="1908107"/>
            <a:ext cx="3113315" cy="4669972"/>
          </a:xfrm>
          <a:prstGeom prst="rect">
            <a:avLst/>
          </a:prstGeom>
          <a:ln>
            <a:solidFill>
              <a:schemeClr val="tx1"/>
            </a:solidFill>
          </a:ln>
        </p:spPr>
      </p:pic>
      <p:sp>
        <p:nvSpPr>
          <p:cNvPr id="13" name="ZoneTexte 12">
            <a:extLst>
              <a:ext uri="{FF2B5EF4-FFF2-40B4-BE49-F238E27FC236}">
                <a16:creationId xmlns:a16="http://schemas.microsoft.com/office/drawing/2014/main" id="{4C44392B-08E2-F9B0-223E-655CBA3E8F7D}"/>
              </a:ext>
            </a:extLst>
          </p:cNvPr>
          <p:cNvSpPr txBox="1"/>
          <p:nvPr/>
        </p:nvSpPr>
        <p:spPr>
          <a:xfrm>
            <a:off x="4702356" y="5162165"/>
            <a:ext cx="3363958" cy="1200329"/>
          </a:xfrm>
          <a:prstGeom prst="rect">
            <a:avLst/>
          </a:prstGeom>
          <a:solidFill>
            <a:schemeClr val="bg1"/>
          </a:solidFill>
          <a:ln w="28575">
            <a:solidFill>
              <a:schemeClr val="tx1"/>
            </a:solidFill>
          </a:ln>
        </p:spPr>
        <p:txBody>
          <a:bodyPr wrap="square">
            <a:spAutoFit/>
          </a:bodyPr>
          <a:lstStyle/>
          <a:p>
            <a:r>
              <a:rPr lang="fr-CH" sz="3200" b="1" dirty="0">
                <a:solidFill>
                  <a:schemeClr val="tx1"/>
                </a:solidFill>
                <a:latin typeface="Abadi MT Condensed Extra Bold" panose="020B0306030101010103" pitchFamily="34" charset="77"/>
                <a:ea typeface="+mj-ea"/>
                <a:cs typeface="+mj-cs"/>
              </a:rPr>
              <a:t>Emmanuel MACRON</a:t>
            </a:r>
            <a:endParaRPr lang="fr-CH" sz="3200" b="1" dirty="0">
              <a:latin typeface="Abadi MT Condensed Extra Bold" panose="020B0306030101010103" pitchFamily="34" charset="77"/>
              <a:ea typeface="+mj-ea"/>
              <a:cs typeface="+mj-cs"/>
            </a:endParaRPr>
          </a:p>
          <a:p>
            <a:r>
              <a:rPr lang="fr-CH" sz="2000" b="1" dirty="0">
                <a:solidFill>
                  <a:schemeClr val="tx1"/>
                </a:solidFill>
                <a:latin typeface="Abadi MT Condensed Extra Bold" panose="020B0306030101010103" pitchFamily="34" charset="77"/>
                <a:ea typeface="+mj-ea"/>
                <a:cs typeface="+mj-cs"/>
              </a:rPr>
              <a:t>Président de la France </a:t>
            </a:r>
            <a:br>
              <a:rPr lang="fr-CH" sz="2000" b="1" dirty="0">
                <a:solidFill>
                  <a:schemeClr val="tx1"/>
                </a:solidFill>
                <a:latin typeface="Abadi MT Condensed Extra Bold" panose="020B0306030101010103" pitchFamily="34" charset="77"/>
                <a:ea typeface="+mj-ea"/>
                <a:cs typeface="+mj-cs"/>
              </a:rPr>
            </a:br>
            <a:r>
              <a:rPr lang="fr-CH" sz="2000" b="1" dirty="0">
                <a:solidFill>
                  <a:schemeClr val="tx1"/>
                </a:solidFill>
                <a:latin typeface="Abadi MT Condensed Extra Bold" panose="020B0306030101010103" pitchFamily="34" charset="77"/>
                <a:ea typeface="+mj-ea"/>
                <a:cs typeface="+mj-cs"/>
              </a:rPr>
              <a:t>2017-... - </a:t>
            </a:r>
            <a:r>
              <a:rPr lang="fr-CH" sz="2000" b="1" dirty="0">
                <a:latin typeface="Abadi MT Condensed Extra Bold" panose="020B0306030101010103" pitchFamily="34" charset="77"/>
                <a:ea typeface="+mj-ea"/>
                <a:cs typeface="+mj-cs"/>
              </a:rPr>
              <a:t>YGL 2016</a:t>
            </a:r>
          </a:p>
        </p:txBody>
      </p:sp>
      <p:sp>
        <p:nvSpPr>
          <p:cNvPr id="14" name="ZoneTexte 13">
            <a:extLst>
              <a:ext uri="{FF2B5EF4-FFF2-40B4-BE49-F238E27FC236}">
                <a16:creationId xmlns:a16="http://schemas.microsoft.com/office/drawing/2014/main" id="{85DE905B-2277-645B-6661-590B634FF368}"/>
              </a:ext>
            </a:extLst>
          </p:cNvPr>
          <p:cNvSpPr txBox="1"/>
          <p:nvPr/>
        </p:nvSpPr>
        <p:spPr>
          <a:xfrm>
            <a:off x="236902" y="5162165"/>
            <a:ext cx="3113315" cy="1200329"/>
          </a:xfrm>
          <a:prstGeom prst="rect">
            <a:avLst/>
          </a:prstGeom>
          <a:solidFill>
            <a:schemeClr val="bg1"/>
          </a:solidFill>
          <a:ln w="28575">
            <a:solidFill>
              <a:schemeClr val="tx1"/>
            </a:solidFill>
          </a:ln>
        </p:spPr>
        <p:txBody>
          <a:bodyPr wrap="square">
            <a:spAutoFit/>
          </a:bodyPr>
          <a:lstStyle/>
          <a:p>
            <a:r>
              <a:rPr lang="fr-CH" sz="3200" b="1" dirty="0">
                <a:solidFill>
                  <a:schemeClr val="tx1"/>
                </a:solidFill>
                <a:latin typeface="Abadi MT Condensed Extra Bold" panose="020B0306030101010103" pitchFamily="34" charset="77"/>
                <a:ea typeface="+mj-ea"/>
                <a:cs typeface="+mj-cs"/>
              </a:rPr>
              <a:t>Justin TRUDEAU</a:t>
            </a:r>
            <a:endParaRPr lang="fr-CH" sz="3200" b="1" dirty="0">
              <a:latin typeface="Abadi MT Condensed Extra Bold" panose="020B0306030101010103" pitchFamily="34" charset="77"/>
              <a:ea typeface="+mj-ea"/>
              <a:cs typeface="+mj-cs"/>
            </a:endParaRPr>
          </a:p>
          <a:p>
            <a:r>
              <a:rPr lang="fr-CH" sz="2000" b="1" dirty="0">
                <a:solidFill>
                  <a:schemeClr val="tx1"/>
                </a:solidFill>
                <a:latin typeface="Abadi MT Condensed Extra Bold" panose="020B0306030101010103" pitchFamily="34" charset="77"/>
                <a:ea typeface="+mj-ea"/>
                <a:cs typeface="+mj-cs"/>
              </a:rPr>
              <a:t>Premier Ministre du Canada </a:t>
            </a:r>
            <a:br>
              <a:rPr lang="fr-CH" sz="2000" b="1" dirty="0">
                <a:solidFill>
                  <a:schemeClr val="tx1"/>
                </a:solidFill>
                <a:latin typeface="Abadi MT Condensed Extra Bold" panose="020B0306030101010103" pitchFamily="34" charset="77"/>
                <a:ea typeface="+mj-ea"/>
                <a:cs typeface="+mj-cs"/>
              </a:rPr>
            </a:br>
            <a:r>
              <a:rPr lang="fr-CH" sz="2000" b="1" dirty="0">
                <a:solidFill>
                  <a:schemeClr val="tx1"/>
                </a:solidFill>
                <a:latin typeface="Abadi MT Condensed Extra Bold" panose="020B0306030101010103" pitchFamily="34" charset="77"/>
                <a:ea typeface="+mj-ea"/>
                <a:cs typeface="+mj-cs"/>
              </a:rPr>
              <a:t>2015-2025 - </a:t>
            </a:r>
            <a:r>
              <a:rPr lang="fr-CH" sz="2000" b="1" dirty="0">
                <a:latin typeface="Abadi MT Condensed Extra Bold" panose="020B0306030101010103" pitchFamily="34" charset="77"/>
                <a:ea typeface="+mj-ea"/>
                <a:cs typeface="+mj-cs"/>
              </a:rPr>
              <a:t>YGL 2005</a:t>
            </a:r>
          </a:p>
        </p:txBody>
      </p:sp>
    </p:spTree>
    <p:extLst>
      <p:ext uri="{BB962C8B-B14F-4D97-AF65-F5344CB8AC3E}">
        <p14:creationId xmlns:p14="http://schemas.microsoft.com/office/powerpoint/2010/main" val="156860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245B-67A9-3DDA-F0EB-5583A80304A2}"/>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8D572049-AE0C-77D9-3EF7-447CE60A67D7}"/>
              </a:ext>
            </a:extLst>
          </p:cNvPr>
          <p:cNvSpPr txBox="1">
            <a:spLocks/>
          </p:cNvSpPr>
          <p:nvPr/>
        </p:nvSpPr>
        <p:spPr>
          <a:xfrm>
            <a:off x="0" y="821563"/>
            <a:ext cx="12095016" cy="101545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Les Young Global Leaders </a:t>
            </a:r>
            <a:br>
              <a:rPr lang="fr-FR" sz="4800" b="1" dirty="0">
                <a:latin typeface="Abadi MT Condensed Extra Bold" panose="020B0306030101010103" pitchFamily="34" charset="77"/>
              </a:rPr>
            </a:br>
            <a:r>
              <a:rPr lang="fr-FR" sz="4800" b="1" dirty="0">
                <a:latin typeface="Abadi MT Condensed Extra Bold" panose="020B0306030101010103" pitchFamily="34" charset="77"/>
              </a:rPr>
              <a:t>de Klaus Schwab</a:t>
            </a:r>
            <a:br>
              <a:rPr lang="fr-FR" sz="3600" b="1" dirty="0">
                <a:latin typeface="Abadi MT Condensed Extra Bold" panose="020B0306030101010103" pitchFamily="34" charset="77"/>
              </a:rPr>
            </a:br>
            <a:endParaRPr lang="fr-FR" sz="3600" b="1" dirty="0">
              <a:latin typeface="Abadi MT Condensed Extra Bold" panose="020B0306030101010103" pitchFamily="34" charset="77"/>
            </a:endParaRPr>
          </a:p>
        </p:txBody>
      </p:sp>
      <p:pic>
        <p:nvPicPr>
          <p:cNvPr id="14340" name="Picture 4" descr="Le Français Thierry Breton quitte la Commission européenne - SWI  swissinfo.ch">
            <a:extLst>
              <a:ext uri="{FF2B5EF4-FFF2-40B4-BE49-F238E27FC236}">
                <a16:creationId xmlns:a16="http://schemas.microsoft.com/office/drawing/2014/main" id="{E26FA727-7283-8FAA-F33A-C489680361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811" y="1861458"/>
            <a:ext cx="3766457" cy="28248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8133ED98-8406-0EF7-DF99-B85D7334848D}"/>
              </a:ext>
            </a:extLst>
          </p:cNvPr>
          <p:cNvSpPr txBox="1"/>
          <p:nvPr/>
        </p:nvSpPr>
        <p:spPr>
          <a:xfrm>
            <a:off x="471811" y="5020988"/>
            <a:ext cx="3363958" cy="1200329"/>
          </a:xfrm>
          <a:prstGeom prst="rect">
            <a:avLst/>
          </a:prstGeom>
          <a:solidFill>
            <a:schemeClr val="bg1"/>
          </a:solidFill>
          <a:ln w="28575">
            <a:solidFill>
              <a:schemeClr val="tx1"/>
            </a:solidFill>
          </a:ln>
        </p:spPr>
        <p:txBody>
          <a:bodyPr wrap="square">
            <a:spAutoFit/>
          </a:bodyPr>
          <a:lstStyle/>
          <a:p>
            <a:r>
              <a:rPr lang="fr-CH" sz="3200" b="1" dirty="0">
                <a:solidFill>
                  <a:schemeClr val="tx1"/>
                </a:solidFill>
                <a:latin typeface="Abadi MT Condensed Extra Bold" panose="020B0306030101010103" pitchFamily="34" charset="77"/>
                <a:ea typeface="+mj-ea"/>
                <a:cs typeface="+mj-cs"/>
              </a:rPr>
              <a:t>Thierry BRETON</a:t>
            </a:r>
            <a:endParaRPr lang="fr-CH" sz="3200" b="1" dirty="0">
              <a:latin typeface="Abadi MT Condensed Extra Bold" panose="020B0306030101010103" pitchFamily="34" charset="77"/>
              <a:ea typeface="+mj-ea"/>
              <a:cs typeface="+mj-cs"/>
            </a:endParaRPr>
          </a:p>
          <a:p>
            <a:r>
              <a:rPr lang="fr-CH" sz="2000" b="1" dirty="0">
                <a:solidFill>
                  <a:schemeClr val="tx1"/>
                </a:solidFill>
                <a:latin typeface="Abadi MT Condensed Extra Bold" panose="020B0306030101010103" pitchFamily="34" charset="77"/>
                <a:ea typeface="+mj-ea"/>
                <a:cs typeface="+mj-cs"/>
              </a:rPr>
              <a:t>Ministre français de l’économie  </a:t>
            </a:r>
            <a:br>
              <a:rPr lang="fr-CH" sz="2000" b="1" dirty="0">
                <a:solidFill>
                  <a:schemeClr val="tx1"/>
                </a:solidFill>
                <a:latin typeface="Abadi MT Condensed Extra Bold" panose="020B0306030101010103" pitchFamily="34" charset="77"/>
                <a:ea typeface="+mj-ea"/>
                <a:cs typeface="+mj-cs"/>
              </a:rPr>
            </a:br>
            <a:r>
              <a:rPr lang="fr-CH" sz="2000" b="1" dirty="0">
                <a:solidFill>
                  <a:schemeClr val="tx1"/>
                </a:solidFill>
                <a:latin typeface="Abadi MT Condensed Extra Bold" panose="020B0306030101010103" pitchFamily="34" charset="77"/>
                <a:ea typeface="+mj-ea"/>
                <a:cs typeface="+mj-cs"/>
              </a:rPr>
              <a:t>2005-2007 - </a:t>
            </a:r>
            <a:r>
              <a:rPr lang="fr-CH" sz="2000" b="1" dirty="0">
                <a:latin typeface="Abadi MT Condensed Extra Bold" panose="020B0306030101010103" pitchFamily="34" charset="77"/>
                <a:ea typeface="+mj-ea"/>
                <a:cs typeface="+mj-cs"/>
              </a:rPr>
              <a:t>GLT 1998</a:t>
            </a:r>
          </a:p>
        </p:txBody>
      </p:sp>
      <p:sp>
        <p:nvSpPr>
          <p:cNvPr id="9" name="ZoneTexte 8">
            <a:extLst>
              <a:ext uri="{FF2B5EF4-FFF2-40B4-BE49-F238E27FC236}">
                <a16:creationId xmlns:a16="http://schemas.microsoft.com/office/drawing/2014/main" id="{7A14B8D3-4A97-0CE0-DD62-CF96355E5F23}"/>
              </a:ext>
            </a:extLst>
          </p:cNvPr>
          <p:cNvSpPr txBox="1"/>
          <p:nvPr/>
        </p:nvSpPr>
        <p:spPr>
          <a:xfrm>
            <a:off x="7192362" y="1913508"/>
            <a:ext cx="4902654" cy="3693319"/>
          </a:xfrm>
          <a:prstGeom prst="rect">
            <a:avLst/>
          </a:prstGeom>
          <a:noFill/>
        </p:spPr>
        <p:txBody>
          <a:bodyPr wrap="square">
            <a:spAutoFit/>
          </a:bodyPr>
          <a:lstStyle/>
          <a:p>
            <a:pPr marL="285750" indent="-285750">
              <a:buFont typeface="Arial" panose="020B0604020202020204" pitchFamily="34" charset="0"/>
              <a:buChar char="•"/>
            </a:pPr>
            <a:r>
              <a:rPr lang="fr-CH" b="1" dirty="0">
                <a:solidFill>
                  <a:srgbClr val="000000"/>
                </a:solidFill>
                <a:effectLst/>
                <a:latin typeface="Helvetica Neue" panose="02000503000000020004" pitchFamily="2" charset="0"/>
              </a:rPr>
              <a:t>1993 - Nicolas Sarkozy, Bill Gates, Vladimir Poutine</a:t>
            </a:r>
          </a:p>
          <a:p>
            <a:pPr marL="285750" indent="-285750">
              <a:buFont typeface="Arial" panose="020B0604020202020204" pitchFamily="34" charset="0"/>
              <a:buChar char="•"/>
            </a:pPr>
            <a:r>
              <a:rPr lang="fr-CH" b="1" dirty="0">
                <a:solidFill>
                  <a:srgbClr val="000000"/>
                </a:solidFill>
                <a:effectLst/>
                <a:latin typeface="Helvetica Neue" panose="02000503000000020004" pitchFamily="2" charset="0"/>
              </a:rPr>
              <a:t>2009 </a:t>
            </a:r>
            <a:r>
              <a:rPr lang="fr-CH" b="1" dirty="0">
                <a:solidFill>
                  <a:srgbClr val="000000"/>
                </a:solidFill>
                <a:latin typeface="Helvetica Neue" panose="02000503000000020004" pitchFamily="2" charset="0"/>
              </a:rPr>
              <a:t>-</a:t>
            </a:r>
            <a:r>
              <a:rPr lang="fr-CH" b="1" dirty="0">
                <a:solidFill>
                  <a:srgbClr val="000000"/>
                </a:solidFill>
                <a:effectLst/>
                <a:latin typeface="Helvetica Neue" panose="02000503000000020004" pitchFamily="2" charset="0"/>
              </a:rPr>
              <a:t> Stéphane Bancel</a:t>
            </a:r>
            <a:r>
              <a:rPr lang="fr-CH" b="1" dirty="0">
                <a:solidFill>
                  <a:srgbClr val="000000"/>
                </a:solidFill>
                <a:latin typeface="Helvetica Neue" panose="02000503000000020004" pitchFamily="2" charset="0"/>
              </a:rPr>
              <a:t> </a:t>
            </a:r>
            <a:r>
              <a:rPr lang="fr-CH" dirty="0">
                <a:solidFill>
                  <a:srgbClr val="000000"/>
                </a:solidFill>
                <a:latin typeface="Helvetica Neue" panose="02000503000000020004" pitchFamily="2" charset="0"/>
              </a:rPr>
              <a:t>(</a:t>
            </a:r>
            <a:r>
              <a:rPr lang="fr-CH" dirty="0">
                <a:solidFill>
                  <a:srgbClr val="000000"/>
                </a:solidFill>
                <a:effectLst/>
                <a:latin typeface="Helvetica Neue" panose="02000503000000020004" pitchFamily="2" charset="0"/>
              </a:rPr>
              <a:t>PDG de Moderna depuis 2011)</a:t>
            </a:r>
          </a:p>
          <a:p>
            <a:pPr marL="285750" indent="-285750">
              <a:buFont typeface="Arial" panose="020B0604020202020204" pitchFamily="34" charset="0"/>
              <a:buChar char="•"/>
            </a:pPr>
            <a:r>
              <a:rPr lang="fr-CH" b="1" dirty="0">
                <a:solidFill>
                  <a:srgbClr val="000000"/>
                </a:solidFill>
                <a:effectLst/>
                <a:latin typeface="Helvetica Neue" panose="02000503000000020004" pitchFamily="2" charset="0"/>
              </a:rPr>
              <a:t>2013 </a:t>
            </a:r>
            <a:r>
              <a:rPr lang="fr-CH" b="1" dirty="0">
                <a:solidFill>
                  <a:srgbClr val="000000"/>
                </a:solidFill>
                <a:latin typeface="Helvetica Neue" panose="02000503000000020004" pitchFamily="2" charset="0"/>
              </a:rPr>
              <a:t>-</a:t>
            </a:r>
            <a:r>
              <a:rPr lang="fr-CH" b="1" dirty="0">
                <a:solidFill>
                  <a:srgbClr val="000000"/>
                </a:solidFill>
                <a:effectLst/>
                <a:latin typeface="Helvetica Neue" panose="02000503000000020004" pitchFamily="2" charset="0"/>
              </a:rPr>
              <a:t> Pierre Maudet</a:t>
            </a:r>
            <a:r>
              <a:rPr lang="fr-CH" b="1" dirty="0">
                <a:solidFill>
                  <a:srgbClr val="000000"/>
                </a:solidFill>
                <a:latin typeface="Helvetica Neue" panose="02000503000000020004" pitchFamily="2" charset="0"/>
              </a:rPr>
              <a:t> (</a:t>
            </a:r>
            <a:r>
              <a:rPr lang="fr-CH" dirty="0">
                <a:solidFill>
                  <a:srgbClr val="000000"/>
                </a:solidFill>
                <a:effectLst/>
                <a:latin typeface="Helvetica Neue" panose="02000503000000020004" pitchFamily="2" charset="0"/>
              </a:rPr>
              <a:t>ex-Président de l’Etat de Genève)</a:t>
            </a:r>
          </a:p>
          <a:p>
            <a:pPr marL="285750" indent="-285750">
              <a:buFont typeface="Arial" panose="020B0604020202020204" pitchFamily="34" charset="0"/>
              <a:buChar char="•"/>
            </a:pPr>
            <a:r>
              <a:rPr lang="fr-CH" b="1" dirty="0">
                <a:solidFill>
                  <a:srgbClr val="000000"/>
                </a:solidFill>
                <a:effectLst/>
                <a:latin typeface="Helvetica Neue" panose="02000503000000020004" pitchFamily="2" charset="0"/>
              </a:rPr>
              <a:t>2015 </a:t>
            </a:r>
            <a:r>
              <a:rPr lang="fr-CH" b="1" dirty="0">
                <a:solidFill>
                  <a:srgbClr val="000000"/>
                </a:solidFill>
                <a:latin typeface="Helvetica Neue" panose="02000503000000020004" pitchFamily="2" charset="0"/>
              </a:rPr>
              <a:t>-</a:t>
            </a:r>
            <a:r>
              <a:rPr lang="fr-CH" b="1" dirty="0">
                <a:solidFill>
                  <a:srgbClr val="000000"/>
                </a:solidFill>
                <a:effectLst/>
                <a:latin typeface="Helvetica Neue" panose="02000503000000020004" pitchFamily="2" charset="0"/>
              </a:rPr>
              <a:t> Guillaume </a:t>
            </a:r>
            <a:r>
              <a:rPr lang="fr-CH" b="1" dirty="0" err="1">
                <a:solidFill>
                  <a:srgbClr val="000000"/>
                </a:solidFill>
                <a:effectLst/>
                <a:latin typeface="Helvetica Neue" panose="02000503000000020004" pitchFamily="2" charset="0"/>
              </a:rPr>
              <a:t>Barazzone</a:t>
            </a:r>
            <a:r>
              <a:rPr lang="fr-CH" b="1" dirty="0">
                <a:solidFill>
                  <a:srgbClr val="000000"/>
                </a:solidFill>
                <a:effectLst/>
                <a:latin typeface="Helvetica Neue" panose="02000503000000020004" pitchFamily="2" charset="0"/>
              </a:rPr>
              <a:t> </a:t>
            </a:r>
            <a:r>
              <a:rPr lang="fr-CH" dirty="0">
                <a:solidFill>
                  <a:srgbClr val="000000"/>
                </a:solidFill>
                <a:effectLst/>
                <a:latin typeface="Helvetica Neue" panose="02000503000000020004" pitchFamily="2" charset="0"/>
              </a:rPr>
              <a:t>(Maire de Genève en 2017)</a:t>
            </a:r>
          </a:p>
          <a:p>
            <a:pPr marL="285750" indent="-285750">
              <a:buFont typeface="Arial" panose="020B0604020202020204" pitchFamily="34" charset="0"/>
              <a:buChar char="•"/>
            </a:pPr>
            <a:r>
              <a:rPr lang="fr-CH" b="1" dirty="0">
                <a:solidFill>
                  <a:srgbClr val="000000"/>
                </a:solidFill>
                <a:effectLst/>
                <a:latin typeface="Helvetica Neue" panose="02000503000000020004" pitchFamily="2" charset="0"/>
              </a:rPr>
              <a:t>2018 </a:t>
            </a:r>
            <a:r>
              <a:rPr lang="fr-CH" b="1" dirty="0">
                <a:solidFill>
                  <a:srgbClr val="000000"/>
                </a:solidFill>
                <a:latin typeface="Helvetica Neue" panose="02000503000000020004" pitchFamily="2" charset="0"/>
              </a:rPr>
              <a:t>-</a:t>
            </a:r>
            <a:r>
              <a:rPr lang="fr-CH" b="1" dirty="0">
                <a:solidFill>
                  <a:srgbClr val="000000"/>
                </a:solidFill>
                <a:effectLst/>
                <a:latin typeface="Helvetica Neue" panose="02000503000000020004" pitchFamily="2" charset="0"/>
              </a:rPr>
              <a:t> Alexander Soros </a:t>
            </a:r>
            <a:r>
              <a:rPr lang="fr-CH" dirty="0">
                <a:solidFill>
                  <a:srgbClr val="000000"/>
                </a:solidFill>
                <a:effectLst/>
                <a:latin typeface="Helvetica Neue" panose="02000503000000020004" pitchFamily="2" charset="0"/>
              </a:rPr>
              <a:t>(fils de George &amp; président de l’Open Society depuis 2023)</a:t>
            </a:r>
          </a:p>
          <a:p>
            <a:pPr marL="285750" indent="-285750">
              <a:buFont typeface="Arial" panose="020B0604020202020204" pitchFamily="34" charset="0"/>
              <a:buChar char="•"/>
            </a:pPr>
            <a:r>
              <a:rPr lang="fr-CH" b="1" dirty="0">
                <a:solidFill>
                  <a:srgbClr val="000000"/>
                </a:solidFill>
                <a:effectLst/>
                <a:latin typeface="Helvetica Neue" panose="02000503000000020004" pitchFamily="2" charset="0"/>
              </a:rPr>
              <a:t>2020 </a:t>
            </a:r>
            <a:r>
              <a:rPr lang="fr-CH" b="1" dirty="0">
                <a:solidFill>
                  <a:srgbClr val="000000"/>
                </a:solidFill>
                <a:latin typeface="Helvetica Neue" panose="02000503000000020004" pitchFamily="2" charset="0"/>
              </a:rPr>
              <a:t>-</a:t>
            </a:r>
            <a:r>
              <a:rPr lang="fr-CH" b="1" dirty="0">
                <a:solidFill>
                  <a:srgbClr val="000000"/>
                </a:solidFill>
                <a:effectLst/>
                <a:latin typeface="Helvetica Neue" panose="02000503000000020004" pitchFamily="2" charset="0"/>
              </a:rPr>
              <a:t> Gabriel Attal</a:t>
            </a:r>
            <a:r>
              <a:rPr lang="fr-CH" b="1" dirty="0">
                <a:solidFill>
                  <a:srgbClr val="000000"/>
                </a:solidFill>
                <a:latin typeface="Helvetica Neue" panose="02000503000000020004" pitchFamily="2" charset="0"/>
              </a:rPr>
              <a:t> </a:t>
            </a:r>
            <a:r>
              <a:rPr lang="fr-CH" dirty="0">
                <a:solidFill>
                  <a:srgbClr val="000000"/>
                </a:solidFill>
                <a:latin typeface="Helvetica Neue" panose="02000503000000020004" pitchFamily="2" charset="0"/>
              </a:rPr>
              <a:t>(P</a:t>
            </a:r>
            <a:r>
              <a:rPr lang="fr-CH" dirty="0">
                <a:solidFill>
                  <a:srgbClr val="000000"/>
                </a:solidFill>
                <a:effectLst/>
                <a:latin typeface="Helvetica Neue" panose="02000503000000020004" pitchFamily="2" charset="0"/>
              </a:rPr>
              <a:t>orte parole du gouvernement Macron 2020-2022, Premier Ministre français 11.01.24 - 5.09.24</a:t>
            </a:r>
            <a:r>
              <a:rPr lang="fr-CH" dirty="0">
                <a:solidFill>
                  <a:srgbClr val="000000"/>
                </a:solidFill>
                <a:latin typeface="Helvetica Neue" panose="02000503000000020004" pitchFamily="2" charset="0"/>
              </a:rPr>
              <a:t>)</a:t>
            </a:r>
            <a:endParaRPr lang="fr-CH" dirty="0">
              <a:solidFill>
                <a:srgbClr val="000000"/>
              </a:solidFill>
              <a:effectLst/>
              <a:latin typeface="Helvetica Neue" panose="02000503000000020004" pitchFamily="2" charset="0"/>
            </a:endParaRPr>
          </a:p>
        </p:txBody>
      </p:sp>
      <p:sp>
        <p:nvSpPr>
          <p:cNvPr id="13" name="ZoneTexte 12">
            <a:extLst>
              <a:ext uri="{FF2B5EF4-FFF2-40B4-BE49-F238E27FC236}">
                <a16:creationId xmlns:a16="http://schemas.microsoft.com/office/drawing/2014/main" id="{2D3F27E5-9079-44C4-8053-3050930B698A}"/>
              </a:ext>
            </a:extLst>
          </p:cNvPr>
          <p:cNvSpPr txBox="1"/>
          <p:nvPr/>
        </p:nvSpPr>
        <p:spPr>
          <a:xfrm>
            <a:off x="4042501" y="5084802"/>
            <a:ext cx="3363958" cy="1200329"/>
          </a:xfrm>
          <a:prstGeom prst="rect">
            <a:avLst/>
          </a:prstGeom>
          <a:solidFill>
            <a:schemeClr val="bg1"/>
          </a:solidFill>
          <a:ln w="28575">
            <a:solidFill>
              <a:schemeClr val="tx1"/>
            </a:solidFill>
          </a:ln>
        </p:spPr>
        <p:txBody>
          <a:bodyPr wrap="square">
            <a:spAutoFit/>
          </a:bodyPr>
          <a:lstStyle/>
          <a:p>
            <a:r>
              <a:rPr lang="fr-CH" sz="3200" b="1" dirty="0">
                <a:solidFill>
                  <a:schemeClr val="tx1"/>
                </a:solidFill>
                <a:latin typeface="Abadi MT Condensed Extra Bold" panose="020B0306030101010103" pitchFamily="34" charset="77"/>
                <a:ea typeface="+mj-ea"/>
                <a:cs typeface="+mj-cs"/>
              </a:rPr>
              <a:t>Alexander DE CROO</a:t>
            </a:r>
            <a:endParaRPr lang="fr-CH" sz="3200" b="1" dirty="0">
              <a:latin typeface="Abadi MT Condensed Extra Bold" panose="020B0306030101010103" pitchFamily="34" charset="77"/>
              <a:ea typeface="+mj-ea"/>
              <a:cs typeface="+mj-cs"/>
            </a:endParaRPr>
          </a:p>
          <a:p>
            <a:r>
              <a:rPr lang="fr-CH" sz="2000" b="1" dirty="0">
                <a:solidFill>
                  <a:schemeClr val="tx1"/>
                </a:solidFill>
                <a:latin typeface="Abadi MT Condensed Extra Bold" panose="020B0306030101010103" pitchFamily="34" charset="77"/>
                <a:ea typeface="+mj-ea"/>
                <a:cs typeface="+mj-cs"/>
              </a:rPr>
              <a:t>Premier Ministre de la Belgique </a:t>
            </a:r>
            <a:br>
              <a:rPr lang="fr-CH" sz="2000" b="1" dirty="0">
                <a:solidFill>
                  <a:schemeClr val="tx1"/>
                </a:solidFill>
                <a:latin typeface="Abadi MT Condensed Extra Bold" panose="020B0306030101010103" pitchFamily="34" charset="77"/>
                <a:ea typeface="+mj-ea"/>
                <a:cs typeface="+mj-cs"/>
              </a:rPr>
            </a:br>
            <a:r>
              <a:rPr lang="fr-CH" sz="2000" b="1" dirty="0">
                <a:solidFill>
                  <a:schemeClr val="tx1"/>
                </a:solidFill>
                <a:latin typeface="Abadi MT Condensed Extra Bold" panose="020B0306030101010103" pitchFamily="34" charset="77"/>
                <a:ea typeface="+mj-ea"/>
                <a:cs typeface="+mj-cs"/>
              </a:rPr>
              <a:t>2020-2025 - </a:t>
            </a:r>
            <a:r>
              <a:rPr lang="fr-CH" sz="2000" b="1" dirty="0">
                <a:latin typeface="Abadi MT Condensed Extra Bold" panose="020B0306030101010103" pitchFamily="34" charset="77"/>
                <a:ea typeface="+mj-ea"/>
                <a:cs typeface="+mj-cs"/>
              </a:rPr>
              <a:t>YGL 2015</a:t>
            </a:r>
          </a:p>
        </p:txBody>
      </p:sp>
      <p:pic>
        <p:nvPicPr>
          <p:cNvPr id="2" name="Image 1">
            <a:extLst>
              <a:ext uri="{FF2B5EF4-FFF2-40B4-BE49-F238E27FC236}">
                <a16:creationId xmlns:a16="http://schemas.microsoft.com/office/drawing/2014/main" id="{C3969A8C-9EAA-6EE6-563E-4053700F953B}"/>
              </a:ext>
            </a:extLst>
          </p:cNvPr>
          <p:cNvPicPr>
            <a:picLocks noChangeAspect="1"/>
          </p:cNvPicPr>
          <p:nvPr/>
        </p:nvPicPr>
        <p:blipFill>
          <a:blip r:embed="rId3"/>
          <a:stretch>
            <a:fillRect/>
          </a:stretch>
        </p:blipFill>
        <p:spPr>
          <a:xfrm>
            <a:off x="4481157" y="1865085"/>
            <a:ext cx="2664447" cy="3127829"/>
          </a:xfrm>
          <a:prstGeom prst="rect">
            <a:avLst/>
          </a:prstGeom>
          <a:ln>
            <a:solidFill>
              <a:schemeClr val="tx1"/>
            </a:solidFill>
          </a:ln>
        </p:spPr>
      </p:pic>
    </p:spTree>
    <p:extLst>
      <p:ext uri="{BB962C8B-B14F-4D97-AF65-F5344CB8AC3E}">
        <p14:creationId xmlns:p14="http://schemas.microsoft.com/office/powerpoint/2010/main" val="122941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08414-E038-3096-8837-1051CC36F3C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27A9E800-0D09-0681-79B3-2FF387CD5F08}"/>
              </a:ext>
            </a:extLst>
          </p:cNvPr>
          <p:cNvPicPr>
            <a:picLocks noChangeAspect="1"/>
          </p:cNvPicPr>
          <p:nvPr/>
        </p:nvPicPr>
        <p:blipFill>
          <a:blip r:embed="rId2"/>
          <a:stretch>
            <a:fillRect/>
          </a:stretch>
        </p:blipFill>
        <p:spPr>
          <a:xfrm>
            <a:off x="6557554" y="1977002"/>
            <a:ext cx="5102986" cy="3043065"/>
          </a:xfrm>
          <a:prstGeom prst="rect">
            <a:avLst/>
          </a:prstGeom>
          <a:ln>
            <a:solidFill>
              <a:schemeClr val="tx1"/>
            </a:solidFill>
          </a:ln>
        </p:spPr>
      </p:pic>
      <p:sp>
        <p:nvSpPr>
          <p:cNvPr id="4" name="Bulle rectangulaire 3">
            <a:extLst>
              <a:ext uri="{FF2B5EF4-FFF2-40B4-BE49-F238E27FC236}">
                <a16:creationId xmlns:a16="http://schemas.microsoft.com/office/drawing/2014/main" id="{099D9FFC-378A-0307-F922-702EAADDE56D}"/>
              </a:ext>
            </a:extLst>
          </p:cNvPr>
          <p:cNvSpPr/>
          <p:nvPr/>
        </p:nvSpPr>
        <p:spPr>
          <a:xfrm>
            <a:off x="169423" y="2438399"/>
            <a:ext cx="7228904" cy="4128655"/>
          </a:xfrm>
          <a:prstGeom prst="wedgeRectCallout">
            <a:avLst>
              <a:gd name="adj1" fmla="val 54948"/>
              <a:gd name="adj2" fmla="val 1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400" b="1" dirty="0">
                <a:solidFill>
                  <a:schemeClr val="tx1"/>
                </a:solidFill>
                <a:ea typeface="+mj-ea"/>
                <a:cs typeface="+mj-cs"/>
              </a:rPr>
              <a:t>« Nous sommes très impliqués dans les régimes de retraite, que ce soit au Mexique ou au Japon, nous sommes </a:t>
            </a:r>
            <a:r>
              <a:rPr lang="fr-CH" sz="2400" b="1" dirty="0">
                <a:solidFill>
                  <a:schemeClr val="tx1"/>
                </a:solidFill>
                <a:highlight>
                  <a:srgbClr val="FFFF00"/>
                </a:highlight>
                <a:ea typeface="+mj-ea"/>
                <a:cs typeface="+mj-cs"/>
              </a:rPr>
              <a:t>le plus grand gestionnaire des retraites </a:t>
            </a:r>
            <a:r>
              <a:rPr lang="fr-CH" sz="2400" b="1" dirty="0">
                <a:solidFill>
                  <a:schemeClr val="tx1"/>
                </a:solidFill>
                <a:ea typeface="+mj-ea"/>
                <a:cs typeface="+mj-cs"/>
              </a:rPr>
              <a:t>au Royaume-Uni »</a:t>
            </a:r>
            <a:br>
              <a:rPr lang="fr-CH" sz="2400" b="1" dirty="0">
                <a:solidFill>
                  <a:schemeClr val="tx1"/>
                </a:solidFill>
                <a:ea typeface="+mj-ea"/>
                <a:cs typeface="+mj-cs"/>
              </a:rPr>
            </a:br>
            <a:r>
              <a:rPr lang="fr-CH" sz="900" b="1" dirty="0">
                <a:solidFill>
                  <a:schemeClr val="tx1"/>
                </a:solidFill>
                <a:ea typeface="+mj-ea"/>
                <a:cs typeface="+mj-cs"/>
              </a:rPr>
              <a:t> </a:t>
            </a:r>
            <a:br>
              <a:rPr lang="fr-CH" sz="2400" b="1" dirty="0">
                <a:solidFill>
                  <a:schemeClr val="tx1"/>
                </a:solidFill>
                <a:ea typeface="+mj-ea"/>
                <a:cs typeface="+mj-cs"/>
              </a:rPr>
            </a:br>
            <a:r>
              <a:rPr lang="fr-CH" sz="2400" b="1" dirty="0">
                <a:solidFill>
                  <a:schemeClr val="tx1"/>
                </a:solidFill>
                <a:ea typeface="+mj-ea"/>
                <a:cs typeface="+mj-cs"/>
              </a:rPr>
              <a:t>« Avoir cette position, cela se construit avec le temps, </a:t>
            </a:r>
          </a:p>
          <a:p>
            <a:r>
              <a:rPr lang="fr-CH" sz="2400" b="1" dirty="0">
                <a:solidFill>
                  <a:schemeClr val="tx1"/>
                </a:solidFill>
                <a:highlight>
                  <a:srgbClr val="FFFF00"/>
                </a:highlight>
                <a:ea typeface="+mj-ea"/>
                <a:cs typeface="+mj-cs"/>
              </a:rPr>
              <a:t>c’est basé sur des années de relations et de confiance </a:t>
            </a:r>
            <a:r>
              <a:rPr lang="fr-CH" sz="2400" b="1" dirty="0">
                <a:solidFill>
                  <a:schemeClr val="tx1"/>
                </a:solidFill>
                <a:ea typeface="+mj-ea"/>
                <a:cs typeface="+mj-cs"/>
              </a:rPr>
              <a:t>»</a:t>
            </a:r>
          </a:p>
          <a:p>
            <a:r>
              <a:rPr lang="fr-CH" sz="900" b="1" dirty="0">
                <a:solidFill>
                  <a:schemeClr val="tx1"/>
                </a:solidFill>
                <a:ea typeface="+mj-ea"/>
                <a:cs typeface="+mj-cs"/>
              </a:rPr>
              <a:t> </a:t>
            </a:r>
            <a:br>
              <a:rPr lang="fr-CH" sz="2400" b="1" dirty="0">
                <a:solidFill>
                  <a:schemeClr val="tx1"/>
                </a:solidFill>
                <a:ea typeface="+mj-ea"/>
                <a:cs typeface="+mj-cs"/>
              </a:rPr>
            </a:br>
            <a:r>
              <a:rPr lang="fr-CH" sz="2400" b="1" dirty="0">
                <a:solidFill>
                  <a:schemeClr val="tx1"/>
                </a:solidFill>
                <a:ea typeface="+mj-ea"/>
                <a:cs typeface="+mj-cs"/>
              </a:rPr>
              <a:t>« J’essaie de </a:t>
            </a:r>
            <a:r>
              <a:rPr lang="fr-CH" sz="2400" b="1" dirty="0">
                <a:solidFill>
                  <a:schemeClr val="tx1"/>
                </a:solidFill>
                <a:highlight>
                  <a:srgbClr val="FFFF00"/>
                </a:highlight>
                <a:ea typeface="+mj-ea"/>
                <a:cs typeface="+mj-cs"/>
              </a:rPr>
              <a:t>passer du temps avec les Premiers ministres avant qu’ils gagnent </a:t>
            </a:r>
            <a:r>
              <a:rPr lang="fr-CH" sz="2400" b="1" dirty="0">
                <a:solidFill>
                  <a:schemeClr val="tx1"/>
                </a:solidFill>
                <a:ea typeface="+mj-ea"/>
                <a:cs typeface="+mj-cs"/>
              </a:rPr>
              <a:t>[et je leur dis] qu’ils auront accès à toutes les informations dont ils auront besoin ! »</a:t>
            </a:r>
            <a:endParaRPr lang="fr-FR" sz="2400" b="1" dirty="0">
              <a:solidFill>
                <a:schemeClr val="tx1"/>
              </a:solidFill>
              <a:ea typeface="+mj-ea"/>
              <a:cs typeface="+mj-cs"/>
            </a:endParaRPr>
          </a:p>
        </p:txBody>
      </p:sp>
      <p:sp>
        <p:nvSpPr>
          <p:cNvPr id="6" name="ZoneTexte 5">
            <a:extLst>
              <a:ext uri="{FF2B5EF4-FFF2-40B4-BE49-F238E27FC236}">
                <a16:creationId xmlns:a16="http://schemas.microsoft.com/office/drawing/2014/main" id="{09B9DEEC-AD69-CC8A-9B8B-DF7CA8133759}"/>
              </a:ext>
            </a:extLst>
          </p:cNvPr>
          <p:cNvSpPr txBox="1"/>
          <p:nvPr/>
        </p:nvSpPr>
        <p:spPr>
          <a:xfrm>
            <a:off x="7815782" y="5190584"/>
            <a:ext cx="3844758" cy="1261884"/>
          </a:xfrm>
          <a:prstGeom prst="rect">
            <a:avLst/>
          </a:prstGeom>
          <a:solidFill>
            <a:schemeClr val="bg1"/>
          </a:solidFill>
          <a:ln w="28575">
            <a:solidFill>
              <a:schemeClr val="tx1"/>
            </a:solidFill>
          </a:ln>
        </p:spPr>
        <p:txBody>
          <a:bodyPr wrap="square">
            <a:spAutoFit/>
          </a:bodyPr>
          <a:lstStyle/>
          <a:p>
            <a:r>
              <a:rPr lang="fr-CH" sz="3600" b="1" dirty="0">
                <a:solidFill>
                  <a:schemeClr val="tx1"/>
                </a:solidFill>
                <a:latin typeface="Abadi MT Condensed Extra Bold" panose="020B0306030101010103" pitchFamily="34" charset="77"/>
                <a:ea typeface="+mj-ea"/>
                <a:cs typeface="+mj-cs"/>
              </a:rPr>
              <a:t>Larry Fink</a:t>
            </a:r>
            <a:endParaRPr lang="fr-CH" sz="3600" b="1" dirty="0">
              <a:latin typeface="Abadi MT Condensed Extra Bold" panose="020B0306030101010103" pitchFamily="34" charset="77"/>
              <a:ea typeface="+mj-ea"/>
              <a:cs typeface="+mj-cs"/>
            </a:endParaRPr>
          </a:p>
          <a:p>
            <a:r>
              <a:rPr lang="fr-CH" sz="2000" b="1" dirty="0">
                <a:solidFill>
                  <a:schemeClr val="tx1"/>
                </a:solidFill>
                <a:latin typeface="Abadi MT Condensed Extra Bold" panose="020B0306030101010103" pitchFamily="34" charset="77"/>
                <a:ea typeface="+mj-ea"/>
                <a:cs typeface="+mj-cs"/>
              </a:rPr>
              <a:t>PDG de </a:t>
            </a:r>
            <a:r>
              <a:rPr lang="fr-CH" sz="2000" b="1" dirty="0" err="1">
                <a:solidFill>
                  <a:schemeClr val="tx1"/>
                </a:solidFill>
                <a:latin typeface="Abadi MT Condensed Extra Bold" panose="020B0306030101010103" pitchFamily="34" charset="77"/>
                <a:ea typeface="+mj-ea"/>
                <a:cs typeface="+mj-cs"/>
              </a:rPr>
              <a:t>Blackrock</a:t>
            </a:r>
            <a:endParaRPr lang="fr-CH" sz="2000" b="1" dirty="0">
              <a:latin typeface="Abadi MT Condensed Extra Bold" panose="020B0306030101010103" pitchFamily="34" charset="77"/>
              <a:ea typeface="+mj-ea"/>
              <a:cs typeface="+mj-cs"/>
            </a:endParaRPr>
          </a:p>
          <a:p>
            <a:r>
              <a:rPr lang="fr-CH" sz="2000" b="1" dirty="0">
                <a:latin typeface="Abadi MT Condensed Extra Bold" panose="020B0306030101010103" pitchFamily="34" charset="77"/>
                <a:ea typeface="+mj-ea"/>
                <a:cs typeface="+mj-cs"/>
              </a:rPr>
              <a:t>N</a:t>
            </a:r>
            <a:r>
              <a:rPr lang="fr-CH" sz="2000" b="1" dirty="0">
                <a:solidFill>
                  <a:schemeClr val="tx1"/>
                </a:solidFill>
                <a:latin typeface="Abadi MT Condensed Extra Bold" panose="020B0306030101010103" pitchFamily="34" charset="77"/>
                <a:ea typeface="+mj-ea"/>
                <a:cs typeface="+mj-cs"/>
              </a:rPr>
              <a:t>ouveau co-Président du WEF</a:t>
            </a:r>
            <a:endParaRPr lang="fr-FR" sz="2000" dirty="0"/>
          </a:p>
        </p:txBody>
      </p:sp>
      <p:sp>
        <p:nvSpPr>
          <p:cNvPr id="8" name="Titre 1">
            <a:extLst>
              <a:ext uri="{FF2B5EF4-FFF2-40B4-BE49-F238E27FC236}">
                <a16:creationId xmlns:a16="http://schemas.microsoft.com/office/drawing/2014/main" id="{03194163-6146-5AB9-5BC2-C3066A16D88F}"/>
              </a:ext>
            </a:extLst>
          </p:cNvPr>
          <p:cNvSpPr txBox="1">
            <a:spLocks/>
          </p:cNvSpPr>
          <p:nvPr/>
        </p:nvSpPr>
        <p:spPr>
          <a:xfrm>
            <a:off x="96984" y="386918"/>
            <a:ext cx="12095016" cy="134860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Le PDG de </a:t>
            </a:r>
            <a:r>
              <a:rPr lang="fr-FR" sz="4800" b="1" dirty="0" err="1">
                <a:latin typeface="Abadi MT Condensed Extra Bold" panose="020B0306030101010103" pitchFamily="34" charset="77"/>
              </a:rPr>
              <a:t>Blackrock</a:t>
            </a:r>
            <a:r>
              <a:rPr lang="fr-FR" sz="4800" b="1" dirty="0">
                <a:latin typeface="Abadi MT Condensed Extra Bold" panose="020B0306030101010103" pitchFamily="34" charset="77"/>
              </a:rPr>
              <a:t> </a:t>
            </a:r>
          </a:p>
          <a:p>
            <a:pPr algn="ctr"/>
            <a:r>
              <a:rPr lang="fr-FR" sz="3600" b="1" dirty="0">
                <a:latin typeface="Abadi MT Condensed Extra Bold" panose="020B0306030101010103" pitchFamily="34" charset="77"/>
              </a:rPr>
              <a:t>admet qu’il passe du temps</a:t>
            </a:r>
          </a:p>
          <a:p>
            <a:pPr algn="ctr"/>
            <a:r>
              <a:rPr lang="fr-FR" sz="3600" b="1" dirty="0">
                <a:latin typeface="Abadi MT Condensed Extra Bold" panose="020B0306030101010103" pitchFamily="34" charset="77"/>
              </a:rPr>
              <a:t>avec les </a:t>
            </a:r>
            <a:r>
              <a:rPr lang="fr-FR" sz="3600" b="1" dirty="0">
                <a:solidFill>
                  <a:srgbClr val="FF0000"/>
                </a:solidFill>
                <a:latin typeface="Abadi MT Condensed Extra Bold" panose="020B0306030101010103" pitchFamily="34" charset="77"/>
              </a:rPr>
              <a:t>Premiers ministres avant qu’ils gagnent</a:t>
            </a:r>
          </a:p>
        </p:txBody>
      </p:sp>
      <p:sp>
        <p:nvSpPr>
          <p:cNvPr id="9" name="ZoneTexte 8">
            <a:extLst>
              <a:ext uri="{FF2B5EF4-FFF2-40B4-BE49-F238E27FC236}">
                <a16:creationId xmlns:a16="http://schemas.microsoft.com/office/drawing/2014/main" id="{F084CAEB-C0D2-26FC-1BE1-B8B696C58A3D}"/>
              </a:ext>
            </a:extLst>
          </p:cNvPr>
          <p:cNvSpPr txBox="1"/>
          <p:nvPr/>
        </p:nvSpPr>
        <p:spPr>
          <a:xfrm>
            <a:off x="9935527" y="1933905"/>
            <a:ext cx="2085231"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19 août 2025</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12668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p:tgtEl>
                                          <p:spTgt spid="9"/>
                                        </p:tgtEl>
                                        <p:attrNameLst>
                                          <p:attrName>ppt_x</p:attrName>
                                        </p:attrNameLst>
                                      </p:cBhvr>
                                      <p:tavLst>
                                        <p:tav tm="0">
                                          <p:val>
                                            <p:strVal val="#ppt_x-#ppt_w*1.125000"/>
                                          </p:val>
                                        </p:tav>
                                        <p:tav tm="100000">
                                          <p:val>
                                            <p:strVal val="#ppt_x"/>
                                          </p:val>
                                        </p:tav>
                                      </p:tavLst>
                                    </p:anim>
                                    <p:animEffect transition="in" filter="wipe(right)">
                                      <p:cBhvr>
                                        <p:cTn id="8" dur="1000"/>
                                        <p:tgtEl>
                                          <p:spTgt spid="9"/>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FDA55-F87B-4319-48D8-2A0920F0BEE3}"/>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40C1F0D-D92E-965C-7D3C-268037134269}"/>
              </a:ext>
            </a:extLst>
          </p:cNvPr>
          <p:cNvSpPr txBox="1">
            <a:spLocks/>
          </p:cNvSpPr>
          <p:nvPr/>
        </p:nvSpPr>
        <p:spPr>
          <a:xfrm>
            <a:off x="0" y="691586"/>
            <a:ext cx="12095016" cy="101545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James C. Smith</a:t>
            </a:r>
            <a:br>
              <a:rPr lang="fr-FR" sz="3600" b="1" dirty="0">
                <a:solidFill>
                  <a:srgbClr val="FF0000"/>
                </a:solidFill>
                <a:latin typeface="Abadi MT Condensed Extra Bold" panose="020B0306030101010103" pitchFamily="34" charset="77"/>
              </a:rPr>
            </a:br>
            <a:r>
              <a:rPr lang="fr-FR" sz="3600" b="1" dirty="0">
                <a:latin typeface="Abadi MT Condensed Extra Bold" panose="020B0306030101010103" pitchFamily="34" charset="77"/>
              </a:rPr>
              <a:t>Membre du Conseil d’administration de </a:t>
            </a:r>
            <a:br>
              <a:rPr lang="fr-FR" sz="3600" b="1" dirty="0">
                <a:latin typeface="Abadi MT Condensed Extra Bold" panose="020B0306030101010103" pitchFamily="34" charset="77"/>
              </a:rPr>
            </a:br>
            <a:r>
              <a:rPr lang="fr-FR" sz="4000" b="1" dirty="0">
                <a:solidFill>
                  <a:srgbClr val="FF0000"/>
                </a:solidFill>
                <a:latin typeface="Abadi MT Condensed Extra Bold" panose="020B0306030101010103" pitchFamily="34" charset="77"/>
              </a:rPr>
              <a:t>Pfizer</a:t>
            </a:r>
            <a:br>
              <a:rPr lang="fr-FR" sz="3600" b="1" dirty="0">
                <a:solidFill>
                  <a:srgbClr val="FF0000"/>
                </a:solidFill>
                <a:latin typeface="Abadi MT Condensed Extra Bold" panose="020B0306030101010103" pitchFamily="34" charset="77"/>
              </a:rPr>
            </a:br>
            <a:endParaRPr lang="fr-FR" sz="3600" b="1" dirty="0">
              <a:latin typeface="Abadi MT Condensed Extra Bold" panose="020B0306030101010103" pitchFamily="34" charset="77"/>
            </a:endParaRPr>
          </a:p>
        </p:txBody>
      </p:sp>
      <p:pic>
        <p:nvPicPr>
          <p:cNvPr id="5" name="Image 4">
            <a:extLst>
              <a:ext uri="{FF2B5EF4-FFF2-40B4-BE49-F238E27FC236}">
                <a16:creationId xmlns:a16="http://schemas.microsoft.com/office/drawing/2014/main" id="{255F4CD4-FCDE-980B-3E66-49C0AECB394B}"/>
              </a:ext>
            </a:extLst>
          </p:cNvPr>
          <p:cNvPicPr>
            <a:picLocks noChangeAspect="1"/>
          </p:cNvPicPr>
          <p:nvPr/>
        </p:nvPicPr>
        <p:blipFill>
          <a:blip r:embed="rId2"/>
          <a:stretch>
            <a:fillRect/>
          </a:stretch>
        </p:blipFill>
        <p:spPr>
          <a:xfrm>
            <a:off x="7094557" y="1576382"/>
            <a:ext cx="4730257" cy="4590032"/>
          </a:xfrm>
          <a:prstGeom prst="rect">
            <a:avLst/>
          </a:prstGeom>
          <a:ln>
            <a:solidFill>
              <a:schemeClr val="tx1"/>
            </a:solidFill>
          </a:ln>
        </p:spPr>
      </p:pic>
      <p:sp>
        <p:nvSpPr>
          <p:cNvPr id="10" name="ZoneTexte 9">
            <a:extLst>
              <a:ext uri="{FF2B5EF4-FFF2-40B4-BE49-F238E27FC236}">
                <a16:creationId xmlns:a16="http://schemas.microsoft.com/office/drawing/2014/main" id="{DB67EA5E-CBC7-AC9B-9B3C-87F6FB74E812}"/>
              </a:ext>
            </a:extLst>
          </p:cNvPr>
          <p:cNvSpPr txBox="1"/>
          <p:nvPr/>
        </p:nvSpPr>
        <p:spPr>
          <a:xfrm>
            <a:off x="725635" y="4285081"/>
            <a:ext cx="6098720" cy="2062103"/>
          </a:xfrm>
          <a:prstGeom prst="rect">
            <a:avLst/>
          </a:prstGeom>
          <a:noFill/>
        </p:spPr>
        <p:txBody>
          <a:bodyPr wrap="square">
            <a:spAutoFit/>
          </a:bodyPr>
          <a:lstStyle/>
          <a:p>
            <a:r>
              <a:rPr lang="fr-FR" sz="3200" b="1" dirty="0">
                <a:latin typeface="Abadi MT Condensed Extra Bold" panose="020B0306030101010103" pitchFamily="34" charset="77"/>
              </a:rPr>
              <a:t>… Et aussi PDG de l’Agence international de presse </a:t>
            </a:r>
            <a:r>
              <a:rPr lang="fr-FR" sz="3200" b="1" dirty="0">
                <a:solidFill>
                  <a:srgbClr val="FF0000"/>
                </a:solidFill>
                <a:latin typeface="Abadi MT Condensed Extra Bold" panose="020B0306030101010103" pitchFamily="34" charset="77"/>
              </a:rPr>
              <a:t>Reuters</a:t>
            </a:r>
            <a:r>
              <a:rPr lang="fr-FR" sz="3200" b="1" dirty="0">
                <a:latin typeface="Abadi MT Condensed Extra Bold" panose="020B0306030101010103" pitchFamily="34" charset="77"/>
              </a:rPr>
              <a:t> (2012 à </a:t>
            </a:r>
            <a:r>
              <a:rPr lang="fr-FR" sz="3200" b="1" dirty="0" err="1">
                <a:latin typeface="Abadi MT Condensed Extra Bold" panose="020B0306030101010103" pitchFamily="34" charset="77"/>
              </a:rPr>
              <a:t>fév</a:t>
            </a:r>
            <a:r>
              <a:rPr lang="fr-FR" sz="3200" b="1" dirty="0">
                <a:latin typeface="Abadi MT Condensed Extra Bold" panose="020B0306030101010103" pitchFamily="34" charset="77"/>
              </a:rPr>
              <a:t> 2020), actuel Directeur de la Fondation Thomson Reuters</a:t>
            </a:r>
            <a:endParaRPr lang="fr-FR" sz="3200" dirty="0"/>
          </a:p>
        </p:txBody>
      </p:sp>
      <p:pic>
        <p:nvPicPr>
          <p:cNvPr id="12290" name="Picture 2">
            <a:extLst>
              <a:ext uri="{FF2B5EF4-FFF2-40B4-BE49-F238E27FC236}">
                <a16:creationId xmlns:a16="http://schemas.microsoft.com/office/drawing/2014/main" id="{39583CE8-7171-0FF5-3B3A-12B540D57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485" y="1541867"/>
            <a:ext cx="4263571" cy="2394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2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p:tgtEl>
                                          <p:spTgt spid="10"/>
                                        </p:tgtEl>
                                        <p:attrNameLst>
                                          <p:attrName>ppt_x</p:attrName>
                                        </p:attrNameLst>
                                      </p:cBhvr>
                                      <p:tavLst>
                                        <p:tav tm="0">
                                          <p:val>
                                            <p:strVal val="#ppt_x-#ppt_w*1.125000"/>
                                          </p:val>
                                        </p:tav>
                                        <p:tav tm="100000">
                                          <p:val>
                                            <p:strVal val="#ppt_x"/>
                                          </p:val>
                                        </p:tav>
                                      </p:tavLst>
                                    </p:anim>
                                    <p:animEffect transition="in" filter="wipe(right)">
                                      <p:cBhvr>
                                        <p:cTn id="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3CF20-99B0-30A5-9A56-E27F946F5EDE}"/>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3ECAFB28-865D-8382-73A0-E459D5F0C7F3}"/>
              </a:ext>
            </a:extLst>
          </p:cNvPr>
          <p:cNvSpPr txBox="1"/>
          <p:nvPr/>
        </p:nvSpPr>
        <p:spPr>
          <a:xfrm>
            <a:off x="5017847" y="2019590"/>
            <a:ext cx="5731796" cy="1077218"/>
          </a:xfrm>
          <a:prstGeom prst="rect">
            <a:avLst/>
          </a:prstGeom>
          <a:noFill/>
        </p:spPr>
        <p:txBody>
          <a:bodyPr wrap="square">
            <a:spAutoFit/>
          </a:bodyPr>
          <a:lstStyle/>
          <a:p>
            <a:pPr algn="ctr"/>
            <a:r>
              <a:rPr lang="fr-CH" sz="3200" b="1" dirty="0">
                <a:latin typeface="Abadi MT Condensed Extra Bold" panose="020B0306030101010103" pitchFamily="34" charset="77"/>
              </a:rPr>
              <a:t>Membre du </a:t>
            </a:r>
            <a:r>
              <a:rPr lang="fr-CH" sz="3200" b="1" dirty="0">
                <a:solidFill>
                  <a:srgbClr val="FF0000"/>
                </a:solidFill>
                <a:latin typeface="Abadi MT Condensed Extra Bold" panose="020B0306030101010103" pitchFamily="34" charset="77"/>
              </a:rPr>
              <a:t>Conseil de Fondation </a:t>
            </a:r>
            <a:r>
              <a:rPr lang="fr-CH" sz="3200" b="1" dirty="0">
                <a:latin typeface="Abadi MT Condensed Extra Bold" panose="020B0306030101010103" pitchFamily="34" charset="77"/>
              </a:rPr>
              <a:t>du Forum économique mondial</a:t>
            </a:r>
            <a:endParaRPr lang="fr-FR" sz="3200" dirty="0"/>
          </a:p>
        </p:txBody>
      </p:sp>
      <p:pic>
        <p:nvPicPr>
          <p:cNvPr id="2052" name="Picture 4" descr="Ursula von der Leyen seeks closer economic ties across EU as new Trump era  begins | Davos 2025 | The Guardian">
            <a:extLst>
              <a:ext uri="{FF2B5EF4-FFF2-40B4-BE49-F238E27FC236}">
                <a16:creationId xmlns:a16="http://schemas.microsoft.com/office/drawing/2014/main" id="{4E1037FE-2C5A-0ED4-2BFF-621AA45A45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964" y="1943365"/>
            <a:ext cx="4199322" cy="314949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DD5CE136-776A-7938-6577-BD409C209A25}"/>
              </a:ext>
            </a:extLst>
          </p:cNvPr>
          <p:cNvSpPr txBox="1"/>
          <p:nvPr/>
        </p:nvSpPr>
        <p:spPr>
          <a:xfrm>
            <a:off x="3209159" y="301112"/>
            <a:ext cx="6642463" cy="1384995"/>
          </a:xfrm>
          <a:prstGeom prst="rect">
            <a:avLst/>
          </a:prstGeom>
          <a:noFill/>
        </p:spPr>
        <p:txBody>
          <a:bodyPr wrap="square">
            <a:spAutoFit/>
          </a:bodyPr>
          <a:lstStyle/>
          <a:p>
            <a:r>
              <a:rPr lang="fr-CH" sz="6000" b="1" dirty="0">
                <a:latin typeface="Abadi MT Condensed Extra Bold" panose="020B0306030101010103" pitchFamily="34" charset="77"/>
              </a:rPr>
              <a:t>Ursula von der </a:t>
            </a:r>
            <a:r>
              <a:rPr lang="fr-CH" sz="6000" b="1" dirty="0" err="1">
                <a:latin typeface="Abadi MT Condensed Extra Bold" panose="020B0306030101010103" pitchFamily="34" charset="77"/>
              </a:rPr>
              <a:t>Leyen</a:t>
            </a:r>
            <a:endParaRPr lang="fr-CH" sz="6000" b="1" dirty="0">
              <a:latin typeface="Abadi MT Condensed Extra Bold" panose="020B0306030101010103" pitchFamily="34" charset="77"/>
            </a:endParaRPr>
          </a:p>
          <a:p>
            <a:pPr algn="ctr"/>
            <a:r>
              <a:rPr lang="fr-CH" sz="2400" b="1" dirty="0">
                <a:latin typeface="Abadi MT Condensed Extra Bold" panose="020B0306030101010103" pitchFamily="34" charset="77"/>
              </a:rPr>
              <a:t>Présidente de la </a:t>
            </a:r>
            <a:r>
              <a:rPr lang="fr-CH" sz="2400" b="1" dirty="0">
                <a:solidFill>
                  <a:srgbClr val="FF0000"/>
                </a:solidFill>
                <a:latin typeface="Abadi MT Condensed Extra Bold" panose="020B0306030101010103" pitchFamily="34" charset="77"/>
              </a:rPr>
              <a:t>Commission européenne </a:t>
            </a:r>
            <a:endParaRPr lang="fr-FR" sz="2400" dirty="0">
              <a:solidFill>
                <a:srgbClr val="FF0000"/>
              </a:solidFill>
            </a:endParaRPr>
          </a:p>
        </p:txBody>
      </p:sp>
      <p:sp>
        <p:nvSpPr>
          <p:cNvPr id="15" name="ZoneTexte 14">
            <a:extLst>
              <a:ext uri="{FF2B5EF4-FFF2-40B4-BE49-F238E27FC236}">
                <a16:creationId xmlns:a16="http://schemas.microsoft.com/office/drawing/2014/main" id="{D3FC11CE-A4B3-3D00-40E6-DAB5DFF071E2}"/>
              </a:ext>
            </a:extLst>
          </p:cNvPr>
          <p:cNvSpPr txBox="1"/>
          <p:nvPr/>
        </p:nvSpPr>
        <p:spPr>
          <a:xfrm>
            <a:off x="6828739" y="4046563"/>
            <a:ext cx="3217168" cy="2062103"/>
          </a:xfrm>
          <a:prstGeom prst="rect">
            <a:avLst/>
          </a:prstGeom>
          <a:noFill/>
        </p:spPr>
        <p:txBody>
          <a:bodyPr wrap="square">
            <a:spAutoFit/>
          </a:bodyPr>
          <a:lstStyle/>
          <a:p>
            <a:r>
              <a:rPr lang="fr-CH" sz="3200" b="1" dirty="0">
                <a:latin typeface="Abadi MT Condensed Extra Bold" panose="020B0306030101010103" pitchFamily="34" charset="77"/>
              </a:rPr>
              <a:t>Trois années :</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2017</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2018</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2019</a:t>
            </a:r>
            <a:endParaRPr lang="fr-FR" dirty="0"/>
          </a:p>
        </p:txBody>
      </p:sp>
      <p:pic>
        <p:nvPicPr>
          <p:cNvPr id="2054" name="Picture 6" descr="Forum économique mondial — Wikipédia">
            <a:extLst>
              <a:ext uri="{FF2B5EF4-FFF2-40B4-BE49-F238E27FC236}">
                <a16:creationId xmlns:a16="http://schemas.microsoft.com/office/drawing/2014/main" id="{10074551-A5FF-F2A1-3295-E4A15ABB9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396" y="5323801"/>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3B4130D8-EB73-2BE5-A8DB-CCB25CCA46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4915" y="3253218"/>
            <a:ext cx="2387392" cy="327807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73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12" presetClass="entr" presetSubtype="8"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p:tgtEl>
                                          <p:spTgt spid="15"/>
                                        </p:tgtEl>
                                        <p:attrNameLst>
                                          <p:attrName>ppt_x</p:attrName>
                                        </p:attrNameLst>
                                      </p:cBhvr>
                                      <p:tavLst>
                                        <p:tav tm="0">
                                          <p:val>
                                            <p:strVal val="#ppt_x-#ppt_w*1.125000"/>
                                          </p:val>
                                        </p:tav>
                                        <p:tav tm="100000">
                                          <p:val>
                                            <p:strVal val="#ppt_x"/>
                                          </p:val>
                                        </p:tav>
                                      </p:tavLst>
                                    </p:anim>
                                    <p:animEffect transition="in" filter="wipe(right)">
                                      <p:cBhvr>
                                        <p:cTn id="1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9F7DF-04E5-9534-6EEE-460D4BDF3449}"/>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8136E62-89C1-C624-31D9-12763C00EA59}"/>
              </a:ext>
            </a:extLst>
          </p:cNvPr>
          <p:cNvSpPr txBox="1"/>
          <p:nvPr/>
        </p:nvSpPr>
        <p:spPr>
          <a:xfrm>
            <a:off x="1525221" y="1455948"/>
            <a:ext cx="9141558" cy="2086790"/>
          </a:xfrm>
          <a:prstGeom prst="rect">
            <a:avLst/>
          </a:prstGeom>
          <a:noFill/>
        </p:spPr>
        <p:txBody>
          <a:bodyPr wrap="square">
            <a:spAutoFit/>
          </a:bodyPr>
          <a:lstStyle/>
          <a:p>
            <a:pPr algn="ctr">
              <a:lnSpc>
                <a:spcPts val="7280"/>
              </a:lnSpc>
            </a:pPr>
            <a:r>
              <a:rPr lang="fr-FR" sz="9600" b="1" dirty="0">
                <a:latin typeface="Abadi MT Condensed Extra Bold" panose="020B0306030101010103" pitchFamily="34" charset="77"/>
              </a:rPr>
              <a:t>L’Union européenne</a:t>
            </a:r>
          </a:p>
        </p:txBody>
      </p:sp>
      <p:pic>
        <p:nvPicPr>
          <p:cNvPr id="5" name="Picture 2" descr="48,285 Union Européenne Vectores, Ilustraciones y Gráficos - 123RF">
            <a:extLst>
              <a:ext uri="{FF2B5EF4-FFF2-40B4-BE49-F238E27FC236}">
                <a16:creationId xmlns:a16="http://schemas.microsoft.com/office/drawing/2014/main" id="{94069FE9-54B9-3D2F-9A8D-8A85086F6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7881" y="3335918"/>
            <a:ext cx="3091295" cy="3091295"/>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46845747-7279-79FF-077B-36EFFF5A38FA}"/>
              </a:ext>
            </a:extLst>
          </p:cNvPr>
          <p:cNvSpPr txBox="1"/>
          <p:nvPr/>
        </p:nvSpPr>
        <p:spPr>
          <a:xfrm>
            <a:off x="936885" y="3709646"/>
            <a:ext cx="6100996" cy="2554545"/>
          </a:xfrm>
          <a:prstGeom prst="rect">
            <a:avLst/>
          </a:prstGeom>
          <a:noFill/>
        </p:spPr>
        <p:txBody>
          <a:bodyPr wrap="square">
            <a:spAutoFit/>
          </a:bodyPr>
          <a:lstStyle/>
          <a:p>
            <a:pPr marL="285750" indent="-285750">
              <a:buFont typeface="Arial" panose="020B0604020202020204" pitchFamily="34" charset="0"/>
              <a:buChar char="•"/>
            </a:pPr>
            <a:r>
              <a:rPr lang="fr-FR" sz="3200" b="1" dirty="0">
                <a:latin typeface="Abadi MT Condensed Extra Bold" panose="020B0306030101010103" pitchFamily="34" charset="77"/>
              </a:rPr>
              <a:t>Lobbies</a:t>
            </a:r>
          </a:p>
          <a:p>
            <a:pPr marL="285750" indent="-285750">
              <a:buFont typeface="Arial" panose="020B0604020202020204" pitchFamily="34" charset="0"/>
              <a:buChar char="•"/>
            </a:pPr>
            <a:r>
              <a:rPr lang="fr-FR" sz="3200" b="1" dirty="0">
                <a:latin typeface="Abadi MT Condensed Extra Bold" panose="020B0306030101010103" pitchFamily="34" charset="77"/>
              </a:rPr>
              <a:t>Santé</a:t>
            </a:r>
          </a:p>
          <a:p>
            <a:pPr marL="285750" indent="-285750">
              <a:buFont typeface="Arial" panose="020B0604020202020204" pitchFamily="34" charset="0"/>
              <a:buChar char="•"/>
            </a:pPr>
            <a:r>
              <a:rPr lang="fr-FR" sz="3200" b="1" dirty="0">
                <a:latin typeface="Abadi MT Condensed Extra Bold" panose="020B0306030101010103" pitchFamily="34" charset="77"/>
              </a:rPr>
              <a:t>Traçage numérique</a:t>
            </a:r>
          </a:p>
          <a:p>
            <a:pPr marL="285750" indent="-285750">
              <a:buFont typeface="Arial" panose="020B0604020202020204" pitchFamily="34" charset="0"/>
              <a:buChar char="•"/>
            </a:pPr>
            <a:r>
              <a:rPr lang="fr-FR" sz="3200" b="1" dirty="0">
                <a:latin typeface="Abadi MT Condensed Extra Bold" panose="020B0306030101010103" pitchFamily="34" charset="77"/>
              </a:rPr>
              <a:t>Guerre en Ukraine</a:t>
            </a:r>
          </a:p>
          <a:p>
            <a:pPr marL="285750" indent="-285750">
              <a:buFont typeface="Arial" panose="020B0604020202020204" pitchFamily="34" charset="0"/>
              <a:buChar char="•"/>
            </a:pPr>
            <a:r>
              <a:rPr lang="fr-FR" sz="3200" b="1" dirty="0">
                <a:latin typeface="Abadi MT Condensed Extra Bold" panose="020B0306030101010103" pitchFamily="34" charset="77"/>
              </a:rPr>
              <a:t>Censure des voix qui dérangent</a:t>
            </a:r>
          </a:p>
        </p:txBody>
      </p:sp>
    </p:spTree>
    <p:extLst>
      <p:ext uri="{BB962C8B-B14F-4D97-AF65-F5344CB8AC3E}">
        <p14:creationId xmlns:p14="http://schemas.microsoft.com/office/powerpoint/2010/main" val="6422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p:tgtEl>
                                          <p:spTgt spid="7">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 calcmode="lin" valueType="num">
                                      <p:cBhvr additive="base">
                                        <p:cTn id="18" dur="500"/>
                                        <p:tgtEl>
                                          <p:spTgt spid="7">
                                            <p:txEl>
                                              <p:pRg st="1" end="1"/>
                                            </p:txEl>
                                          </p:spTgt>
                                        </p:tgtEl>
                                        <p:attrNameLst>
                                          <p:attrName>ppt_x</p:attrName>
                                        </p:attrNameLst>
                                      </p:cBhvr>
                                      <p:tavLst>
                                        <p:tav tm="0">
                                          <p:val>
                                            <p:strVal val="#ppt_x-#ppt_w*1.125000"/>
                                          </p:val>
                                        </p:tav>
                                        <p:tav tm="100000">
                                          <p:val>
                                            <p:strVal val="#ppt_x"/>
                                          </p:val>
                                        </p:tav>
                                      </p:tavLst>
                                    </p:anim>
                                    <p:animEffect transition="in" filter="wipe(right)">
                                      <p:cBhvr>
                                        <p:cTn id="19" dur="500"/>
                                        <p:tgtEl>
                                          <p:spTgt spid="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 calcmode="lin" valueType="num">
                                      <p:cBhvr additive="base">
                                        <p:cTn id="24" dur="500"/>
                                        <p:tgtEl>
                                          <p:spTgt spid="7">
                                            <p:txEl>
                                              <p:pRg st="2" end="2"/>
                                            </p:txEl>
                                          </p:spTgt>
                                        </p:tgtEl>
                                        <p:attrNameLst>
                                          <p:attrName>ppt_x</p:attrName>
                                        </p:attrNameLst>
                                      </p:cBhvr>
                                      <p:tavLst>
                                        <p:tav tm="0">
                                          <p:val>
                                            <p:strVal val="#ppt_x-#ppt_w*1.125000"/>
                                          </p:val>
                                        </p:tav>
                                        <p:tav tm="100000">
                                          <p:val>
                                            <p:strVal val="#ppt_x"/>
                                          </p:val>
                                        </p:tav>
                                      </p:tavLst>
                                    </p:anim>
                                    <p:animEffect transition="in" filter="wipe(right)">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 calcmode="lin" valueType="num">
                                      <p:cBhvr additive="base">
                                        <p:cTn id="30" dur="500"/>
                                        <p:tgtEl>
                                          <p:spTgt spid="7">
                                            <p:txEl>
                                              <p:pRg st="3" end="3"/>
                                            </p:txEl>
                                          </p:spTgt>
                                        </p:tgtEl>
                                        <p:attrNameLst>
                                          <p:attrName>ppt_x</p:attrName>
                                        </p:attrNameLst>
                                      </p:cBhvr>
                                      <p:tavLst>
                                        <p:tav tm="0">
                                          <p:val>
                                            <p:strVal val="#ppt_x-#ppt_w*1.125000"/>
                                          </p:val>
                                        </p:tav>
                                        <p:tav tm="100000">
                                          <p:val>
                                            <p:strVal val="#ppt_x"/>
                                          </p:val>
                                        </p:tav>
                                      </p:tavLst>
                                    </p:anim>
                                    <p:animEffect transition="in" filter="wipe(right)">
                                      <p:cBhvr>
                                        <p:cTn id="31" dur="500"/>
                                        <p:tgtEl>
                                          <p:spTgt spid="7">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 calcmode="lin" valueType="num">
                                      <p:cBhvr additive="base">
                                        <p:cTn id="36" dur="500"/>
                                        <p:tgtEl>
                                          <p:spTgt spid="7">
                                            <p:txEl>
                                              <p:pRg st="4" end="4"/>
                                            </p:txEl>
                                          </p:spTgt>
                                        </p:tgtEl>
                                        <p:attrNameLst>
                                          <p:attrName>ppt_x</p:attrName>
                                        </p:attrNameLst>
                                      </p:cBhvr>
                                      <p:tavLst>
                                        <p:tav tm="0">
                                          <p:val>
                                            <p:strVal val="#ppt_x-#ppt_w*1.125000"/>
                                          </p:val>
                                        </p:tav>
                                        <p:tav tm="100000">
                                          <p:val>
                                            <p:strVal val="#ppt_x"/>
                                          </p:val>
                                        </p:tav>
                                      </p:tavLst>
                                    </p:anim>
                                    <p:animEffect transition="in" filter="wipe(right)">
                                      <p:cBhvr>
                                        <p:cTn id="3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BC990-C296-F664-F38E-1798AC9A9BB4}"/>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5176DBD8-696F-2BCF-3363-09F541AC77D1}"/>
              </a:ext>
            </a:extLst>
          </p:cNvPr>
          <p:cNvSpPr txBox="1"/>
          <p:nvPr/>
        </p:nvSpPr>
        <p:spPr>
          <a:xfrm>
            <a:off x="266838" y="252939"/>
            <a:ext cx="3237895" cy="1569660"/>
          </a:xfrm>
          <a:prstGeom prst="rect">
            <a:avLst/>
          </a:prstGeom>
          <a:noFill/>
        </p:spPr>
        <p:txBody>
          <a:bodyPr wrap="square">
            <a:spAutoFit/>
          </a:bodyPr>
          <a:lstStyle/>
          <a:p>
            <a:r>
              <a:rPr lang="fr-FR" sz="4800" b="1" dirty="0">
                <a:latin typeface="Abadi MT Condensed Extra Bold" panose="020B0306030101010103" pitchFamily="34" charset="77"/>
              </a:rPr>
              <a:t>L’Union européenne </a:t>
            </a:r>
            <a:endParaRPr lang="fr-FR" sz="4800" dirty="0"/>
          </a:p>
        </p:txBody>
      </p:sp>
      <p:pic>
        <p:nvPicPr>
          <p:cNvPr id="3074" name="Picture 2" descr="Du Monde Carte Des Pays De L'Union Europu00e9enne - Liste Des Pays Membres  De L'UE Carte De France">
            <a:extLst>
              <a:ext uri="{FF2B5EF4-FFF2-40B4-BE49-F238E27FC236}">
                <a16:creationId xmlns:a16="http://schemas.microsoft.com/office/drawing/2014/main" id="{34C6D2AA-65D3-FF7E-CB19-7641C59440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4733" y="17412"/>
            <a:ext cx="6858000" cy="6858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98C7DBC-39A0-7516-DD08-8FA9A123EDAC}"/>
              </a:ext>
            </a:extLst>
          </p:cNvPr>
          <p:cNvSpPr/>
          <p:nvPr/>
        </p:nvSpPr>
        <p:spPr>
          <a:xfrm>
            <a:off x="3740727" y="211374"/>
            <a:ext cx="1634837" cy="592188"/>
          </a:xfrm>
          <a:prstGeom prst="rect">
            <a:avLst/>
          </a:prstGeom>
          <a:solidFill>
            <a:srgbClr val="91D3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AC1E149-97B7-F1C4-8FED-151A1E45A91B}"/>
              </a:ext>
            </a:extLst>
          </p:cNvPr>
          <p:cNvSpPr/>
          <p:nvPr/>
        </p:nvSpPr>
        <p:spPr>
          <a:xfrm>
            <a:off x="5298895" y="211374"/>
            <a:ext cx="1634837" cy="296094"/>
          </a:xfrm>
          <a:prstGeom prst="rect">
            <a:avLst/>
          </a:prstGeom>
          <a:solidFill>
            <a:srgbClr val="91D3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2" descr="48,285 Union Européenne Vectores, Ilustraciones y Gráficos - 123RF">
            <a:extLst>
              <a:ext uri="{FF2B5EF4-FFF2-40B4-BE49-F238E27FC236}">
                <a16:creationId xmlns:a16="http://schemas.microsoft.com/office/drawing/2014/main" id="{97116A37-AA28-2C44-1A57-E5E953057B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461" y="1876752"/>
            <a:ext cx="1569660" cy="156966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83A4CD41-7C9B-A1E3-C614-68F4D4F2E950}"/>
              </a:ext>
            </a:extLst>
          </p:cNvPr>
          <p:cNvSpPr txBox="1"/>
          <p:nvPr/>
        </p:nvSpPr>
        <p:spPr>
          <a:xfrm>
            <a:off x="266838" y="4056618"/>
            <a:ext cx="4515024" cy="584775"/>
          </a:xfrm>
          <a:prstGeom prst="rect">
            <a:avLst/>
          </a:prstGeom>
          <a:solidFill>
            <a:schemeClr val="bg1"/>
          </a:solidFill>
          <a:ln w="28575">
            <a:solidFill>
              <a:schemeClr val="tx1"/>
            </a:solidFill>
          </a:ln>
        </p:spPr>
        <p:txBody>
          <a:bodyPr wrap="square">
            <a:spAutoFit/>
          </a:bodyPr>
          <a:lstStyle/>
          <a:p>
            <a:pPr algn="ctr"/>
            <a:r>
              <a:rPr lang="fr-FR" sz="3200" b="1" dirty="0">
                <a:latin typeface="Abadi MT Condensed Extra Bold" panose="020B0306030101010103" pitchFamily="34" charset="77"/>
              </a:rPr>
              <a:t>27 pays au 18/10/2025</a:t>
            </a:r>
          </a:p>
        </p:txBody>
      </p:sp>
    </p:spTree>
    <p:extLst>
      <p:ext uri="{BB962C8B-B14F-4D97-AF65-F5344CB8AC3E}">
        <p14:creationId xmlns:p14="http://schemas.microsoft.com/office/powerpoint/2010/main" val="3397987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p:tgtEl>
                                          <p:spTgt spid="7"/>
                                        </p:tgtEl>
                                        <p:attrNameLst>
                                          <p:attrName>ppt_x</p:attrName>
                                        </p:attrNameLst>
                                      </p:cBhvr>
                                      <p:tavLst>
                                        <p:tav tm="0">
                                          <p:val>
                                            <p:strVal val="#ppt_x-#ppt_w*1.125000"/>
                                          </p:val>
                                        </p:tav>
                                        <p:tav tm="100000">
                                          <p:val>
                                            <p:strVal val="#ppt_x"/>
                                          </p:val>
                                        </p:tav>
                                      </p:tavLst>
                                    </p:anim>
                                    <p:animEffect transition="in" filter="wipe(right)">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CB78A-83B8-526F-BC04-2A7E847CB0D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66D1DCF8-2B0A-0653-CE7A-FB594B491D01}"/>
              </a:ext>
            </a:extLst>
          </p:cNvPr>
          <p:cNvSpPr txBox="1">
            <a:spLocks/>
          </p:cNvSpPr>
          <p:nvPr/>
        </p:nvSpPr>
        <p:spPr>
          <a:xfrm>
            <a:off x="3302192" y="2543452"/>
            <a:ext cx="501805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Les Lobbies  </a:t>
            </a:r>
            <a:endParaRPr lang="fr-FR" sz="4000" b="1" dirty="0">
              <a:latin typeface="Abadi MT Condensed Extra Bold" panose="020B0306030101010103" pitchFamily="34" charset="77"/>
            </a:endParaRPr>
          </a:p>
        </p:txBody>
      </p:sp>
      <p:pic>
        <p:nvPicPr>
          <p:cNvPr id="2" name="Picture 2" descr="48,285 Union Européenne Vectores, Ilustraciones y Gráficos - 123RF">
            <a:extLst>
              <a:ext uri="{FF2B5EF4-FFF2-40B4-BE49-F238E27FC236}">
                <a16:creationId xmlns:a16="http://schemas.microsoft.com/office/drawing/2014/main" id="{FF280C5F-B0B3-B118-9D10-60A156B773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0458" y="2543452"/>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68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122968A-2254-5C4F-BD92-6DA8EEAA0EBB}"/>
              </a:ext>
            </a:extLst>
          </p:cNvPr>
          <p:cNvSpPr>
            <a:spLocks noGrp="1"/>
          </p:cNvSpPr>
          <p:nvPr>
            <p:ph type="title"/>
          </p:nvPr>
        </p:nvSpPr>
        <p:spPr>
          <a:xfrm>
            <a:off x="642257" y="53504"/>
            <a:ext cx="10515600" cy="1325563"/>
          </a:xfrm>
        </p:spPr>
        <p:txBody>
          <a:bodyPr>
            <a:normAutofit/>
          </a:bodyPr>
          <a:lstStyle/>
          <a:p>
            <a:r>
              <a:rPr lang="fr-CH" sz="4800" b="1" dirty="0">
                <a:latin typeface="Abadi MT Condensed Extra Bold" panose="020B0306030101010103" pitchFamily="34" charset="77"/>
              </a:rPr>
              <a:t>Les Lobbies occupent le terrain</a:t>
            </a:r>
          </a:p>
        </p:txBody>
      </p:sp>
      <p:sp>
        <p:nvSpPr>
          <p:cNvPr id="5" name="ZoneTexte 4">
            <a:extLst>
              <a:ext uri="{FF2B5EF4-FFF2-40B4-BE49-F238E27FC236}">
                <a16:creationId xmlns:a16="http://schemas.microsoft.com/office/drawing/2014/main" id="{074451A9-F910-3442-B984-92C8F466CF44}"/>
              </a:ext>
            </a:extLst>
          </p:cNvPr>
          <p:cNvSpPr txBox="1"/>
          <p:nvPr/>
        </p:nvSpPr>
        <p:spPr>
          <a:xfrm>
            <a:off x="335617" y="2331322"/>
            <a:ext cx="5863046" cy="2369880"/>
          </a:xfrm>
          <a:prstGeom prst="rect">
            <a:avLst/>
          </a:prstGeom>
          <a:noFill/>
          <a:ln w="28575">
            <a:solidFill>
              <a:schemeClr val="tx1"/>
            </a:solidFill>
          </a:ln>
        </p:spPr>
        <p:txBody>
          <a:bodyPr wrap="square">
            <a:spAutoFit/>
          </a:bodyPr>
          <a:lstStyle/>
          <a:p>
            <a:r>
              <a:rPr lang="fr-CH" sz="2400" b="1" dirty="0">
                <a:effectLst/>
                <a:latin typeface="Helvetica Neue" panose="02000503000000020004" pitchFamily="2" charset="0"/>
              </a:rPr>
              <a:t>Objectif fondamental de la Commission [européenne]</a:t>
            </a:r>
          </a:p>
          <a:p>
            <a:r>
              <a:rPr lang="fr-CH" sz="2000" b="1" dirty="0">
                <a:effectLst/>
                <a:highlight>
                  <a:srgbClr val="FFFF00"/>
                </a:highlight>
                <a:latin typeface="Helvetica Neue" panose="02000503000000020004" pitchFamily="2" charset="0"/>
              </a:rPr>
              <a:t>la promotion de l'intérêt général est limitée par l'influence non négligeable des groupes d'intérêt, en vue de servir les intérêts catégoriels, publics ou privés, qu'ils défendent.</a:t>
            </a:r>
            <a:r>
              <a:rPr lang="fr-CH" sz="2000" dirty="0">
                <a:effectLst/>
                <a:latin typeface="Helvetica Neue" panose="02000503000000020004" pitchFamily="2" charset="0"/>
              </a:rPr>
              <a:t> </a:t>
            </a:r>
          </a:p>
        </p:txBody>
      </p:sp>
      <p:pic>
        <p:nvPicPr>
          <p:cNvPr id="3" name="Image 2">
            <a:extLst>
              <a:ext uri="{FF2B5EF4-FFF2-40B4-BE49-F238E27FC236}">
                <a16:creationId xmlns:a16="http://schemas.microsoft.com/office/drawing/2014/main" id="{C3FD2005-CAAF-3A46-B248-54AB2BC58617}"/>
              </a:ext>
            </a:extLst>
          </p:cNvPr>
          <p:cNvPicPr>
            <a:picLocks noChangeAspect="1"/>
          </p:cNvPicPr>
          <p:nvPr/>
        </p:nvPicPr>
        <p:blipFill>
          <a:blip r:embed="rId2"/>
          <a:stretch>
            <a:fillRect/>
          </a:stretch>
        </p:blipFill>
        <p:spPr>
          <a:xfrm>
            <a:off x="819150" y="1472844"/>
            <a:ext cx="1765300" cy="558800"/>
          </a:xfrm>
          <a:prstGeom prst="rect">
            <a:avLst/>
          </a:prstGeom>
        </p:spPr>
      </p:pic>
      <p:sp>
        <p:nvSpPr>
          <p:cNvPr id="7" name="ZoneTexte 6">
            <a:extLst>
              <a:ext uri="{FF2B5EF4-FFF2-40B4-BE49-F238E27FC236}">
                <a16:creationId xmlns:a16="http://schemas.microsoft.com/office/drawing/2014/main" id="{74C0B65B-3725-1345-9DEB-F712597EA3CF}"/>
              </a:ext>
            </a:extLst>
          </p:cNvPr>
          <p:cNvSpPr txBox="1"/>
          <p:nvPr/>
        </p:nvSpPr>
        <p:spPr>
          <a:xfrm>
            <a:off x="4129156" y="4498917"/>
            <a:ext cx="7917388" cy="1077218"/>
          </a:xfrm>
          <a:prstGeom prst="rect">
            <a:avLst/>
          </a:prstGeom>
          <a:solidFill>
            <a:schemeClr val="bg1"/>
          </a:solidFill>
          <a:ln w="28575">
            <a:solidFill>
              <a:schemeClr val="tx1"/>
            </a:solidFill>
          </a:ln>
        </p:spPr>
        <p:txBody>
          <a:bodyPr wrap="square">
            <a:spAutoFit/>
          </a:bodyPr>
          <a:lstStyle/>
          <a:p>
            <a:r>
              <a:rPr lang="fr-CH" sz="2400" b="1" i="0" dirty="0">
                <a:effectLst/>
                <a:latin typeface="Helvetica Neue" panose="02000503000000020004" pitchFamily="2" charset="0"/>
                <a:ea typeface="Helvetica Neue" panose="02000503000000020004" pitchFamily="2" charset="0"/>
                <a:cs typeface="Helvetica Neue" panose="02000503000000020004" pitchFamily="2" charset="0"/>
              </a:rPr>
              <a:t>Selon le Site du </a:t>
            </a:r>
            <a:r>
              <a:rPr lang="fr-CH" sz="2400" b="1" dirty="0">
                <a:latin typeface="Helvetica Neue" panose="02000503000000020004" pitchFamily="2" charset="0"/>
                <a:ea typeface="Helvetica Neue" panose="02000503000000020004" pitchFamily="2" charset="0"/>
                <a:cs typeface="Helvetica Neue" panose="02000503000000020004" pitchFamily="2" charset="0"/>
              </a:rPr>
              <a:t>Parlement européen</a:t>
            </a:r>
            <a:br>
              <a:rPr lang="fr-CH" sz="2400" b="1" i="0" dirty="0">
                <a:effectLst/>
                <a:latin typeface="Helvetica Neue" panose="02000503000000020004" pitchFamily="2" charset="0"/>
                <a:ea typeface="Helvetica Neue" panose="02000503000000020004" pitchFamily="2" charset="0"/>
                <a:cs typeface="Helvetica Neue" panose="02000503000000020004" pitchFamily="2" charset="0"/>
              </a:rPr>
            </a:br>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50 000 </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personnes travaillent à Bruxelles pour le compte de lobbies (12 000 organisations).</a:t>
            </a:r>
            <a:endParaRPr lang="fr-FR" sz="2000" b="1"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050" name="Picture 2" descr="Siège de la Commission européenne à Bruxelles (Bâtiment Berlaymont).">
            <a:extLst>
              <a:ext uri="{FF2B5EF4-FFF2-40B4-BE49-F238E27FC236}">
                <a16:creationId xmlns:a16="http://schemas.microsoft.com/office/drawing/2014/main" id="{F40F1D11-9D03-DE41-96E1-E6AAD50B0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960" y="1149657"/>
            <a:ext cx="5127584" cy="28649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9261B389-4ACE-8E4A-4755-72C68F68A272}"/>
              </a:ext>
            </a:extLst>
          </p:cNvPr>
          <p:cNvSpPr txBox="1"/>
          <p:nvPr/>
        </p:nvSpPr>
        <p:spPr>
          <a:xfrm>
            <a:off x="371064" y="5669912"/>
            <a:ext cx="11675480" cy="1077218"/>
          </a:xfrm>
          <a:prstGeom prst="rect">
            <a:avLst/>
          </a:prstGeom>
          <a:solidFill>
            <a:schemeClr val="bg1"/>
          </a:solidFill>
          <a:ln w="28575">
            <a:solidFill>
              <a:schemeClr val="tx1"/>
            </a:solidFill>
          </a:ln>
        </p:spPr>
        <p:txBody>
          <a:bodyPr wrap="square">
            <a:spAutoFit/>
          </a:bodyPr>
          <a:lstStyle/>
          <a:p>
            <a:r>
              <a:rPr lang="fr-CH" sz="2400" b="1" i="0" dirty="0">
                <a:effectLst/>
                <a:latin typeface="Helvetica Neue" panose="02000503000000020004" pitchFamily="2" charset="0"/>
                <a:ea typeface="Helvetica Neue" panose="02000503000000020004" pitchFamily="2" charset="0"/>
                <a:cs typeface="Helvetica Neue" panose="02000503000000020004" pitchFamily="2" charset="0"/>
              </a:rPr>
              <a:t>Selon </a:t>
            </a:r>
            <a:r>
              <a:rPr lang="fr-CH" sz="2400" b="1" i="1" dirty="0">
                <a:effectLst/>
                <a:latin typeface="Helvetica Neue" panose="02000503000000020004" pitchFamily="2" charset="0"/>
                <a:ea typeface="Helvetica Neue" panose="02000503000000020004" pitchFamily="2" charset="0"/>
                <a:cs typeface="Helvetica Neue" panose="02000503000000020004" pitchFamily="2" charset="0"/>
              </a:rPr>
              <a:t>Toute l’Europe</a:t>
            </a:r>
            <a:br>
              <a:rPr lang="fr-CH" sz="2400" b="1" i="0" dirty="0">
                <a:effectLst/>
                <a:latin typeface="Helvetica Neue" panose="02000503000000020004" pitchFamily="2" charset="0"/>
                <a:ea typeface="Helvetica Neue" panose="02000503000000020004" pitchFamily="2" charset="0"/>
                <a:cs typeface="Helvetica Neue" panose="02000503000000020004" pitchFamily="2" charset="0"/>
              </a:rPr>
            </a:br>
            <a:r>
              <a:rPr lang="fr-CH" sz="2000" b="1" dirty="0">
                <a:latin typeface="Helvetica Neue" panose="02000503000000020004" pitchFamily="2" charset="0"/>
                <a:ea typeface="Helvetica Neue" panose="02000503000000020004" pitchFamily="2" charset="0"/>
                <a:cs typeface="Helvetica Neue" panose="02000503000000020004" pitchFamily="2" charset="0"/>
              </a:rPr>
              <a:t>Les principaux lobbies dans l’UE sont : </a:t>
            </a:r>
            <a:r>
              <a:rPr lang="fr-CH" sz="2000" b="1" dirty="0" err="1">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European</a:t>
            </a:r>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Chemical </a:t>
            </a:r>
            <a:r>
              <a:rPr lang="fr-CH" sz="2000" b="1" dirty="0" err="1">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Industry</a:t>
            </a:r>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Council, Meta, Microsoft, Apple, Bayer, Google, </a:t>
            </a:r>
            <a:r>
              <a:rPr lang="fr-CH" sz="2000" b="1" dirty="0" err="1">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European</a:t>
            </a:r>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Fed. of Pharmaceutical </a:t>
            </a:r>
            <a:r>
              <a:rPr lang="fr-CH" sz="2000" b="1" dirty="0" err="1">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Industry</a:t>
            </a:r>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and Association, …</a:t>
            </a:r>
            <a:endParaRPr lang="fr-FR"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Picture 2" descr="48,285 Union Européenne Vectores, Ilustraciones y Gráficos - 123RF">
            <a:extLst>
              <a:ext uri="{FF2B5EF4-FFF2-40B4-BE49-F238E27FC236}">
                <a16:creationId xmlns:a16="http://schemas.microsoft.com/office/drawing/2014/main" id="{13329E49-8B02-5C8F-A3CE-A6FD751BA2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4633" y="1096483"/>
            <a:ext cx="1164523" cy="116452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BB9905D0-230D-0A38-6D65-2BCDF5AE6984}"/>
              </a:ext>
            </a:extLst>
          </p:cNvPr>
          <p:cNvPicPr>
            <a:picLocks noChangeAspect="1"/>
          </p:cNvPicPr>
          <p:nvPr/>
        </p:nvPicPr>
        <p:blipFill>
          <a:blip r:embed="rId5"/>
          <a:stretch>
            <a:fillRect/>
          </a:stretch>
        </p:blipFill>
        <p:spPr>
          <a:xfrm>
            <a:off x="9862457" y="4086167"/>
            <a:ext cx="1295400" cy="825500"/>
          </a:xfrm>
          <a:prstGeom prst="rect">
            <a:avLst/>
          </a:prstGeom>
        </p:spPr>
      </p:pic>
      <p:pic>
        <p:nvPicPr>
          <p:cNvPr id="9" name="Image 8">
            <a:extLst>
              <a:ext uri="{FF2B5EF4-FFF2-40B4-BE49-F238E27FC236}">
                <a16:creationId xmlns:a16="http://schemas.microsoft.com/office/drawing/2014/main" id="{D905CD82-BA2D-27CB-2AD0-A03B3F20809D}"/>
              </a:ext>
            </a:extLst>
          </p:cNvPr>
          <p:cNvPicPr>
            <a:picLocks noChangeAspect="1"/>
          </p:cNvPicPr>
          <p:nvPr/>
        </p:nvPicPr>
        <p:blipFill>
          <a:blip r:embed="rId6"/>
          <a:stretch>
            <a:fillRect/>
          </a:stretch>
        </p:blipFill>
        <p:spPr>
          <a:xfrm>
            <a:off x="371064" y="4898903"/>
            <a:ext cx="1659637" cy="819180"/>
          </a:xfrm>
          <a:prstGeom prst="rect">
            <a:avLst/>
          </a:prstGeom>
        </p:spPr>
      </p:pic>
    </p:spTree>
    <p:extLst>
      <p:ext uri="{BB962C8B-B14F-4D97-AF65-F5344CB8AC3E}">
        <p14:creationId xmlns:p14="http://schemas.microsoft.com/office/powerpoint/2010/main" val="32447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ppt_x</p:attrName>
                                        </p:attrNameLst>
                                      </p:cBhvr>
                                      <p:tavLst>
                                        <p:tav tm="0">
                                          <p:val>
                                            <p:strVal val="#ppt_x-#ppt_w*1.125000"/>
                                          </p:val>
                                        </p:tav>
                                        <p:tav tm="100000">
                                          <p:val>
                                            <p:strVal val="#ppt_x"/>
                                          </p:val>
                                        </p:tav>
                                      </p:tavLst>
                                    </p:anim>
                                    <p:animEffect transition="in" filter="wipe(right)">
                                      <p:cBhvr>
                                        <p:cTn id="23" dur="500"/>
                                        <p:tgtEl>
                                          <p:spTgt spid="8"/>
                                        </p:tgtEl>
                                      </p:cBhvr>
                                    </p:animEffect>
                                  </p:childTnLst>
                                </p:cTn>
                              </p:par>
                              <p:par>
                                <p:cTn id="24" presetID="12" presetClass="entr" presetSubtype="8"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ppt_x</p:attrName>
                                        </p:attrNameLst>
                                      </p:cBhvr>
                                      <p:tavLst>
                                        <p:tav tm="0">
                                          <p:val>
                                            <p:strVal val="#ppt_x-#ppt_w*1.125000"/>
                                          </p:val>
                                        </p:tav>
                                        <p:tav tm="100000">
                                          <p:val>
                                            <p:strVal val="#ppt_x"/>
                                          </p:val>
                                        </p:tav>
                                      </p:tavLst>
                                    </p:anim>
                                    <p:animEffect transition="in" filter="wipe(righ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ppt_x</p:attrName>
                                        </p:attrNameLst>
                                      </p:cBhvr>
                                      <p:tavLst>
                                        <p:tav tm="0">
                                          <p:val>
                                            <p:strVal val="#ppt_x-#ppt_w*1.125000"/>
                                          </p:val>
                                        </p:tav>
                                        <p:tav tm="100000">
                                          <p:val>
                                            <p:strVal val="#ppt_x"/>
                                          </p:val>
                                        </p:tav>
                                      </p:tavLst>
                                    </p:anim>
                                    <p:animEffect transition="in" filter="wipe(right)">
                                      <p:cBhvr>
                                        <p:cTn id="33" dur="500"/>
                                        <p:tgtEl>
                                          <p:spTgt spid="9"/>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p:tgtEl>
                                          <p:spTgt spid="2"/>
                                        </p:tgtEl>
                                        <p:attrNameLst>
                                          <p:attrName>ppt_x</p:attrName>
                                        </p:attrNameLst>
                                      </p:cBhvr>
                                      <p:tavLst>
                                        <p:tav tm="0">
                                          <p:val>
                                            <p:strVal val="#ppt_x-#ppt_w*1.125000"/>
                                          </p:val>
                                        </p:tav>
                                        <p:tav tm="100000">
                                          <p:val>
                                            <p:strVal val="#ppt_x"/>
                                          </p:val>
                                        </p:tav>
                                      </p:tavLst>
                                    </p:anim>
                                    <p:animEffect transition="in" filter="wipe(righ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7D3EE11-C48A-9648-A02E-5E30D8AE627F}"/>
              </a:ext>
            </a:extLst>
          </p:cNvPr>
          <p:cNvSpPr txBox="1"/>
          <p:nvPr/>
        </p:nvSpPr>
        <p:spPr>
          <a:xfrm>
            <a:off x="1116761" y="1690686"/>
            <a:ext cx="6994712" cy="1015663"/>
          </a:xfrm>
          <a:prstGeom prst="rect">
            <a:avLst/>
          </a:prstGeom>
          <a:noFill/>
        </p:spPr>
        <p:txBody>
          <a:bodyPr wrap="square">
            <a:spAutoFit/>
          </a:bodyPr>
          <a:lstStyle/>
          <a:p>
            <a:pPr marL="342900" indent="-342900">
              <a:buFont typeface=".Lucida Grande UI Regular"/>
              <a:buChar char="►"/>
            </a:pPr>
            <a:r>
              <a:rPr lang="fr-CH" sz="2000" b="1" dirty="0">
                <a:effectLst/>
                <a:highlight>
                  <a:srgbClr val="FFFF00"/>
                </a:highlight>
                <a:ea typeface="Helvetica Neue" panose="02000503000000020004" pitchFamily="2" charset="0"/>
                <a:cs typeface="Helvetica Neue" panose="02000503000000020004" pitchFamily="2" charset="0"/>
              </a:rPr>
              <a:t>Ministre de la Défense en Allemagne </a:t>
            </a:r>
          </a:p>
          <a:p>
            <a:r>
              <a:rPr lang="fr-CH" sz="2000" dirty="0">
                <a:ea typeface="Helvetica Neue" panose="02000503000000020004" pitchFamily="2" charset="0"/>
                <a:cs typeface="Helvetica Neue" panose="02000503000000020004" pitchFamily="2" charset="0"/>
              </a:rPr>
              <a:t>     </a:t>
            </a:r>
            <a:r>
              <a:rPr lang="fr-CH" sz="2000" b="1" dirty="0">
                <a:effectLst/>
                <a:ea typeface="Helvetica Neue" panose="02000503000000020004" pitchFamily="2" charset="0"/>
                <a:cs typeface="Helvetica Neue" panose="02000503000000020004" pitchFamily="2" charset="0"/>
              </a:rPr>
              <a:t>17 décembre 2013 – 17 juillet 2019</a:t>
            </a:r>
            <a:br>
              <a:rPr lang="fr-CH" sz="2000" dirty="0">
                <a:ea typeface="Helvetica Neue" panose="02000503000000020004" pitchFamily="2" charset="0"/>
                <a:cs typeface="Helvetica Neue" panose="02000503000000020004" pitchFamily="2" charset="0"/>
              </a:rPr>
            </a:br>
            <a:r>
              <a:rPr lang="fr-CH" sz="2000" dirty="0">
                <a:ea typeface="Helvetica Neue" panose="02000503000000020004" pitchFamily="2" charset="0"/>
                <a:cs typeface="Helvetica Neue" panose="02000503000000020004" pitchFamily="2" charset="0"/>
              </a:rPr>
              <a:t>    </a:t>
            </a:r>
            <a:endParaRPr lang="fr-CH" sz="2000" b="1" dirty="0">
              <a:effectLst/>
              <a:highlight>
                <a:srgbClr val="FFFF00"/>
              </a:highlight>
              <a:ea typeface="Helvetica Neue" panose="02000503000000020004" pitchFamily="2" charset="0"/>
              <a:cs typeface="Helvetica Neue" panose="02000503000000020004" pitchFamily="2" charset="0"/>
            </a:endParaRPr>
          </a:p>
        </p:txBody>
      </p:sp>
      <p:pic>
        <p:nvPicPr>
          <p:cNvPr id="6" name="Picture 2">
            <a:extLst>
              <a:ext uri="{FF2B5EF4-FFF2-40B4-BE49-F238E27FC236}">
                <a16:creationId xmlns:a16="http://schemas.microsoft.com/office/drawing/2014/main" id="{0B10A5CB-3177-894B-B748-A45E44D17A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4652" y="1771207"/>
            <a:ext cx="3159148" cy="43377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5429D5E7-3709-742A-3B9D-BA500614BFC9}"/>
              </a:ext>
            </a:extLst>
          </p:cNvPr>
          <p:cNvSpPr>
            <a:spLocks noGrp="1"/>
          </p:cNvSpPr>
          <p:nvPr>
            <p:ph type="title"/>
          </p:nvPr>
        </p:nvSpPr>
        <p:spPr>
          <a:xfrm>
            <a:off x="838200" y="365125"/>
            <a:ext cx="10515600" cy="1325563"/>
          </a:xfrm>
        </p:spPr>
        <p:txBody>
          <a:bodyPr>
            <a:normAutofit/>
          </a:bodyPr>
          <a:lstStyle/>
          <a:p>
            <a:r>
              <a:rPr lang="fr-CH" sz="4800" b="1" dirty="0">
                <a:latin typeface="Abadi MT Condensed Extra Bold" panose="020B0306030101010103" pitchFamily="34" charset="77"/>
              </a:rPr>
              <a:t>Ursula von der </a:t>
            </a:r>
            <a:r>
              <a:rPr lang="fr-CH" sz="4800" b="1" dirty="0" err="1">
                <a:latin typeface="Abadi MT Condensed Extra Bold" panose="020B0306030101010103" pitchFamily="34" charset="77"/>
              </a:rPr>
              <a:t>Leyen</a:t>
            </a:r>
            <a:br>
              <a:rPr lang="fr-CH" sz="4800" b="1" dirty="0">
                <a:latin typeface="Abadi MT Condensed" panose="020B0506030101010103" pitchFamily="34" charset="0"/>
              </a:rPr>
            </a:br>
            <a:r>
              <a:rPr lang="fr-CH" sz="3200" b="1" dirty="0">
                <a:latin typeface="Abadi MT Condensed" panose="020B0506030101010103" pitchFamily="34" charset="0"/>
              </a:rPr>
              <a:t>Pedigree de la Présidente de la Commission européenne</a:t>
            </a:r>
          </a:p>
        </p:txBody>
      </p:sp>
      <p:sp>
        <p:nvSpPr>
          <p:cNvPr id="8" name="Rectangle : coins arrondis 7">
            <a:extLst>
              <a:ext uri="{FF2B5EF4-FFF2-40B4-BE49-F238E27FC236}">
                <a16:creationId xmlns:a16="http://schemas.microsoft.com/office/drawing/2014/main" id="{9D940CF8-29FF-8EEA-2827-45995BBEC570}"/>
              </a:ext>
            </a:extLst>
          </p:cNvPr>
          <p:cNvSpPr/>
          <p:nvPr/>
        </p:nvSpPr>
        <p:spPr>
          <a:xfrm>
            <a:off x="692331" y="1690687"/>
            <a:ext cx="7223760" cy="5049747"/>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48,285 Union Européenne Vectores, Ilustraciones y Gráficos - 123RF">
            <a:extLst>
              <a:ext uri="{FF2B5EF4-FFF2-40B4-BE49-F238E27FC236}">
                <a16:creationId xmlns:a16="http://schemas.microsoft.com/office/drawing/2014/main" id="{D1C1B717-D839-9C4B-0C48-EE8BCBA89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9277" y="445644"/>
            <a:ext cx="1164523" cy="1164523"/>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A05C0254-93BC-4F2C-487F-CA453F3FC28A}"/>
              </a:ext>
            </a:extLst>
          </p:cNvPr>
          <p:cNvPicPr>
            <a:picLocks noChangeAspect="1"/>
          </p:cNvPicPr>
          <p:nvPr/>
        </p:nvPicPr>
        <p:blipFill>
          <a:blip r:embed="rId4"/>
          <a:stretch>
            <a:fillRect/>
          </a:stretch>
        </p:blipFill>
        <p:spPr>
          <a:xfrm>
            <a:off x="9398000" y="4886234"/>
            <a:ext cx="2794000" cy="1854200"/>
          </a:xfrm>
          <a:prstGeom prst="rect">
            <a:avLst/>
          </a:prstGeom>
        </p:spPr>
      </p:pic>
      <p:sp>
        <p:nvSpPr>
          <p:cNvPr id="12" name="ZoneTexte 11">
            <a:extLst>
              <a:ext uri="{FF2B5EF4-FFF2-40B4-BE49-F238E27FC236}">
                <a16:creationId xmlns:a16="http://schemas.microsoft.com/office/drawing/2014/main" id="{DCB8A3BB-BD4A-BD9A-B49D-95809531AF0E}"/>
              </a:ext>
            </a:extLst>
          </p:cNvPr>
          <p:cNvSpPr txBox="1"/>
          <p:nvPr/>
        </p:nvSpPr>
        <p:spPr>
          <a:xfrm>
            <a:off x="1116761" y="3016249"/>
            <a:ext cx="6096000" cy="3847207"/>
          </a:xfrm>
          <a:prstGeom prst="rect">
            <a:avLst/>
          </a:prstGeom>
          <a:noFill/>
        </p:spPr>
        <p:txBody>
          <a:bodyPr wrap="square">
            <a:spAutoFit/>
          </a:bodyPr>
          <a:lstStyle/>
          <a:p>
            <a:pPr marL="342900" indent="-342900">
              <a:buFont typeface=".Lucida Grande UI Regular"/>
              <a:buChar char="►"/>
            </a:pPr>
            <a:r>
              <a:rPr lang="fr-CH" sz="2000" b="1" dirty="0">
                <a:effectLst/>
                <a:highlight>
                  <a:srgbClr val="FFFF00"/>
                </a:highlight>
                <a:ea typeface="Helvetica Neue" panose="02000503000000020004" pitchFamily="2" charset="0"/>
                <a:cs typeface="Helvetica Neue" panose="02000503000000020004" pitchFamily="2" charset="0"/>
              </a:rPr>
              <a:t>Participe à la réunion du groupe </a:t>
            </a:r>
            <a:r>
              <a:rPr lang="fr-CH" sz="2000" b="1" dirty="0" err="1">
                <a:effectLst/>
                <a:highlight>
                  <a:srgbClr val="FFFF00"/>
                </a:highlight>
                <a:ea typeface="Helvetica Neue" panose="02000503000000020004" pitchFamily="2" charset="0"/>
                <a:cs typeface="Helvetica Neue" panose="02000503000000020004" pitchFamily="2" charset="0"/>
              </a:rPr>
              <a:t>Bilderber</a:t>
            </a:r>
            <a:r>
              <a:rPr lang="fr-CH" sz="2000" b="1" dirty="0" err="1">
                <a:highlight>
                  <a:srgbClr val="FFFF00"/>
                </a:highlight>
                <a:ea typeface="Helvetica Neue" panose="02000503000000020004" pitchFamily="2" charset="0"/>
                <a:cs typeface="Helvetica Neue" panose="02000503000000020004" pitchFamily="2" charset="0"/>
              </a:rPr>
              <a:t>g</a:t>
            </a:r>
            <a:r>
              <a:rPr lang="fr-CH" sz="2000" b="1" dirty="0">
                <a:ea typeface="Helvetica Neue" panose="02000503000000020004" pitchFamily="2" charset="0"/>
                <a:cs typeface="Helvetica Neue" panose="02000503000000020004" pitchFamily="2" charset="0"/>
              </a:rPr>
              <a:t> </a:t>
            </a:r>
            <a:br>
              <a:rPr lang="fr-CH" sz="2000" b="1" dirty="0">
                <a:ea typeface="Helvetica Neue" panose="02000503000000020004" pitchFamily="2" charset="0"/>
                <a:cs typeface="Helvetica Neue" panose="02000503000000020004" pitchFamily="2" charset="0"/>
              </a:rPr>
            </a:br>
            <a:r>
              <a:rPr lang="fr-CH" sz="2000" dirty="0">
                <a:ea typeface="Helvetica Neue" panose="02000503000000020004" pitchFamily="2" charset="0"/>
                <a:cs typeface="Helvetica Neue" panose="02000503000000020004" pitchFamily="2" charset="0"/>
              </a:rPr>
              <a:t>(groupe euro-américain fondé en 1954 par David Rockefeller &amp; comparses) </a:t>
            </a:r>
            <a:r>
              <a:rPr lang="fr-CH" sz="2000" b="1" dirty="0">
                <a:ea typeface="Helvetica Neue" panose="02000503000000020004" pitchFamily="2" charset="0"/>
                <a:cs typeface="Helvetica Neue" panose="02000503000000020004" pitchFamily="2" charset="0"/>
              </a:rPr>
              <a:t>en juin 2019 </a:t>
            </a:r>
          </a:p>
          <a:p>
            <a:endParaRPr lang="fr-CH" sz="500" b="1" dirty="0">
              <a:ea typeface="Helvetica Neue" panose="02000503000000020004" pitchFamily="2" charset="0"/>
              <a:cs typeface="Helvetica Neue" panose="02000503000000020004" pitchFamily="2" charset="0"/>
            </a:endParaRPr>
          </a:p>
          <a:p>
            <a:pPr marL="342900" indent="-342900">
              <a:buFont typeface=".Lucida Grande UI Regular"/>
              <a:buChar char="►"/>
            </a:pPr>
            <a:r>
              <a:rPr lang="fr-CH" sz="2000" b="1" dirty="0">
                <a:highlight>
                  <a:srgbClr val="FFFF00"/>
                </a:highlight>
                <a:ea typeface="Helvetica Neue" panose="02000503000000020004" pitchFamily="2" charset="0"/>
                <a:cs typeface="Helvetica Neue" panose="02000503000000020004" pitchFamily="2" charset="0"/>
              </a:rPr>
              <a:t>Présidente de la Commission européenne </a:t>
            </a:r>
            <a:br>
              <a:rPr lang="fr-CH" sz="2000" b="1" dirty="0">
                <a:highlight>
                  <a:srgbClr val="FFFF00"/>
                </a:highlight>
                <a:ea typeface="Helvetica Neue" panose="02000503000000020004" pitchFamily="2" charset="0"/>
                <a:cs typeface="Helvetica Neue" panose="02000503000000020004" pitchFamily="2" charset="0"/>
              </a:rPr>
            </a:br>
            <a:r>
              <a:rPr lang="fr-CH" sz="2000" b="1" dirty="0">
                <a:ea typeface="Helvetica Neue" panose="02000503000000020004" pitchFamily="2" charset="0"/>
                <a:cs typeface="Helvetica Neue" panose="02000503000000020004" pitchFamily="2" charset="0"/>
              </a:rPr>
              <a:t>depuis le 1</a:t>
            </a:r>
            <a:r>
              <a:rPr lang="fr-CH" sz="2000" b="1" baseline="30000" dirty="0">
                <a:ea typeface="Helvetica Neue" panose="02000503000000020004" pitchFamily="2" charset="0"/>
                <a:cs typeface="Helvetica Neue" panose="02000503000000020004" pitchFamily="2" charset="0"/>
              </a:rPr>
              <a:t>er</a:t>
            </a:r>
            <a:r>
              <a:rPr lang="fr-CH" sz="2000" b="1" dirty="0">
                <a:ea typeface="Helvetica Neue" panose="02000503000000020004" pitchFamily="2" charset="0"/>
                <a:cs typeface="Helvetica Neue" panose="02000503000000020004" pitchFamily="2" charset="0"/>
              </a:rPr>
              <a:t> décembre 2019</a:t>
            </a:r>
            <a:br>
              <a:rPr lang="fr-CH" sz="2000" b="1" dirty="0">
                <a:ea typeface="Helvetica Neue" panose="02000503000000020004" pitchFamily="2" charset="0"/>
                <a:cs typeface="Helvetica Neue" panose="02000503000000020004" pitchFamily="2" charset="0"/>
              </a:rPr>
            </a:br>
            <a:r>
              <a:rPr lang="fr-CH" sz="500" b="1" dirty="0">
                <a:highlight>
                  <a:srgbClr val="FFFF00"/>
                </a:highlight>
                <a:ea typeface="Helvetica Neue" panose="02000503000000020004" pitchFamily="2" charset="0"/>
                <a:cs typeface="Helvetica Neue" panose="02000503000000020004" pitchFamily="2" charset="0"/>
              </a:rPr>
              <a:t>  </a:t>
            </a:r>
            <a:endParaRPr lang="fr-CH" sz="500" dirty="0">
              <a:ea typeface="Helvetica Neue" panose="02000503000000020004" pitchFamily="2" charset="0"/>
              <a:cs typeface="Helvetica Neue" panose="02000503000000020004" pitchFamily="2" charset="0"/>
            </a:endParaRPr>
          </a:p>
          <a:p>
            <a:pPr marL="342900" indent="-342900">
              <a:buFont typeface=".Lucida Grande UI Regular"/>
              <a:buChar char="►"/>
            </a:pPr>
            <a:r>
              <a:rPr lang="fr-CH" sz="2000" b="1" dirty="0">
                <a:highlight>
                  <a:srgbClr val="FFFF00"/>
                </a:highlight>
                <a:ea typeface="Helvetica Neue" panose="02000503000000020004" pitchFamily="2" charset="0"/>
                <a:cs typeface="Helvetica Neue" panose="02000503000000020004" pitchFamily="2" charset="0"/>
              </a:rPr>
              <a:t>Son mari </a:t>
            </a:r>
            <a:r>
              <a:rPr lang="fr-CH" sz="2000" b="1" dirty="0" err="1">
                <a:highlight>
                  <a:srgbClr val="FFFF00"/>
                </a:highlight>
                <a:ea typeface="Helvetica Neue" panose="02000503000000020004" pitchFamily="2" charset="0"/>
                <a:cs typeface="Helvetica Neue" panose="02000503000000020004" pitchFamily="2" charset="0"/>
              </a:rPr>
              <a:t>Heiko</a:t>
            </a:r>
            <a:r>
              <a:rPr lang="fr-CH" sz="2000" b="1" dirty="0">
                <a:highlight>
                  <a:srgbClr val="FFFF00"/>
                </a:highlight>
                <a:ea typeface="Helvetica Neue" panose="02000503000000020004" pitchFamily="2" charset="0"/>
                <a:cs typeface="Helvetica Neue" panose="02000503000000020004" pitchFamily="2" charset="0"/>
              </a:rPr>
              <a:t> Von Der </a:t>
            </a:r>
            <a:r>
              <a:rPr lang="fr-CH" sz="2000" b="1" dirty="0" err="1">
                <a:highlight>
                  <a:srgbClr val="FFFF00"/>
                </a:highlight>
                <a:ea typeface="Helvetica Neue" panose="02000503000000020004" pitchFamily="2" charset="0"/>
                <a:cs typeface="Helvetica Neue" panose="02000503000000020004" pitchFamily="2" charset="0"/>
              </a:rPr>
              <a:t>Leyen</a:t>
            </a:r>
            <a:r>
              <a:rPr lang="fr-CH" sz="2000" b="1" dirty="0">
                <a:highlight>
                  <a:srgbClr val="FFFF00"/>
                </a:highlight>
                <a:ea typeface="Helvetica Neue" panose="02000503000000020004" pitchFamily="2" charset="0"/>
                <a:cs typeface="Helvetica Neue" panose="02000503000000020004" pitchFamily="2" charset="0"/>
              </a:rPr>
              <a:t> est directeur de </a:t>
            </a:r>
            <a:r>
              <a:rPr lang="fr-CH" sz="2000" b="1" dirty="0" err="1">
                <a:highlight>
                  <a:srgbClr val="FFFF00"/>
                </a:highlight>
                <a:ea typeface="Helvetica Neue" panose="02000503000000020004" pitchFamily="2" charset="0"/>
                <a:cs typeface="Helvetica Neue" panose="02000503000000020004" pitchFamily="2" charset="0"/>
              </a:rPr>
              <a:t>Orgenesis</a:t>
            </a:r>
            <a:r>
              <a:rPr lang="fr-CH" sz="2000" dirty="0">
                <a:ea typeface="Helvetica Neue" panose="02000503000000020004" pitchFamily="2" charset="0"/>
                <a:cs typeface="Helvetica Neue" panose="02000503000000020004" pitchFamily="2" charset="0"/>
              </a:rPr>
              <a:t>, une société de biotechnologie, spécialisée en thérapie cellulaire et génique, qui est en lien avec Pfizer, </a:t>
            </a:r>
            <a:r>
              <a:rPr lang="fr-CH" sz="2000" b="1" dirty="0">
                <a:ea typeface="Helvetica Neue" panose="02000503000000020004" pitchFamily="2" charset="0"/>
                <a:cs typeface="Helvetica Neue" panose="02000503000000020004" pitchFamily="2" charset="0"/>
              </a:rPr>
              <a:t>depuis décembre 2020</a:t>
            </a:r>
          </a:p>
          <a:p>
            <a:endParaRPr lang="fr-CH" sz="500" dirty="0">
              <a:ea typeface="Helvetica Neue" panose="02000503000000020004" pitchFamily="2" charset="0"/>
              <a:cs typeface="Helvetica Neue" panose="02000503000000020004" pitchFamily="2" charset="0"/>
            </a:endParaRPr>
          </a:p>
          <a:p>
            <a:pPr marL="342900" indent="-342900">
              <a:buFont typeface=".Lucida Grande UI Regular"/>
              <a:buChar char="►"/>
            </a:pPr>
            <a:r>
              <a:rPr lang="fr-CH" sz="2000" b="1" dirty="0">
                <a:highlight>
                  <a:srgbClr val="FFFF00"/>
                </a:highlight>
                <a:ea typeface="Helvetica Neue" panose="02000503000000020004" pitchFamily="2" charset="0"/>
                <a:cs typeface="Helvetica Neue" panose="02000503000000020004" pitchFamily="2" charset="0"/>
              </a:rPr>
              <a:t>Son fils David était responsable de l’engagement chez McKinsey </a:t>
            </a:r>
            <a:r>
              <a:rPr lang="fr-CH" sz="2000" b="1" dirty="0">
                <a:ea typeface="Helvetica Neue" panose="02000503000000020004" pitchFamily="2" charset="0"/>
                <a:cs typeface="Helvetica Neue" panose="02000503000000020004" pitchFamily="2" charset="0"/>
              </a:rPr>
              <a:t>entre 2016 et 2019</a:t>
            </a:r>
          </a:p>
        </p:txBody>
      </p:sp>
      <p:sp>
        <p:nvSpPr>
          <p:cNvPr id="14" name="ZoneTexte 13">
            <a:extLst>
              <a:ext uri="{FF2B5EF4-FFF2-40B4-BE49-F238E27FC236}">
                <a16:creationId xmlns:a16="http://schemas.microsoft.com/office/drawing/2014/main" id="{E8D8E95A-F406-9818-AAC3-20B35B4CD349}"/>
              </a:ext>
            </a:extLst>
          </p:cNvPr>
          <p:cNvSpPr txBox="1"/>
          <p:nvPr/>
        </p:nvSpPr>
        <p:spPr>
          <a:xfrm>
            <a:off x="1116761" y="2369917"/>
            <a:ext cx="6096000" cy="707886"/>
          </a:xfrm>
          <a:prstGeom prst="rect">
            <a:avLst/>
          </a:prstGeom>
          <a:noFill/>
        </p:spPr>
        <p:txBody>
          <a:bodyPr wrap="square">
            <a:spAutoFit/>
          </a:bodyPr>
          <a:lstStyle/>
          <a:p>
            <a:pPr marL="285750" indent="-285750">
              <a:buFont typeface=".Lucida Grande UI Regular"/>
              <a:buChar char="►"/>
            </a:pPr>
            <a:r>
              <a:rPr lang="fr-CH" sz="2000" b="1" dirty="0">
                <a:highlight>
                  <a:srgbClr val="FFFF00"/>
                </a:highlight>
                <a:ea typeface="Helvetica Neue" panose="02000503000000020004" pitchFamily="2" charset="0"/>
                <a:cs typeface="Helvetica Neue" panose="02000503000000020004" pitchFamily="2" charset="0"/>
              </a:rPr>
              <a:t>Membre du Comité d’administration du WEF </a:t>
            </a:r>
            <a:br>
              <a:rPr lang="fr-CH" sz="2000" b="1" dirty="0">
                <a:highlight>
                  <a:srgbClr val="FFFF00"/>
                </a:highlight>
                <a:ea typeface="Helvetica Neue" panose="02000503000000020004" pitchFamily="2" charset="0"/>
                <a:cs typeface="Helvetica Neue" panose="02000503000000020004" pitchFamily="2" charset="0"/>
              </a:rPr>
            </a:br>
            <a:r>
              <a:rPr lang="fr-CH" sz="2000" b="1" dirty="0">
                <a:ea typeface="Helvetica Neue" panose="02000503000000020004" pitchFamily="2" charset="0"/>
                <a:cs typeface="Helvetica Neue" panose="02000503000000020004" pitchFamily="2" charset="0"/>
              </a:rPr>
              <a:t>2017 – 2019</a:t>
            </a:r>
            <a:endParaRPr lang="fr-FR" sz="2000" dirty="0"/>
          </a:p>
        </p:txBody>
      </p:sp>
    </p:spTree>
    <p:extLst>
      <p:ext uri="{BB962C8B-B14F-4D97-AF65-F5344CB8AC3E}">
        <p14:creationId xmlns:p14="http://schemas.microsoft.com/office/powerpoint/2010/main" val="212256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p:tgtEl>
                                          <p:spTgt spid="5">
                                            <p:txEl>
                                              <p:pRg st="1" end="1"/>
                                            </p:txEl>
                                          </p:spTgt>
                                        </p:tgtEl>
                                        <p:attrNameLst>
                                          <p:attrName>ppt_x</p:attrName>
                                        </p:attrNameLst>
                                      </p:cBhvr>
                                      <p:tavLst>
                                        <p:tav tm="0">
                                          <p:val>
                                            <p:strVal val="#ppt_x-#ppt_w*1.125000"/>
                                          </p:val>
                                        </p:tav>
                                        <p:tav tm="100000">
                                          <p:val>
                                            <p:strVal val="#ppt_x"/>
                                          </p:val>
                                        </p:tav>
                                      </p:tavLst>
                                    </p:anim>
                                    <p:animEffect transition="in" filter="wipe(right)">
                                      <p:cBhvr>
                                        <p:cTn id="19" dur="500"/>
                                        <p:tgtEl>
                                          <p:spTgt spid="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p:tgtEl>
                                          <p:spTgt spid="14"/>
                                        </p:tgtEl>
                                        <p:attrNameLst>
                                          <p:attrName>ppt_x</p:attrName>
                                        </p:attrNameLst>
                                      </p:cBhvr>
                                      <p:tavLst>
                                        <p:tav tm="0">
                                          <p:val>
                                            <p:strVal val="#ppt_x-#ppt_w*1.125000"/>
                                          </p:val>
                                        </p:tav>
                                        <p:tav tm="100000">
                                          <p:val>
                                            <p:strVal val="#ppt_x"/>
                                          </p:val>
                                        </p:tav>
                                      </p:tavLst>
                                    </p:anim>
                                    <p:animEffect transition="in" filter="wipe(right)">
                                      <p:cBhvr>
                                        <p:cTn id="25" dur="500"/>
                                        <p:tgtEl>
                                          <p:spTgt spid="14"/>
                                        </p:tgtEl>
                                      </p:cBhvr>
                                    </p:animEffect>
                                  </p:childTnLst>
                                </p:cTn>
                              </p:par>
                              <p:par>
                                <p:cTn id="26" presetID="55"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strVal val="#ppt_w*0.70"/>
                                          </p:val>
                                        </p:tav>
                                        <p:tav tm="100000">
                                          <p:val>
                                            <p:strVal val="#ppt_w"/>
                                          </p:val>
                                        </p:tav>
                                      </p:tavLst>
                                    </p:anim>
                                    <p:anim calcmode="lin" valueType="num">
                                      <p:cBhvr>
                                        <p:cTn id="29" dur="1000" fill="hold"/>
                                        <p:tgtEl>
                                          <p:spTgt spid="10"/>
                                        </p:tgtEl>
                                        <p:attrNameLst>
                                          <p:attrName>ppt_h</p:attrName>
                                        </p:attrNameLst>
                                      </p:cBhvr>
                                      <p:tavLst>
                                        <p:tav tm="0">
                                          <p:val>
                                            <p:strVal val="#ppt_h"/>
                                          </p:val>
                                        </p:tav>
                                        <p:tav tm="100000">
                                          <p:val>
                                            <p:strVal val="#ppt_h"/>
                                          </p:val>
                                        </p:tav>
                                      </p:tavLst>
                                    </p:anim>
                                    <p:animEffect transition="in" filter="fade">
                                      <p:cBhvr>
                                        <p:cTn id="30" dur="10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8" fill="hold" grpId="0"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 calcmode="lin" valueType="num">
                                      <p:cBhvr additive="base">
                                        <p:cTn id="35" dur="500"/>
                                        <p:tgtEl>
                                          <p:spTgt spid="12">
                                            <p:txEl>
                                              <p:pRg st="0" end="0"/>
                                            </p:txEl>
                                          </p:spTgt>
                                        </p:tgtEl>
                                        <p:attrNameLst>
                                          <p:attrName>ppt_x</p:attrName>
                                        </p:attrNameLst>
                                      </p:cBhvr>
                                      <p:tavLst>
                                        <p:tav tm="0">
                                          <p:val>
                                            <p:strVal val="#ppt_x-#ppt_w*1.125000"/>
                                          </p:val>
                                        </p:tav>
                                        <p:tav tm="100000">
                                          <p:val>
                                            <p:strVal val="#ppt_x"/>
                                          </p:val>
                                        </p:tav>
                                      </p:tavLst>
                                    </p:anim>
                                    <p:animEffect transition="in" filter="wipe(right)">
                                      <p:cBhvr>
                                        <p:cTn id="36" dur="500"/>
                                        <p:tgtEl>
                                          <p:spTgt spid="12">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anim calcmode="lin" valueType="num">
                                      <p:cBhvr additive="base">
                                        <p:cTn id="41" dur="500"/>
                                        <p:tgtEl>
                                          <p:spTgt spid="12">
                                            <p:txEl>
                                              <p:pRg st="2" end="2"/>
                                            </p:txEl>
                                          </p:spTgt>
                                        </p:tgtEl>
                                        <p:attrNameLst>
                                          <p:attrName>ppt_x</p:attrName>
                                        </p:attrNameLst>
                                      </p:cBhvr>
                                      <p:tavLst>
                                        <p:tav tm="0">
                                          <p:val>
                                            <p:strVal val="#ppt_x-#ppt_w*1.125000"/>
                                          </p:val>
                                        </p:tav>
                                        <p:tav tm="100000">
                                          <p:val>
                                            <p:strVal val="#ppt_x"/>
                                          </p:val>
                                        </p:tav>
                                      </p:tavLst>
                                    </p:anim>
                                    <p:animEffect transition="in" filter="wipe(right)">
                                      <p:cBhvr>
                                        <p:cTn id="42" dur="500"/>
                                        <p:tgtEl>
                                          <p:spTgt spid="1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12">
                                            <p:txEl>
                                              <p:pRg st="3" end="3"/>
                                            </p:txEl>
                                          </p:spTgt>
                                        </p:tgtEl>
                                        <p:attrNameLst>
                                          <p:attrName>style.visibility</p:attrName>
                                        </p:attrNameLst>
                                      </p:cBhvr>
                                      <p:to>
                                        <p:strVal val="visible"/>
                                      </p:to>
                                    </p:set>
                                    <p:anim calcmode="lin" valueType="num">
                                      <p:cBhvr additive="base">
                                        <p:cTn id="47" dur="500"/>
                                        <p:tgtEl>
                                          <p:spTgt spid="12">
                                            <p:txEl>
                                              <p:pRg st="3" end="3"/>
                                            </p:txEl>
                                          </p:spTgt>
                                        </p:tgtEl>
                                        <p:attrNameLst>
                                          <p:attrName>ppt_x</p:attrName>
                                        </p:attrNameLst>
                                      </p:cBhvr>
                                      <p:tavLst>
                                        <p:tav tm="0">
                                          <p:val>
                                            <p:strVal val="#ppt_x-#ppt_w*1.125000"/>
                                          </p:val>
                                        </p:tav>
                                        <p:tav tm="100000">
                                          <p:val>
                                            <p:strVal val="#ppt_x"/>
                                          </p:val>
                                        </p:tav>
                                      </p:tavLst>
                                    </p:anim>
                                    <p:animEffect transition="in" filter="wipe(right)">
                                      <p:cBhvr>
                                        <p:cTn id="48" dur="500"/>
                                        <p:tgtEl>
                                          <p:spTgt spid="12">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12">
                                            <p:txEl>
                                              <p:pRg st="5" end="5"/>
                                            </p:txEl>
                                          </p:spTgt>
                                        </p:tgtEl>
                                        <p:attrNameLst>
                                          <p:attrName>style.visibility</p:attrName>
                                        </p:attrNameLst>
                                      </p:cBhvr>
                                      <p:to>
                                        <p:strVal val="visible"/>
                                      </p:to>
                                    </p:set>
                                    <p:anim calcmode="lin" valueType="num">
                                      <p:cBhvr additive="base">
                                        <p:cTn id="53" dur="500"/>
                                        <p:tgtEl>
                                          <p:spTgt spid="12">
                                            <p:txEl>
                                              <p:pRg st="5" end="5"/>
                                            </p:txEl>
                                          </p:spTgt>
                                        </p:tgtEl>
                                        <p:attrNameLst>
                                          <p:attrName>ppt_x</p:attrName>
                                        </p:attrNameLst>
                                      </p:cBhvr>
                                      <p:tavLst>
                                        <p:tav tm="0">
                                          <p:val>
                                            <p:strVal val="#ppt_x-#ppt_w*1.125000"/>
                                          </p:val>
                                        </p:tav>
                                        <p:tav tm="100000">
                                          <p:val>
                                            <p:strVal val="#ppt_x"/>
                                          </p:val>
                                        </p:tav>
                                      </p:tavLst>
                                    </p:anim>
                                    <p:animEffect transition="in" filter="wipe(right)">
                                      <p:cBhvr>
                                        <p:cTn id="54"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2" grpId="0" build="p"/>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66824-BB2C-E89C-C47D-0704A2E1B34E}"/>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9FBDC27C-CAD0-6F1B-7E56-582D7B98AE0B}"/>
              </a:ext>
            </a:extLst>
          </p:cNvPr>
          <p:cNvSpPr>
            <a:spLocks noGrp="1"/>
          </p:cNvSpPr>
          <p:nvPr>
            <p:ph type="title"/>
          </p:nvPr>
        </p:nvSpPr>
        <p:spPr>
          <a:xfrm>
            <a:off x="462633" y="365125"/>
            <a:ext cx="10515600" cy="1325563"/>
          </a:xfrm>
        </p:spPr>
        <p:txBody>
          <a:bodyPr>
            <a:normAutofit fontScale="90000"/>
          </a:bodyPr>
          <a:lstStyle/>
          <a:p>
            <a:r>
              <a:rPr lang="fr-CH" sz="4800" b="1" dirty="0">
                <a:latin typeface="Abadi MT Condensed" panose="020B0506030101010103" pitchFamily="34" charset="0"/>
              </a:rPr>
              <a:t>George </a:t>
            </a:r>
            <a:r>
              <a:rPr lang="fr-CH" sz="4800" b="1" dirty="0">
                <a:solidFill>
                  <a:srgbClr val="FF0000"/>
                </a:solidFill>
                <a:latin typeface="Abadi MT Condensed" panose="020B0506030101010103" pitchFamily="34" charset="0"/>
              </a:rPr>
              <a:t>Soros</a:t>
            </a:r>
            <a:r>
              <a:rPr lang="fr-CH" sz="4800" b="1" dirty="0">
                <a:latin typeface="Abadi MT Condensed" panose="020B0506030101010103" pitchFamily="34" charset="0"/>
              </a:rPr>
              <a:t> désigne les « alliés fiables » </a:t>
            </a:r>
            <a:br>
              <a:rPr lang="fr-CH" sz="4800" b="1" dirty="0">
                <a:latin typeface="Abadi MT Condensed" panose="020B0506030101010103" pitchFamily="34" charset="0"/>
              </a:rPr>
            </a:br>
            <a:r>
              <a:rPr lang="fr-CH" sz="4800" b="1" dirty="0">
                <a:latin typeface="Abadi MT Condensed" panose="020B0506030101010103" pitchFamily="34" charset="0"/>
              </a:rPr>
              <a:t>du </a:t>
            </a:r>
            <a:r>
              <a:rPr lang="fr-CH" sz="4800" b="1" u="sng" dirty="0">
                <a:latin typeface="Abadi MT Condensed" panose="020B0506030101010103" pitchFamily="34" charset="0"/>
              </a:rPr>
              <a:t>Parlement Européen</a:t>
            </a:r>
            <a:br>
              <a:rPr lang="fr-CH" sz="4800" b="1" dirty="0">
                <a:latin typeface="Abadi MT Condensed" panose="020B0506030101010103" pitchFamily="34" charset="0"/>
              </a:rPr>
            </a:br>
            <a:endParaRPr lang="fr-CH" sz="3200" b="1" dirty="0">
              <a:latin typeface="Abadi MT Condensed" panose="020B0506030101010103" pitchFamily="34" charset="0"/>
            </a:endParaRPr>
          </a:p>
        </p:txBody>
      </p:sp>
      <p:pic>
        <p:nvPicPr>
          <p:cNvPr id="9" name="Picture 2" descr="48,285 Union Européenne Vectores, Ilustraciones y Gráficos - 123RF">
            <a:extLst>
              <a:ext uri="{FF2B5EF4-FFF2-40B4-BE49-F238E27FC236}">
                <a16:creationId xmlns:a16="http://schemas.microsoft.com/office/drawing/2014/main" id="{0D6F0792-0181-FA21-0223-D95B5D2F97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3894" y="1027906"/>
            <a:ext cx="1599263" cy="15992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33E8286B-6758-E6AD-6498-0B3C45883E32}"/>
              </a:ext>
            </a:extLst>
          </p:cNvPr>
          <p:cNvPicPr>
            <a:picLocks noChangeAspect="1"/>
          </p:cNvPicPr>
          <p:nvPr/>
        </p:nvPicPr>
        <p:blipFill>
          <a:blip r:embed="rId3"/>
          <a:stretch>
            <a:fillRect/>
          </a:stretch>
        </p:blipFill>
        <p:spPr>
          <a:xfrm>
            <a:off x="952500" y="1613702"/>
            <a:ext cx="5754617" cy="4023906"/>
          </a:xfrm>
          <a:prstGeom prst="rect">
            <a:avLst/>
          </a:prstGeom>
          <a:ln>
            <a:solidFill>
              <a:schemeClr val="tx1"/>
            </a:solidFill>
          </a:ln>
        </p:spPr>
      </p:pic>
      <p:pic>
        <p:nvPicPr>
          <p:cNvPr id="11" name="Image 10">
            <a:extLst>
              <a:ext uri="{FF2B5EF4-FFF2-40B4-BE49-F238E27FC236}">
                <a16:creationId xmlns:a16="http://schemas.microsoft.com/office/drawing/2014/main" id="{BD15ACF5-EAE1-CBF2-4FD2-1471582C98A5}"/>
              </a:ext>
            </a:extLst>
          </p:cNvPr>
          <p:cNvPicPr>
            <a:picLocks noChangeAspect="1"/>
          </p:cNvPicPr>
          <p:nvPr/>
        </p:nvPicPr>
        <p:blipFill>
          <a:blip r:embed="rId4"/>
          <a:stretch>
            <a:fillRect/>
          </a:stretch>
        </p:blipFill>
        <p:spPr>
          <a:xfrm>
            <a:off x="5438660" y="4805136"/>
            <a:ext cx="6477617" cy="1563007"/>
          </a:xfrm>
          <a:prstGeom prst="rect">
            <a:avLst/>
          </a:prstGeom>
          <a:ln w="28575">
            <a:solidFill>
              <a:schemeClr val="tx1"/>
            </a:solidFill>
          </a:ln>
        </p:spPr>
      </p:pic>
      <p:sp>
        <p:nvSpPr>
          <p:cNvPr id="3" name="ZoneTexte 2">
            <a:extLst>
              <a:ext uri="{FF2B5EF4-FFF2-40B4-BE49-F238E27FC236}">
                <a16:creationId xmlns:a16="http://schemas.microsoft.com/office/drawing/2014/main" id="{96C9F7E8-212B-AFF5-BF66-D3C0B9DC3C9A}"/>
              </a:ext>
            </a:extLst>
          </p:cNvPr>
          <p:cNvSpPr txBox="1"/>
          <p:nvPr/>
        </p:nvSpPr>
        <p:spPr>
          <a:xfrm>
            <a:off x="6707117" y="3194865"/>
            <a:ext cx="5209160" cy="1384995"/>
          </a:xfrm>
          <a:prstGeom prst="rect">
            <a:avLst/>
          </a:prstGeom>
          <a:solidFill>
            <a:schemeClr val="bg1"/>
          </a:solidFill>
          <a:ln w="28575">
            <a:solidFill>
              <a:schemeClr val="tx1"/>
            </a:solidFill>
          </a:ln>
        </p:spPr>
        <p:txBody>
          <a:bodyPr wrap="square">
            <a:spAutoFit/>
          </a:bodyPr>
          <a:lstStyle/>
          <a:p>
            <a:pPr algn="ctr"/>
            <a:r>
              <a:rPr lang="fr-CH" sz="2800" b="1" dirty="0">
                <a:latin typeface="Helvetica" pitchFamily="2" charset="0"/>
              </a:rPr>
              <a:t>« Alliés fiables </a:t>
            </a:r>
          </a:p>
          <a:p>
            <a:pPr algn="ctr"/>
            <a:r>
              <a:rPr lang="fr-CH" sz="2800" b="1" dirty="0">
                <a:latin typeface="Helvetica" pitchFamily="2" charset="0"/>
              </a:rPr>
              <a:t>Au Parlement Européen »</a:t>
            </a:r>
            <a:br>
              <a:rPr lang="fr-CH" sz="2800" b="1" dirty="0">
                <a:latin typeface="Helvetica" pitchFamily="2" charset="0"/>
              </a:rPr>
            </a:br>
            <a:r>
              <a:rPr lang="fr-CH" sz="2800" b="1" dirty="0">
                <a:latin typeface="Helvetica" pitchFamily="2" charset="0"/>
              </a:rPr>
              <a:t>(2014 - 2019)</a:t>
            </a:r>
            <a:endParaRPr lang="fr-FR" sz="2800" b="1" dirty="0">
              <a:latin typeface="Helvetica" pitchFamily="2" charset="0"/>
            </a:endParaRPr>
          </a:p>
        </p:txBody>
      </p:sp>
      <p:sp>
        <p:nvSpPr>
          <p:cNvPr id="12" name="Rectangle 11">
            <a:extLst>
              <a:ext uri="{FF2B5EF4-FFF2-40B4-BE49-F238E27FC236}">
                <a16:creationId xmlns:a16="http://schemas.microsoft.com/office/drawing/2014/main" id="{2AF1FD0F-15A6-8947-49A2-9126790F114B}"/>
              </a:ext>
            </a:extLst>
          </p:cNvPr>
          <p:cNvSpPr/>
          <p:nvPr/>
        </p:nvSpPr>
        <p:spPr>
          <a:xfrm>
            <a:off x="5664847" y="5741617"/>
            <a:ext cx="6025242" cy="555172"/>
          </a:xfrm>
          <a:prstGeom prst="rect">
            <a:avLst/>
          </a:prstGeom>
          <a:noFill/>
          <a:ln w="539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4140E71A-1876-9F84-AAEF-34E1623382B7}"/>
              </a:ext>
            </a:extLst>
          </p:cNvPr>
          <p:cNvPicPr>
            <a:picLocks noChangeAspect="1"/>
          </p:cNvPicPr>
          <p:nvPr/>
        </p:nvPicPr>
        <p:blipFill>
          <a:blip r:embed="rId5"/>
          <a:stretch>
            <a:fillRect/>
          </a:stretch>
        </p:blipFill>
        <p:spPr>
          <a:xfrm>
            <a:off x="275723" y="3993243"/>
            <a:ext cx="4229100" cy="2374900"/>
          </a:xfrm>
          <a:prstGeom prst="rect">
            <a:avLst/>
          </a:prstGeom>
        </p:spPr>
      </p:pic>
    </p:spTree>
    <p:extLst>
      <p:ext uri="{BB962C8B-B14F-4D97-AF65-F5344CB8AC3E}">
        <p14:creationId xmlns:p14="http://schemas.microsoft.com/office/powerpoint/2010/main" val="393478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1000"/>
                                        <p:tgtEl>
                                          <p:spTgt spid="1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p:tgtEl>
                                          <p:spTgt spid="3"/>
                                        </p:tgtEl>
                                        <p:attrNameLst>
                                          <p:attrName>ppt_x</p:attrName>
                                        </p:attrNameLst>
                                      </p:cBhvr>
                                      <p:tavLst>
                                        <p:tav tm="0">
                                          <p:val>
                                            <p:strVal val="#ppt_x-#ppt_w*1.125000"/>
                                          </p:val>
                                        </p:tav>
                                        <p:tav tm="100000">
                                          <p:val>
                                            <p:strVal val="#ppt_x"/>
                                          </p:val>
                                        </p:tav>
                                      </p:tavLst>
                                    </p:anim>
                                    <p:animEffect transition="in" filter="wipe(right)">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A578E-9467-8BE3-9B2A-C44C85216681}"/>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B02E13A9-AB2C-A1C8-00BE-8886F8BDF982}"/>
              </a:ext>
            </a:extLst>
          </p:cNvPr>
          <p:cNvSpPr>
            <a:spLocks noGrp="1"/>
          </p:cNvSpPr>
          <p:nvPr>
            <p:ph type="title"/>
          </p:nvPr>
        </p:nvSpPr>
        <p:spPr>
          <a:xfrm>
            <a:off x="568123" y="528811"/>
            <a:ext cx="10515600" cy="1325563"/>
          </a:xfrm>
        </p:spPr>
        <p:txBody>
          <a:bodyPr>
            <a:normAutofit fontScale="90000"/>
          </a:bodyPr>
          <a:lstStyle/>
          <a:p>
            <a:r>
              <a:rPr lang="fr-CH" sz="4800" b="1" dirty="0">
                <a:latin typeface="Abadi MT Condensed" panose="020B0506030101010103" pitchFamily="34" charset="0"/>
              </a:rPr>
              <a:t>George </a:t>
            </a:r>
            <a:r>
              <a:rPr lang="fr-CH" sz="4800" b="1" dirty="0">
                <a:solidFill>
                  <a:srgbClr val="FF0000"/>
                </a:solidFill>
                <a:latin typeface="Abadi MT Condensed" panose="020B0506030101010103" pitchFamily="34" charset="0"/>
              </a:rPr>
              <a:t>Soros</a:t>
            </a:r>
            <a:r>
              <a:rPr lang="fr-CH" sz="4800" b="1" dirty="0">
                <a:latin typeface="Abadi MT Condensed" panose="020B0506030101010103" pitchFamily="34" charset="0"/>
              </a:rPr>
              <a:t> et la </a:t>
            </a:r>
            <a:r>
              <a:rPr lang="fr-CH" sz="4800" b="1" u="sng" dirty="0">
                <a:latin typeface="Abadi MT Condensed" panose="020B0506030101010103" pitchFamily="34" charset="0"/>
              </a:rPr>
              <a:t>Cour européenne </a:t>
            </a:r>
            <a:br>
              <a:rPr lang="fr-CH" sz="4800" b="1" dirty="0">
                <a:latin typeface="Abadi MT Condensed" panose="020B0506030101010103" pitchFamily="34" charset="0"/>
              </a:rPr>
            </a:br>
            <a:r>
              <a:rPr lang="fr-CH" sz="4800" b="1" dirty="0">
                <a:latin typeface="Abadi MT Condensed" panose="020B0506030101010103" pitchFamily="34" charset="0"/>
              </a:rPr>
              <a:t>des droits de l’homme</a:t>
            </a:r>
            <a:br>
              <a:rPr lang="fr-CH" sz="4800" b="1" dirty="0">
                <a:latin typeface="Abadi MT Condensed" panose="020B0506030101010103" pitchFamily="34" charset="0"/>
              </a:rPr>
            </a:br>
            <a:endParaRPr lang="fr-CH" sz="3200" b="1" dirty="0">
              <a:latin typeface="Abadi MT Condensed" panose="020B0506030101010103" pitchFamily="34" charset="0"/>
            </a:endParaRPr>
          </a:p>
        </p:txBody>
      </p:sp>
      <p:pic>
        <p:nvPicPr>
          <p:cNvPr id="9" name="Picture 2" descr="48,285 Union Européenne Vectores, Ilustraciones y Gráficos - 123RF">
            <a:extLst>
              <a:ext uri="{FF2B5EF4-FFF2-40B4-BE49-F238E27FC236}">
                <a16:creationId xmlns:a16="http://schemas.microsoft.com/office/drawing/2014/main" id="{3E1256D0-5CA9-9DCB-27B7-E373BC8648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5366" y="121729"/>
            <a:ext cx="1446511" cy="1446511"/>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30246CA4-5C53-C97B-733D-669793EB3B61}"/>
              </a:ext>
            </a:extLst>
          </p:cNvPr>
          <p:cNvSpPr txBox="1"/>
          <p:nvPr/>
        </p:nvSpPr>
        <p:spPr>
          <a:xfrm>
            <a:off x="749755" y="3536846"/>
            <a:ext cx="5961288" cy="3139321"/>
          </a:xfrm>
          <a:prstGeom prst="rect">
            <a:avLst/>
          </a:prstGeom>
          <a:noFill/>
          <a:ln w="28575">
            <a:solidFill>
              <a:schemeClr val="tx1"/>
            </a:solidFill>
          </a:ln>
        </p:spPr>
        <p:txBody>
          <a:bodyPr wrap="square">
            <a:spAutoFit/>
          </a:bodyPr>
          <a:lstStyle/>
          <a:p>
            <a:r>
              <a:rPr lang="fr-CH" sz="2200" b="0" i="0" dirty="0">
                <a:solidFill>
                  <a:srgbClr val="4F4F4F"/>
                </a:solidFill>
                <a:effectLst/>
                <a:latin typeface="Helvetica" pitchFamily="2" charset="0"/>
              </a:rPr>
              <a:t>Deux mois après sa publication</a:t>
            </a:r>
            <a:r>
              <a:rPr lang="fr-CH" sz="2200" i="0" dirty="0">
                <a:solidFill>
                  <a:srgbClr val="4F4F4F"/>
                </a:solidFill>
                <a:effectLst/>
                <a:latin typeface="Helvetica" pitchFamily="2" charset="0"/>
              </a:rPr>
              <a:t>, la Cour européenne des droits de l’homme </a:t>
            </a:r>
            <a:r>
              <a:rPr lang="fr-CH" sz="2200" b="0" i="0" dirty="0">
                <a:solidFill>
                  <a:srgbClr val="4F4F4F"/>
                </a:solidFill>
                <a:effectLst/>
                <a:latin typeface="Helvetica" pitchFamily="2" charset="0"/>
              </a:rPr>
              <a:t>(CEDH) a enfin </a:t>
            </a:r>
            <a:r>
              <a:rPr lang="fr-CH" sz="2200" dirty="0">
                <a:solidFill>
                  <a:srgbClr val="4F4F4F"/>
                </a:solidFill>
                <a:latin typeface="Helvetica" pitchFamily="2" charset="0"/>
              </a:rPr>
              <a:t>répondu au rapport de l’ECLJ (Centre européen pour le droit et la justice) qui </a:t>
            </a:r>
            <a:r>
              <a:rPr lang="fr-CH" sz="2200" b="0" i="0" dirty="0">
                <a:solidFill>
                  <a:srgbClr val="4F4F4F"/>
                </a:solidFill>
                <a:effectLst/>
                <a:latin typeface="Helvetica" pitchFamily="2" charset="0"/>
              </a:rPr>
              <a:t>a révélé </a:t>
            </a:r>
            <a:r>
              <a:rPr lang="fr-CH" sz="2200" b="1" i="0" dirty="0">
                <a:effectLst/>
                <a:highlight>
                  <a:srgbClr val="FFFF00"/>
                </a:highlight>
                <a:latin typeface="Helvetica" pitchFamily="2" charset="0"/>
              </a:rPr>
              <a:t>l’existence à une large échelle de conflits d’intérêts entre 18 juges de la haute juridiction strasbourgeoise et 7 ONG financées par George Soros, dont la richissime et controversée Open Society</a:t>
            </a:r>
            <a:r>
              <a:rPr lang="fr-CH" sz="2200" b="0" i="0" dirty="0">
                <a:solidFill>
                  <a:srgbClr val="4F4F4F"/>
                </a:solidFill>
                <a:effectLst/>
                <a:latin typeface="Helvetica" pitchFamily="2" charset="0"/>
              </a:rPr>
              <a:t>. </a:t>
            </a:r>
            <a:endParaRPr lang="fr-FR" sz="2200" dirty="0">
              <a:latin typeface="Helvetica" pitchFamily="2" charset="0"/>
            </a:endParaRPr>
          </a:p>
        </p:txBody>
      </p:sp>
      <p:pic>
        <p:nvPicPr>
          <p:cNvPr id="10" name="Image 9">
            <a:extLst>
              <a:ext uri="{FF2B5EF4-FFF2-40B4-BE49-F238E27FC236}">
                <a16:creationId xmlns:a16="http://schemas.microsoft.com/office/drawing/2014/main" id="{8E670257-9D99-7161-8115-98A1E4F56AAB}"/>
              </a:ext>
            </a:extLst>
          </p:cNvPr>
          <p:cNvPicPr>
            <a:picLocks noChangeAspect="1"/>
          </p:cNvPicPr>
          <p:nvPr/>
        </p:nvPicPr>
        <p:blipFill>
          <a:blip r:embed="rId3"/>
          <a:stretch>
            <a:fillRect/>
          </a:stretch>
        </p:blipFill>
        <p:spPr>
          <a:xfrm>
            <a:off x="749754" y="1716933"/>
            <a:ext cx="7935255" cy="1600036"/>
          </a:xfrm>
          <a:prstGeom prst="rect">
            <a:avLst/>
          </a:prstGeom>
          <a:ln w="28575">
            <a:solidFill>
              <a:schemeClr val="tx1"/>
            </a:solidFill>
          </a:ln>
        </p:spPr>
      </p:pic>
      <p:pic>
        <p:nvPicPr>
          <p:cNvPr id="14" name="Image 13">
            <a:extLst>
              <a:ext uri="{FF2B5EF4-FFF2-40B4-BE49-F238E27FC236}">
                <a16:creationId xmlns:a16="http://schemas.microsoft.com/office/drawing/2014/main" id="{822FA5F0-3B9A-438D-B4B5-86206CF7ECA4}"/>
              </a:ext>
            </a:extLst>
          </p:cNvPr>
          <p:cNvPicPr>
            <a:picLocks noChangeAspect="1"/>
          </p:cNvPicPr>
          <p:nvPr/>
        </p:nvPicPr>
        <p:blipFill>
          <a:blip r:embed="rId4"/>
          <a:stretch>
            <a:fillRect/>
          </a:stretch>
        </p:blipFill>
        <p:spPr>
          <a:xfrm>
            <a:off x="8703787" y="2519522"/>
            <a:ext cx="2478013" cy="432405"/>
          </a:xfrm>
          <a:prstGeom prst="rect">
            <a:avLst/>
          </a:prstGeom>
        </p:spPr>
      </p:pic>
      <p:pic>
        <p:nvPicPr>
          <p:cNvPr id="15" name="Image 14">
            <a:extLst>
              <a:ext uri="{FF2B5EF4-FFF2-40B4-BE49-F238E27FC236}">
                <a16:creationId xmlns:a16="http://schemas.microsoft.com/office/drawing/2014/main" id="{4C2876C1-9E97-8449-9560-5C382A1A8F9F}"/>
              </a:ext>
            </a:extLst>
          </p:cNvPr>
          <p:cNvPicPr>
            <a:picLocks noChangeAspect="1"/>
          </p:cNvPicPr>
          <p:nvPr/>
        </p:nvPicPr>
        <p:blipFill>
          <a:blip r:embed="rId5"/>
          <a:stretch>
            <a:fillRect/>
          </a:stretch>
        </p:blipFill>
        <p:spPr>
          <a:xfrm>
            <a:off x="8792232" y="1657203"/>
            <a:ext cx="2291491" cy="815501"/>
          </a:xfrm>
          <a:prstGeom prst="rect">
            <a:avLst/>
          </a:prstGeom>
          <a:ln>
            <a:solidFill>
              <a:schemeClr val="tx1"/>
            </a:solidFill>
          </a:ln>
        </p:spPr>
      </p:pic>
      <p:pic>
        <p:nvPicPr>
          <p:cNvPr id="13314" name="Picture 2" descr="SIPA_AP22206998_000009">
            <a:extLst>
              <a:ext uri="{FF2B5EF4-FFF2-40B4-BE49-F238E27FC236}">
                <a16:creationId xmlns:a16="http://schemas.microsoft.com/office/drawing/2014/main" id="{ED5BEAC9-979F-A0D9-C829-D4C91C71C4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9643" y="3469368"/>
            <a:ext cx="4855028" cy="32366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85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p:tgtEl>
                                          <p:spTgt spid="10"/>
                                        </p:tgtEl>
                                        <p:attrNameLst>
                                          <p:attrName>ppt_x</p:attrName>
                                        </p:attrNameLst>
                                      </p:cBhvr>
                                      <p:tavLst>
                                        <p:tav tm="0">
                                          <p:val>
                                            <p:strVal val="#ppt_x-#ppt_w*1.125000"/>
                                          </p:val>
                                        </p:tav>
                                        <p:tav tm="100000">
                                          <p:val>
                                            <p:strVal val="#ppt_x"/>
                                          </p:val>
                                        </p:tav>
                                      </p:tavLst>
                                    </p:anim>
                                    <p:animEffect transition="in" filter="wipe(right)">
                                      <p:cBhvr>
                                        <p:cTn id="1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76111-0E48-30D7-6BF3-D53F71322AF3}"/>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85F5FEE4-951F-4A35-94CC-029CAB20F06E}"/>
              </a:ext>
            </a:extLst>
          </p:cNvPr>
          <p:cNvSpPr txBox="1">
            <a:spLocks/>
          </p:cNvSpPr>
          <p:nvPr/>
        </p:nvSpPr>
        <p:spPr>
          <a:xfrm>
            <a:off x="3302192" y="2543452"/>
            <a:ext cx="501805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La Santé  </a:t>
            </a:r>
            <a:endParaRPr lang="fr-FR" sz="4000" b="1" dirty="0">
              <a:latin typeface="Abadi MT Condensed Extra Bold" panose="020B0306030101010103" pitchFamily="34" charset="77"/>
            </a:endParaRPr>
          </a:p>
        </p:txBody>
      </p:sp>
      <p:pic>
        <p:nvPicPr>
          <p:cNvPr id="2" name="Picture 2" descr="48,285 Union Européenne Vectores, Ilustraciones y Gráficos - 123RF">
            <a:extLst>
              <a:ext uri="{FF2B5EF4-FFF2-40B4-BE49-F238E27FC236}">
                <a16:creationId xmlns:a16="http://schemas.microsoft.com/office/drawing/2014/main" id="{C74EF2B3-1814-8EAA-E570-B8A3191F9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723" y="2543452"/>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70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122968A-2254-5C4F-BD92-6DA8EEAA0EBB}"/>
              </a:ext>
            </a:extLst>
          </p:cNvPr>
          <p:cNvSpPr>
            <a:spLocks noGrp="1"/>
          </p:cNvSpPr>
          <p:nvPr>
            <p:ph type="title"/>
          </p:nvPr>
        </p:nvSpPr>
        <p:spPr>
          <a:xfrm>
            <a:off x="838200" y="365125"/>
            <a:ext cx="10515600" cy="1325563"/>
          </a:xfrm>
        </p:spPr>
        <p:txBody>
          <a:bodyPr>
            <a:normAutofit/>
          </a:bodyPr>
          <a:lstStyle/>
          <a:p>
            <a:r>
              <a:rPr lang="fr-CH" sz="4800" b="1" dirty="0">
                <a:latin typeface="Abadi MT Condensed Extra Bold" panose="020B0306030101010103" pitchFamily="34" charset="77"/>
              </a:rPr>
              <a:t>Ursula von der </a:t>
            </a:r>
            <a:r>
              <a:rPr lang="fr-CH" sz="4800" b="1" dirty="0" err="1">
                <a:latin typeface="Abadi MT Condensed Extra Bold" panose="020B0306030101010103" pitchFamily="34" charset="77"/>
              </a:rPr>
              <a:t>Leyen</a:t>
            </a:r>
            <a:br>
              <a:rPr lang="fr-CH" sz="4800" b="1" dirty="0">
                <a:latin typeface="Abadi MT Condensed" panose="020B0506030101010103" pitchFamily="34" charset="0"/>
              </a:rPr>
            </a:br>
            <a:r>
              <a:rPr lang="fr-CH" sz="3200" b="1" dirty="0">
                <a:latin typeface="Abadi MT Condensed" panose="020B0506030101010103" pitchFamily="34" charset="0"/>
              </a:rPr>
              <a:t>La vaccination &amp; les 17 ODD de l’Agenda 2030</a:t>
            </a:r>
          </a:p>
        </p:txBody>
      </p:sp>
      <p:pic>
        <p:nvPicPr>
          <p:cNvPr id="10" name="Picture 2">
            <a:extLst>
              <a:ext uri="{FF2B5EF4-FFF2-40B4-BE49-F238E27FC236}">
                <a16:creationId xmlns:a16="http://schemas.microsoft.com/office/drawing/2014/main" id="{01061555-DA1B-6443-BB4F-71915C31D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063" y="365125"/>
            <a:ext cx="2987147" cy="4101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A2567683-0118-E544-AD5A-13915D4FBE4E}"/>
              </a:ext>
            </a:extLst>
          </p:cNvPr>
          <p:cNvSpPr txBox="1"/>
          <p:nvPr/>
        </p:nvSpPr>
        <p:spPr>
          <a:xfrm>
            <a:off x="1153643" y="1814671"/>
            <a:ext cx="6286248" cy="4770537"/>
          </a:xfrm>
          <a:prstGeom prst="rect">
            <a:avLst/>
          </a:prstGeom>
          <a:noFill/>
        </p:spPr>
        <p:txBody>
          <a:bodyPr wrap="square">
            <a:spAutoFit/>
          </a:bodyPr>
          <a:lstStyle/>
          <a:p>
            <a:r>
              <a:rPr lang="fr-CH" sz="2400" b="1" dirty="0">
                <a:effectLst/>
                <a:latin typeface="Helvetica Neue" panose="02000503000000020004" pitchFamily="2" charset="0"/>
              </a:rPr>
              <a:t>31 aoû</a:t>
            </a:r>
            <a:r>
              <a:rPr lang="fr-CH" sz="2400" b="1" dirty="0">
                <a:latin typeface="Helvetica Neue" panose="02000503000000020004" pitchFamily="2" charset="0"/>
              </a:rPr>
              <a:t>t 2020</a:t>
            </a:r>
          </a:p>
          <a:p>
            <a:r>
              <a:rPr lang="fr-CH" sz="2000" b="1" dirty="0">
                <a:effectLst/>
                <a:highlight>
                  <a:srgbClr val="FFFF00"/>
                </a:highlight>
              </a:rPr>
              <a:t>« La collaboration mondiale est le seul moyen de surmonter une pandémie mondiale. Dans le cadre de la réponse mondiale contre le coronavirus et de la campagne Global Goal </a:t>
            </a:r>
            <a:r>
              <a:rPr lang="fr-CH" sz="2000" b="1" dirty="0" err="1">
                <a:effectLst/>
                <a:highlight>
                  <a:srgbClr val="FFFF00"/>
                </a:highlight>
              </a:rPr>
              <a:t>Unite</a:t>
            </a:r>
            <a:r>
              <a:rPr lang="fr-CH" sz="2000" dirty="0">
                <a:effectLst/>
                <a:highlight>
                  <a:srgbClr val="FFFF00"/>
                </a:highlight>
              </a:rPr>
              <a:t>, nous avons vu le monde s'unir.</a:t>
            </a:r>
            <a:br>
              <a:rPr lang="fr-CH" sz="2000" dirty="0">
                <a:effectLst/>
              </a:rPr>
            </a:br>
            <a:r>
              <a:rPr lang="fr-CH" sz="1000" dirty="0">
                <a:effectLst/>
              </a:rPr>
              <a:t>  </a:t>
            </a:r>
          </a:p>
          <a:p>
            <a:r>
              <a:rPr lang="fr-CH" sz="2000" dirty="0">
                <a:effectLst/>
              </a:rPr>
              <a:t>Près de </a:t>
            </a:r>
            <a:r>
              <a:rPr lang="fr-CH" sz="2000" b="1" dirty="0">
                <a:effectLst/>
                <a:highlight>
                  <a:srgbClr val="FFFF00"/>
                </a:highlight>
              </a:rPr>
              <a:t>16 milliards d'euros </a:t>
            </a:r>
            <a:r>
              <a:rPr lang="fr-CH" sz="2000" dirty="0">
                <a:effectLst/>
              </a:rPr>
              <a:t>ont été promis à ce jour et les chercheurs et organisations les plus talentueux unissent leurs efforts </a:t>
            </a:r>
            <a:r>
              <a:rPr lang="fr-CH" sz="2000" b="1" dirty="0">
                <a:effectLst/>
                <a:highlight>
                  <a:srgbClr val="FFFF00"/>
                </a:highlight>
              </a:rPr>
              <a:t>pour fournir des </a:t>
            </a:r>
            <a:r>
              <a:rPr lang="fr-CH" sz="2000" b="1" u="sng" dirty="0">
                <a:effectLst/>
                <a:highlight>
                  <a:srgbClr val="FFFF00"/>
                </a:highlight>
              </a:rPr>
              <a:t>vaccins</a:t>
            </a:r>
            <a:r>
              <a:rPr lang="fr-CH" sz="2000" b="1" dirty="0">
                <a:effectLst/>
                <a:highlight>
                  <a:srgbClr val="FFFF00"/>
                </a:highlight>
              </a:rPr>
              <a:t>, des tests et des traitements, qui seront notre bien commun universel</a:t>
            </a:r>
            <a:r>
              <a:rPr lang="fr-CH" sz="2000" dirty="0">
                <a:effectLst/>
              </a:rPr>
              <a:t>. </a:t>
            </a:r>
            <a:br>
              <a:rPr lang="fr-CH" sz="2000" dirty="0">
                <a:effectLst/>
              </a:rPr>
            </a:br>
            <a:r>
              <a:rPr lang="fr-CH" sz="1000" dirty="0">
                <a:effectLst/>
              </a:rPr>
              <a:t>   </a:t>
            </a:r>
          </a:p>
          <a:p>
            <a:r>
              <a:rPr lang="fr-CH" sz="2000" dirty="0">
                <a:effectLst/>
              </a:rPr>
              <a:t>Aujourd'hui, la Commission annonce une contribution de </a:t>
            </a:r>
            <a:r>
              <a:rPr lang="fr-CH" sz="2000" b="1" dirty="0">
                <a:effectLst/>
                <a:highlight>
                  <a:srgbClr val="FFFF00"/>
                </a:highlight>
              </a:rPr>
              <a:t>400 millions d'euros à </a:t>
            </a:r>
            <a:r>
              <a:rPr lang="fr-CH" sz="2000" b="1" dirty="0">
                <a:solidFill>
                  <a:srgbClr val="FF0000"/>
                </a:solidFill>
                <a:effectLst/>
                <a:highlight>
                  <a:srgbClr val="FFFF00"/>
                </a:highlight>
              </a:rPr>
              <a:t>COVAX</a:t>
            </a:r>
            <a:r>
              <a:rPr lang="fr-CH" sz="2000" dirty="0">
                <a:effectLst/>
              </a:rPr>
              <a:t> pour travailler ensemble à l'achat de futurs vaccins au profit des pays à revenu faible et intermédiaire. </a:t>
            </a:r>
          </a:p>
        </p:txBody>
      </p:sp>
      <p:sp>
        <p:nvSpPr>
          <p:cNvPr id="9" name="Rectangle : coins arrondis 8">
            <a:extLst>
              <a:ext uri="{FF2B5EF4-FFF2-40B4-BE49-F238E27FC236}">
                <a16:creationId xmlns:a16="http://schemas.microsoft.com/office/drawing/2014/main" id="{4227AF10-5B4E-6C7D-3461-6B2060254697}"/>
              </a:ext>
            </a:extLst>
          </p:cNvPr>
          <p:cNvSpPr/>
          <p:nvPr/>
        </p:nvSpPr>
        <p:spPr>
          <a:xfrm>
            <a:off x="692331" y="1690687"/>
            <a:ext cx="7223760" cy="4906055"/>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97BC22E5-2EC7-72C3-E767-5E12BBB0A68C}"/>
              </a:ext>
            </a:extLst>
          </p:cNvPr>
          <p:cNvPicPr>
            <a:picLocks noChangeAspect="1"/>
          </p:cNvPicPr>
          <p:nvPr/>
        </p:nvPicPr>
        <p:blipFill>
          <a:blip r:embed="rId3"/>
          <a:stretch>
            <a:fillRect/>
          </a:stretch>
        </p:blipFill>
        <p:spPr>
          <a:xfrm>
            <a:off x="7124780" y="2918812"/>
            <a:ext cx="3175000" cy="3162300"/>
          </a:xfrm>
          <a:prstGeom prst="rect">
            <a:avLst/>
          </a:prstGeom>
        </p:spPr>
      </p:pic>
      <p:pic>
        <p:nvPicPr>
          <p:cNvPr id="12" name="Picture 2" descr="48,285 Union Européenne Vectores, Ilustraciones y Gráficos - 123RF">
            <a:extLst>
              <a:ext uri="{FF2B5EF4-FFF2-40B4-BE49-F238E27FC236}">
                <a16:creationId xmlns:a16="http://schemas.microsoft.com/office/drawing/2014/main" id="{503BD83D-071A-041A-5842-B829F08280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1687" y="4626035"/>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80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p:tgtEl>
                                          <p:spTgt spid="11">
                                            <p:txEl>
                                              <p:pRg st="0" end="0"/>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 calcmode="lin" valueType="num">
                                      <p:cBhvr additive="base">
                                        <p:cTn id="19" dur="500"/>
                                        <p:tgtEl>
                                          <p:spTgt spid="11">
                                            <p:txEl>
                                              <p:pRg st="1" end="1"/>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 calcmode="lin" valueType="num">
                                      <p:cBhvr additive="base">
                                        <p:cTn id="25" dur="500"/>
                                        <p:tgtEl>
                                          <p:spTgt spid="11">
                                            <p:txEl>
                                              <p:pRg st="2" end="2"/>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1">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 calcmode="lin" valueType="num">
                                      <p:cBhvr additive="base">
                                        <p:cTn id="31" dur="500"/>
                                        <p:tgtEl>
                                          <p:spTgt spid="11">
                                            <p:txEl>
                                              <p:pRg st="3" end="3"/>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ct-a">
            <a:extLst>
              <a:ext uri="{FF2B5EF4-FFF2-40B4-BE49-F238E27FC236}">
                <a16:creationId xmlns:a16="http://schemas.microsoft.com/office/drawing/2014/main" id="{E75231FC-0159-813D-519F-C98C43B0C6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4918" y="994225"/>
            <a:ext cx="4095452" cy="4095452"/>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76DB1A17-1259-504A-A0DE-44C10F17C1C3}"/>
              </a:ext>
            </a:extLst>
          </p:cNvPr>
          <p:cNvSpPr>
            <a:spLocks noGrp="1"/>
          </p:cNvSpPr>
          <p:nvPr>
            <p:ph type="title"/>
          </p:nvPr>
        </p:nvSpPr>
        <p:spPr>
          <a:xfrm>
            <a:off x="648063" y="274760"/>
            <a:ext cx="10515600" cy="1325563"/>
          </a:xfrm>
        </p:spPr>
        <p:txBody>
          <a:bodyPr/>
          <a:lstStyle/>
          <a:p>
            <a:r>
              <a:rPr lang="fr-FR" b="1" dirty="0">
                <a:solidFill>
                  <a:srgbClr val="FF0000"/>
                </a:solidFill>
                <a:latin typeface="Abadi MT Condensed Extra Bold" panose="020B0306030101010103" pitchFamily="34" charset="77"/>
              </a:rPr>
              <a:t>COVAX</a:t>
            </a:r>
            <a:r>
              <a:rPr lang="fr-FR" b="1" dirty="0">
                <a:latin typeface="Abadi MT Condensed Extra Bold" panose="020B0306030101010103" pitchFamily="34" charset="77"/>
              </a:rPr>
              <a:t> &amp; ACT</a:t>
            </a:r>
            <a:r>
              <a:rPr lang="fr-FR" sz="3600" b="1" dirty="0">
                <a:latin typeface="Abadi MT Condensed Extra Bold" panose="020B0306030101010103" pitchFamily="34" charset="77"/>
              </a:rPr>
              <a:t>(Access to Covid Tools Accelerator )</a:t>
            </a:r>
          </a:p>
        </p:txBody>
      </p:sp>
      <p:pic>
        <p:nvPicPr>
          <p:cNvPr id="6" name="Image 5">
            <a:extLst>
              <a:ext uri="{FF2B5EF4-FFF2-40B4-BE49-F238E27FC236}">
                <a16:creationId xmlns:a16="http://schemas.microsoft.com/office/drawing/2014/main" id="{1E078649-9E02-5843-A75A-A573FD5C1763}"/>
              </a:ext>
            </a:extLst>
          </p:cNvPr>
          <p:cNvPicPr>
            <a:picLocks noChangeAspect="1"/>
          </p:cNvPicPr>
          <p:nvPr/>
        </p:nvPicPr>
        <p:blipFill>
          <a:blip r:embed="rId3"/>
          <a:stretch>
            <a:fillRect/>
          </a:stretch>
        </p:blipFill>
        <p:spPr>
          <a:xfrm>
            <a:off x="3834619" y="1446361"/>
            <a:ext cx="4111139" cy="996639"/>
          </a:xfrm>
          <a:prstGeom prst="rect">
            <a:avLst/>
          </a:prstGeom>
        </p:spPr>
      </p:pic>
      <p:sp>
        <p:nvSpPr>
          <p:cNvPr id="8" name="Rectangle 7">
            <a:extLst>
              <a:ext uri="{FF2B5EF4-FFF2-40B4-BE49-F238E27FC236}">
                <a16:creationId xmlns:a16="http://schemas.microsoft.com/office/drawing/2014/main" id="{81F56CC9-B140-A54F-BF10-80BF7DDB4EF6}"/>
              </a:ext>
            </a:extLst>
          </p:cNvPr>
          <p:cNvSpPr/>
          <p:nvPr/>
        </p:nvSpPr>
        <p:spPr>
          <a:xfrm>
            <a:off x="648063" y="4112168"/>
            <a:ext cx="8038737" cy="2246769"/>
          </a:xfrm>
          <a:prstGeom prst="rect">
            <a:avLst/>
          </a:prstGeom>
          <a:ln w="28575">
            <a:solidFill>
              <a:schemeClr val="tx1"/>
            </a:solidFill>
          </a:ln>
        </p:spPr>
        <p:txBody>
          <a:bodyPr wrap="square">
            <a:spAutoFit/>
          </a:bodyPr>
          <a:lstStyle/>
          <a:p>
            <a:r>
              <a:rPr lang="fr-CH" sz="2000" b="1" dirty="0">
                <a:highlight>
                  <a:srgbClr val="FFFF00"/>
                </a:highlight>
              </a:rPr>
              <a:t>Lancé fin avril 2020, le dispositif [Accélérateur ACT]</a:t>
            </a:r>
            <a:r>
              <a:rPr lang="fr-CH" sz="2000" b="1" dirty="0"/>
              <a:t> </a:t>
            </a:r>
            <a:r>
              <a:rPr lang="fr-CH" sz="2000" dirty="0"/>
              <a:t>pour accélérer l'accès aux outils de lutte contre la COVID-19  est une nouvelle collaboration mondiale novatrice visant à </a:t>
            </a:r>
            <a:r>
              <a:rPr lang="fr-CH" sz="2000" b="1" dirty="0">
                <a:highlight>
                  <a:srgbClr val="FFFF00"/>
                </a:highlight>
              </a:rPr>
              <a:t>accélérer la mise au point et la production de produits de diagnostic, de traitements et de vaccins contre la COVID-19 et à en assurer un accès équitable… lors d’un événement coorganisé par le Directeur général de l’OMS, le Président français, la Présidente de la Commission européenne, et la Fondation Bill &amp; et Melinda Gates.</a:t>
            </a:r>
            <a:endParaRPr lang="fr-FR" sz="2000" b="1" dirty="0">
              <a:highlight>
                <a:srgbClr val="FFFF00"/>
              </a:highlight>
            </a:endParaRPr>
          </a:p>
        </p:txBody>
      </p:sp>
      <p:pic>
        <p:nvPicPr>
          <p:cNvPr id="10" name="Image 9">
            <a:extLst>
              <a:ext uri="{FF2B5EF4-FFF2-40B4-BE49-F238E27FC236}">
                <a16:creationId xmlns:a16="http://schemas.microsoft.com/office/drawing/2014/main" id="{DFEA3145-8046-AA49-B20D-F39346F34109}"/>
              </a:ext>
            </a:extLst>
          </p:cNvPr>
          <p:cNvPicPr>
            <a:picLocks noChangeAspect="1"/>
          </p:cNvPicPr>
          <p:nvPr/>
        </p:nvPicPr>
        <p:blipFill>
          <a:blip r:embed="rId4"/>
          <a:stretch>
            <a:fillRect/>
          </a:stretch>
        </p:blipFill>
        <p:spPr>
          <a:xfrm>
            <a:off x="638908" y="1327865"/>
            <a:ext cx="3213100" cy="2527300"/>
          </a:xfrm>
          <a:prstGeom prst="rect">
            <a:avLst/>
          </a:prstGeom>
        </p:spPr>
      </p:pic>
      <p:pic>
        <p:nvPicPr>
          <p:cNvPr id="3" name="Image 2">
            <a:extLst>
              <a:ext uri="{FF2B5EF4-FFF2-40B4-BE49-F238E27FC236}">
                <a16:creationId xmlns:a16="http://schemas.microsoft.com/office/drawing/2014/main" id="{32FF7885-F434-8E52-D4D5-D7BBB63318E8}"/>
              </a:ext>
            </a:extLst>
          </p:cNvPr>
          <p:cNvPicPr>
            <a:picLocks noChangeAspect="1"/>
          </p:cNvPicPr>
          <p:nvPr/>
        </p:nvPicPr>
        <p:blipFill>
          <a:blip r:embed="rId5"/>
          <a:stretch>
            <a:fillRect/>
          </a:stretch>
        </p:blipFill>
        <p:spPr>
          <a:xfrm>
            <a:off x="8075766" y="5842883"/>
            <a:ext cx="2106694" cy="842678"/>
          </a:xfrm>
          <a:prstGeom prst="rect">
            <a:avLst/>
          </a:prstGeom>
        </p:spPr>
      </p:pic>
      <p:sp>
        <p:nvSpPr>
          <p:cNvPr id="11" name="ZoneTexte 10">
            <a:extLst>
              <a:ext uri="{FF2B5EF4-FFF2-40B4-BE49-F238E27FC236}">
                <a16:creationId xmlns:a16="http://schemas.microsoft.com/office/drawing/2014/main" id="{0AB7DA34-CE17-3A7F-31A9-001B91724E73}"/>
              </a:ext>
            </a:extLst>
          </p:cNvPr>
          <p:cNvSpPr txBox="1"/>
          <p:nvPr/>
        </p:nvSpPr>
        <p:spPr>
          <a:xfrm>
            <a:off x="621406" y="3742836"/>
            <a:ext cx="1566472" cy="369332"/>
          </a:xfrm>
          <a:prstGeom prst="rect">
            <a:avLst/>
          </a:prstGeom>
          <a:noFill/>
        </p:spPr>
        <p:txBody>
          <a:bodyPr wrap="square">
            <a:spAutoFit/>
          </a:bodyPr>
          <a:lstStyle/>
          <a:p>
            <a:r>
              <a:rPr lang="fr-CH" b="1" i="0" dirty="0">
                <a:solidFill>
                  <a:srgbClr val="00205C"/>
                </a:solidFill>
                <a:effectLst/>
                <a:latin typeface="Noto Sans" panose="020B0502040504020204" pitchFamily="34" charset="0"/>
              </a:rPr>
              <a:t>24 avril 2020</a:t>
            </a:r>
            <a:endParaRPr lang="fr-FR" b="1" dirty="0"/>
          </a:p>
        </p:txBody>
      </p:sp>
    </p:spTree>
    <p:extLst>
      <p:ext uri="{BB962C8B-B14F-4D97-AF65-F5344CB8AC3E}">
        <p14:creationId xmlns:p14="http://schemas.microsoft.com/office/powerpoint/2010/main" val="160380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3554"/>
                                        </p:tgtEl>
                                        <p:attrNameLst>
                                          <p:attrName>style.visibility</p:attrName>
                                        </p:attrNameLst>
                                      </p:cBhvr>
                                      <p:to>
                                        <p:strVal val="visible"/>
                                      </p:to>
                                    </p:set>
                                    <p:anim calcmode="lin" valueType="num">
                                      <p:cBhvr>
                                        <p:cTn id="21" dur="1000" fill="hold"/>
                                        <p:tgtEl>
                                          <p:spTgt spid="23554"/>
                                        </p:tgtEl>
                                        <p:attrNameLst>
                                          <p:attrName>ppt_w</p:attrName>
                                        </p:attrNameLst>
                                      </p:cBhvr>
                                      <p:tavLst>
                                        <p:tav tm="0">
                                          <p:val>
                                            <p:strVal val="#ppt_w*0.70"/>
                                          </p:val>
                                        </p:tav>
                                        <p:tav tm="100000">
                                          <p:val>
                                            <p:strVal val="#ppt_w"/>
                                          </p:val>
                                        </p:tav>
                                      </p:tavLst>
                                    </p:anim>
                                    <p:anim calcmode="lin" valueType="num">
                                      <p:cBhvr>
                                        <p:cTn id="22" dur="1000" fill="hold"/>
                                        <p:tgtEl>
                                          <p:spTgt spid="23554"/>
                                        </p:tgtEl>
                                        <p:attrNameLst>
                                          <p:attrName>ppt_h</p:attrName>
                                        </p:attrNameLst>
                                      </p:cBhvr>
                                      <p:tavLst>
                                        <p:tav tm="0">
                                          <p:val>
                                            <p:strVal val="#ppt_h"/>
                                          </p:val>
                                        </p:tav>
                                        <p:tav tm="100000">
                                          <p:val>
                                            <p:strVal val="#ppt_h"/>
                                          </p:val>
                                        </p:tav>
                                      </p:tavLst>
                                    </p:anim>
                                    <p:animEffect transition="in" filter="fade">
                                      <p:cBhvr>
                                        <p:cTn id="23" dur="1000"/>
                                        <p:tgtEl>
                                          <p:spTgt spid="23554"/>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1000"/>
                                        <p:tgtEl>
                                          <p:spTgt spid="8"/>
                                        </p:tgtEl>
                                        <p:attrNameLst>
                                          <p:attrName>ppt_x</p:attrName>
                                        </p:attrNameLst>
                                      </p:cBhvr>
                                      <p:tavLst>
                                        <p:tav tm="0">
                                          <p:val>
                                            <p:strVal val="#ppt_x-#ppt_w*1.125000"/>
                                          </p:val>
                                        </p:tav>
                                        <p:tav tm="100000">
                                          <p:val>
                                            <p:strVal val="#ppt_x"/>
                                          </p:val>
                                        </p:tav>
                                      </p:tavLst>
                                    </p:anim>
                                    <p:animEffect transition="in" filter="wipe(right)">
                                      <p:cBhvr>
                                        <p:cTn id="33" dur="1000"/>
                                        <p:tgtEl>
                                          <p:spTgt spid="8"/>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ppt_x</p:attrName>
                                        </p:attrNameLst>
                                      </p:cBhvr>
                                      <p:tavLst>
                                        <p:tav tm="0">
                                          <p:val>
                                            <p:strVal val="#ppt_x-#ppt_w*1.125000"/>
                                          </p:val>
                                        </p:tav>
                                        <p:tav tm="100000">
                                          <p:val>
                                            <p:strVal val="#ppt_x"/>
                                          </p:val>
                                        </p:tav>
                                      </p:tavLst>
                                    </p:anim>
                                    <p:animEffect transition="in" filter="wipe(righ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4076A-8E3E-CC05-A4F0-AAC6CB54038C}"/>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712FAECC-C58F-2A06-AB7B-372303189ADA}"/>
              </a:ext>
            </a:extLst>
          </p:cNvPr>
          <p:cNvSpPr>
            <a:spLocks noGrp="1"/>
          </p:cNvSpPr>
          <p:nvPr>
            <p:ph type="title"/>
          </p:nvPr>
        </p:nvSpPr>
        <p:spPr>
          <a:xfrm>
            <a:off x="733269" y="365125"/>
            <a:ext cx="10515600" cy="1325563"/>
          </a:xfrm>
        </p:spPr>
        <p:txBody>
          <a:bodyPr>
            <a:normAutofit fontScale="90000"/>
          </a:bodyPr>
          <a:lstStyle/>
          <a:p>
            <a:r>
              <a:rPr lang="fr-CH" sz="4800" b="1" dirty="0">
                <a:latin typeface="Abadi MT Condensed Extra Bold" panose="020B0306030101010103" pitchFamily="34" charset="77"/>
              </a:rPr>
              <a:t>Les SMS d’Ursula Von der </a:t>
            </a:r>
            <a:r>
              <a:rPr lang="fr-CH" sz="4800" b="1" dirty="0" err="1">
                <a:latin typeface="Abadi MT Condensed Extra Bold" panose="020B0306030101010103" pitchFamily="34" charset="77"/>
              </a:rPr>
              <a:t>Leyen</a:t>
            </a:r>
            <a:r>
              <a:rPr lang="fr-CH" sz="4800" b="1" dirty="0">
                <a:latin typeface="Abadi MT Condensed Extra Bold" panose="020B0306030101010103" pitchFamily="34" charset="77"/>
              </a:rPr>
              <a:t> &amp; Albert </a:t>
            </a:r>
            <a:r>
              <a:rPr lang="fr-CH" sz="4800" b="1" dirty="0" err="1">
                <a:latin typeface="Abadi MT Condensed Extra Bold" panose="020B0306030101010103" pitchFamily="34" charset="77"/>
              </a:rPr>
              <a:t>Bourla</a:t>
            </a:r>
            <a:br>
              <a:rPr lang="fr-CH" sz="4800" b="1" dirty="0">
                <a:latin typeface="Abadi MT Condensed" panose="020B0506030101010103" pitchFamily="34" charset="0"/>
              </a:rPr>
            </a:br>
            <a:r>
              <a:rPr lang="fr-CH" sz="3200" b="1" dirty="0">
                <a:latin typeface="Abadi MT Condensed" panose="020B0506030101010103" pitchFamily="34" charset="0"/>
              </a:rPr>
              <a:t>Présidente de la Commission européenne &amp; PDG de Pfizer</a:t>
            </a:r>
          </a:p>
        </p:txBody>
      </p:sp>
      <p:pic>
        <p:nvPicPr>
          <p:cNvPr id="8194" name="Picture 2" descr="ursula-von-der-leyen-albert-bourla-1792555_800_q50.webp">
            <a:extLst>
              <a:ext uri="{FF2B5EF4-FFF2-40B4-BE49-F238E27FC236}">
                <a16:creationId xmlns:a16="http://schemas.microsoft.com/office/drawing/2014/main" id="{1B3DFDBE-8E0A-3663-A490-B4A31F46BD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36931" cy="394867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5CD03DF6-E4FA-F5F6-70DE-047C3241B072}"/>
              </a:ext>
            </a:extLst>
          </p:cNvPr>
          <p:cNvSpPr txBox="1"/>
          <p:nvPr/>
        </p:nvSpPr>
        <p:spPr>
          <a:xfrm>
            <a:off x="6663044" y="1971778"/>
            <a:ext cx="5122247" cy="3293209"/>
          </a:xfrm>
          <a:prstGeom prst="rect">
            <a:avLst/>
          </a:prstGeom>
          <a:noFill/>
        </p:spPr>
        <p:txBody>
          <a:bodyPr wrap="square">
            <a:spAutoFit/>
          </a:bodyPr>
          <a:lstStyle/>
          <a:p>
            <a:pPr algn="l"/>
            <a:r>
              <a:rPr lang="fr-CH" sz="2000" b="1" i="0" dirty="0">
                <a:effectLst/>
                <a:highlight>
                  <a:srgbClr val="FFFF00"/>
                </a:highlight>
                <a:latin typeface="Open Sans" panose="020F0502020204030204" pitchFamily="34" charset="0"/>
              </a:rPr>
              <a:t>Dans un arrêt rendu </a:t>
            </a:r>
            <a:r>
              <a:rPr lang="fr-CH" sz="2000" b="1" dirty="0">
                <a:solidFill>
                  <a:srgbClr val="000000"/>
                </a:solidFill>
                <a:highlight>
                  <a:srgbClr val="FFFF00"/>
                </a:highlight>
                <a:latin typeface="Open Sans" panose="020F0502020204030204" pitchFamily="34" charset="0"/>
              </a:rPr>
              <a:t>le 14 </a:t>
            </a:r>
            <a:r>
              <a:rPr lang="fr-CH" sz="2000" b="1" i="0" dirty="0">
                <a:solidFill>
                  <a:srgbClr val="000000"/>
                </a:solidFill>
                <a:effectLst/>
                <a:highlight>
                  <a:srgbClr val="FFFF00"/>
                </a:highlight>
                <a:latin typeface="Open Sans" panose="020F0502020204030204" pitchFamily="34" charset="0"/>
              </a:rPr>
              <a:t>mai 2025, les juges du Tribunal ont souligné que </a:t>
            </a:r>
            <a:br>
              <a:rPr lang="fr-CH" sz="2000" b="0" i="0" dirty="0">
                <a:solidFill>
                  <a:srgbClr val="000000"/>
                </a:solidFill>
                <a:effectLst/>
                <a:latin typeface="Open Sans" panose="020F0502020204030204" pitchFamily="34" charset="0"/>
              </a:rPr>
            </a:br>
            <a:r>
              <a:rPr lang="fr-CH" sz="2000" b="1" i="0" dirty="0">
                <a:solidFill>
                  <a:srgbClr val="000000"/>
                </a:solidFill>
                <a:effectLst/>
                <a:highlight>
                  <a:srgbClr val="FFFF00"/>
                </a:highlight>
                <a:latin typeface="Open Sans" panose="020F0502020204030204" pitchFamily="34" charset="0"/>
              </a:rPr>
              <a:t>la Commission devait fournir des </a:t>
            </a:r>
            <a:r>
              <a:rPr lang="fr-CH" sz="2000" b="1" i="1" dirty="0">
                <a:solidFill>
                  <a:srgbClr val="000000"/>
                </a:solidFill>
                <a:effectLst/>
                <a:highlight>
                  <a:srgbClr val="FFFF00"/>
                </a:highlight>
                <a:latin typeface="Open Sans" panose="020F0502020204030204" pitchFamily="34" charset="0"/>
              </a:rPr>
              <a:t>« </a:t>
            </a:r>
            <a:r>
              <a:rPr lang="fr-CH" sz="2000" b="1" i="1" dirty="0">
                <a:solidFill>
                  <a:srgbClr val="FF0000"/>
                </a:solidFill>
                <a:effectLst/>
                <a:highlight>
                  <a:srgbClr val="FFFF00"/>
                </a:highlight>
                <a:latin typeface="Open Sans" panose="020F0502020204030204" pitchFamily="34" charset="0"/>
              </a:rPr>
              <a:t>explications plausibles</a:t>
            </a:r>
            <a:r>
              <a:rPr lang="fr-CH" sz="2000" b="1" i="1" dirty="0">
                <a:solidFill>
                  <a:srgbClr val="000000"/>
                </a:solidFill>
                <a:effectLst/>
                <a:highlight>
                  <a:srgbClr val="FFFF00"/>
                </a:highlight>
                <a:latin typeface="Open Sans" panose="020F0502020204030204" pitchFamily="34" charset="0"/>
              </a:rPr>
              <a:t> permettant de déterminer les raisons d’une telle inexistence ou non-possession » </a:t>
            </a:r>
            <a:r>
              <a:rPr lang="fr-CH" sz="2000" b="1" i="0" dirty="0">
                <a:solidFill>
                  <a:srgbClr val="000000"/>
                </a:solidFill>
                <a:effectLst/>
                <a:highlight>
                  <a:srgbClr val="FFFF00"/>
                </a:highlight>
                <a:latin typeface="Open Sans" panose="020F0502020204030204" pitchFamily="34" charset="0"/>
              </a:rPr>
              <a:t>des documents</a:t>
            </a:r>
            <a:r>
              <a:rPr lang="fr-CH" sz="2000" b="0" i="0" dirty="0">
                <a:solidFill>
                  <a:srgbClr val="000000"/>
                </a:solidFill>
                <a:effectLst/>
                <a:latin typeface="Open Sans" panose="020F0502020204030204" pitchFamily="34" charset="0"/>
              </a:rPr>
              <a:t>, compte tenu notamment de l’ampleur du contrat.</a:t>
            </a:r>
            <a:br>
              <a:rPr lang="fr-CH" sz="2000" b="0" i="0" dirty="0">
                <a:solidFill>
                  <a:srgbClr val="000000"/>
                </a:solidFill>
                <a:effectLst/>
                <a:latin typeface="Open Sans" panose="020F0502020204030204" pitchFamily="34" charset="0"/>
              </a:rPr>
            </a:br>
            <a:r>
              <a:rPr lang="fr-CH" sz="800" b="0" i="0" dirty="0">
                <a:solidFill>
                  <a:srgbClr val="000000"/>
                </a:solidFill>
                <a:effectLst/>
                <a:latin typeface="Open Sans" panose="020F0502020204030204" pitchFamily="34" charset="0"/>
              </a:rPr>
              <a:t> </a:t>
            </a:r>
            <a:endParaRPr lang="fr-CH" sz="2000" b="0" i="0" dirty="0">
              <a:solidFill>
                <a:srgbClr val="000000"/>
              </a:solidFill>
              <a:effectLst/>
              <a:latin typeface="Open Sans" panose="020F0502020204030204" pitchFamily="34" charset="0"/>
            </a:endParaRPr>
          </a:p>
          <a:p>
            <a:pPr algn="l"/>
            <a:r>
              <a:rPr lang="fr-CH" sz="2000" b="1" i="0" dirty="0">
                <a:solidFill>
                  <a:srgbClr val="000000"/>
                </a:solidFill>
                <a:effectLst/>
                <a:highlight>
                  <a:srgbClr val="FFFF00"/>
                </a:highlight>
                <a:latin typeface="Open Sans" panose="020B0606030504020204" pitchFamily="34" charset="0"/>
              </a:rPr>
              <a:t>La Commission n’a pas fait appel de cette décision. </a:t>
            </a:r>
          </a:p>
        </p:txBody>
      </p:sp>
      <p:sp>
        <p:nvSpPr>
          <p:cNvPr id="4" name="Rectangle : coins arrondis 3">
            <a:extLst>
              <a:ext uri="{FF2B5EF4-FFF2-40B4-BE49-F238E27FC236}">
                <a16:creationId xmlns:a16="http://schemas.microsoft.com/office/drawing/2014/main" id="{10180AEF-0B5F-F504-2C68-423D7066B08C}"/>
              </a:ext>
            </a:extLst>
          </p:cNvPr>
          <p:cNvSpPr/>
          <p:nvPr/>
        </p:nvSpPr>
        <p:spPr>
          <a:xfrm>
            <a:off x="6328922" y="1731245"/>
            <a:ext cx="5516237" cy="3791054"/>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48,285 Union Européenne Vectores, Ilustraciones y Gráficos - 123RF">
            <a:extLst>
              <a:ext uri="{FF2B5EF4-FFF2-40B4-BE49-F238E27FC236}">
                <a16:creationId xmlns:a16="http://schemas.microsoft.com/office/drawing/2014/main" id="{002A2F9E-BBA0-9A1D-34AD-12559C087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7146" y="405682"/>
            <a:ext cx="849385" cy="849385"/>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4AC1E3F3-8392-97FC-9600-E281D10CE86B}"/>
              </a:ext>
            </a:extLst>
          </p:cNvPr>
          <p:cNvSpPr txBox="1"/>
          <p:nvPr/>
        </p:nvSpPr>
        <p:spPr>
          <a:xfrm>
            <a:off x="733268" y="5754211"/>
            <a:ext cx="8789103" cy="923330"/>
          </a:xfrm>
          <a:prstGeom prst="rect">
            <a:avLst/>
          </a:prstGeom>
          <a:noFill/>
        </p:spPr>
        <p:txBody>
          <a:bodyPr wrap="square">
            <a:spAutoFit/>
          </a:bodyPr>
          <a:lstStyle/>
          <a:p>
            <a:r>
              <a:rPr lang="fr-CH" b="0" i="0" dirty="0">
                <a:solidFill>
                  <a:srgbClr val="000000"/>
                </a:solidFill>
                <a:effectLst/>
                <a:latin typeface="crimsontext_regular"/>
              </a:rPr>
              <a:t>En avril 2021, </a:t>
            </a:r>
            <a:r>
              <a:rPr lang="fr-CH" b="0" i="0" u="none" strike="noStrike" dirty="0">
                <a:effectLst/>
                <a:latin typeface="crimsontext_regular"/>
                <a:hlinkClick r:id="rId4"/>
              </a:rPr>
              <a:t>le New York Times</a:t>
            </a:r>
            <a:r>
              <a:rPr lang="fr-CH" b="0" i="0" dirty="0">
                <a:solidFill>
                  <a:srgbClr val="000000"/>
                </a:solidFill>
                <a:effectLst/>
                <a:latin typeface="crimsontext_regular"/>
              </a:rPr>
              <a:t> révélait que la présidente de la Commission européenne avait négocié directement par SMS avec Albert </a:t>
            </a:r>
            <a:r>
              <a:rPr lang="fr-CH" b="0" i="0" dirty="0" err="1">
                <a:solidFill>
                  <a:srgbClr val="000000"/>
                </a:solidFill>
                <a:effectLst/>
                <a:latin typeface="crimsontext_regular"/>
              </a:rPr>
              <a:t>Bourla</a:t>
            </a:r>
            <a:r>
              <a:rPr lang="fr-CH" b="0" i="0" dirty="0">
                <a:solidFill>
                  <a:srgbClr val="000000"/>
                </a:solidFill>
                <a:effectLst/>
                <a:latin typeface="crimsontext_regular"/>
              </a:rPr>
              <a:t>, le patron de Pfizer, </a:t>
            </a:r>
            <a:r>
              <a:rPr lang="fr-CH" b="0" i="0" dirty="0">
                <a:solidFill>
                  <a:srgbClr val="000000"/>
                </a:solidFill>
                <a:effectLst/>
                <a:highlight>
                  <a:srgbClr val="FFFF00"/>
                </a:highlight>
                <a:latin typeface="crimsontext_regular"/>
              </a:rPr>
              <a:t>un contrat de 1,8 milliard de doses de vaccin contre le Covid</a:t>
            </a:r>
            <a:r>
              <a:rPr lang="fr-CH" b="0" i="0" dirty="0">
                <a:solidFill>
                  <a:srgbClr val="000000"/>
                </a:solidFill>
                <a:effectLst/>
                <a:latin typeface="crimsontext_regular"/>
              </a:rPr>
              <a:t>, pour la modique somme de </a:t>
            </a:r>
            <a:r>
              <a:rPr lang="fr-CH" b="0" i="0" dirty="0">
                <a:solidFill>
                  <a:srgbClr val="000000"/>
                </a:solidFill>
                <a:effectLst/>
                <a:highlight>
                  <a:srgbClr val="FFFF00"/>
                </a:highlight>
                <a:latin typeface="crimsontext_regular"/>
              </a:rPr>
              <a:t>36 milliards d’euros</a:t>
            </a:r>
            <a:r>
              <a:rPr lang="fr-CH" b="0" i="0" dirty="0">
                <a:solidFill>
                  <a:srgbClr val="000000"/>
                </a:solidFill>
                <a:effectLst/>
                <a:latin typeface="crimsontext_regular"/>
              </a:rPr>
              <a:t>.</a:t>
            </a:r>
            <a:endParaRPr lang="fr-FR" dirty="0"/>
          </a:p>
        </p:txBody>
      </p:sp>
    </p:spTree>
    <p:extLst>
      <p:ext uri="{BB962C8B-B14F-4D97-AF65-F5344CB8AC3E}">
        <p14:creationId xmlns:p14="http://schemas.microsoft.com/office/powerpoint/2010/main" val="1367837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p:tgtEl>
                                          <p:spTgt spid="3"/>
                                        </p:tgtEl>
                                        <p:attrNameLst>
                                          <p:attrName>ppt_x</p:attrName>
                                        </p:attrNameLst>
                                      </p:cBhvr>
                                      <p:tavLst>
                                        <p:tav tm="0">
                                          <p:val>
                                            <p:strVal val="#ppt_x-#ppt_w*1.125000"/>
                                          </p:val>
                                        </p:tav>
                                        <p:tav tm="100000">
                                          <p:val>
                                            <p:strVal val="#ppt_x"/>
                                          </p:val>
                                        </p:tav>
                                      </p:tavLst>
                                    </p:anim>
                                    <p:animEffect transition="in" filter="wipe(right)">
                                      <p:cBhvr>
                                        <p:cTn id="20" dur="1000"/>
                                        <p:tgtEl>
                                          <p:spTgt spid="3"/>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915B-7B9F-A8EF-F0C2-604E2B41AA01}"/>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1AFD429C-302B-F615-EF92-55F91266DAD6}"/>
              </a:ext>
            </a:extLst>
          </p:cNvPr>
          <p:cNvSpPr>
            <a:spLocks noGrp="1"/>
          </p:cNvSpPr>
          <p:nvPr>
            <p:ph type="title"/>
          </p:nvPr>
        </p:nvSpPr>
        <p:spPr>
          <a:xfrm>
            <a:off x="733269" y="365125"/>
            <a:ext cx="10515600" cy="1325563"/>
          </a:xfrm>
        </p:spPr>
        <p:txBody>
          <a:bodyPr>
            <a:normAutofit fontScale="90000"/>
          </a:bodyPr>
          <a:lstStyle/>
          <a:p>
            <a:r>
              <a:rPr lang="fr-CH" sz="4800" b="1" dirty="0">
                <a:latin typeface="Abadi MT Condensed Extra Bold" panose="020B0306030101010103" pitchFamily="34" charset="77"/>
              </a:rPr>
              <a:t>Le Nouvel Ordre Mondial Sanitaire</a:t>
            </a:r>
            <a:br>
              <a:rPr lang="fr-CH" sz="4800" b="1" dirty="0">
                <a:latin typeface="Abadi MT Condensed" panose="020B0506030101010103" pitchFamily="34" charset="0"/>
              </a:rPr>
            </a:br>
            <a:r>
              <a:rPr lang="fr-CH" sz="4800" b="1" dirty="0">
                <a:latin typeface="Abadi MT Condensed" panose="020B0506030101010103" pitchFamily="34" charset="0"/>
              </a:rPr>
              <a:t>de l’Union européenne</a:t>
            </a:r>
            <a:endParaRPr lang="fr-CH" sz="3200" b="1" dirty="0">
              <a:latin typeface="Abadi MT Condensed" panose="020B0506030101010103" pitchFamily="34" charset="0"/>
            </a:endParaRPr>
          </a:p>
        </p:txBody>
      </p:sp>
      <p:pic>
        <p:nvPicPr>
          <p:cNvPr id="6" name="Image 5">
            <a:extLst>
              <a:ext uri="{FF2B5EF4-FFF2-40B4-BE49-F238E27FC236}">
                <a16:creationId xmlns:a16="http://schemas.microsoft.com/office/drawing/2014/main" id="{DAB6A829-03DA-6337-9627-CF53F1EE24A7}"/>
              </a:ext>
            </a:extLst>
          </p:cNvPr>
          <p:cNvPicPr>
            <a:picLocks noChangeAspect="1"/>
          </p:cNvPicPr>
          <p:nvPr/>
        </p:nvPicPr>
        <p:blipFill>
          <a:blip r:embed="rId2"/>
          <a:stretch>
            <a:fillRect/>
          </a:stretch>
        </p:blipFill>
        <p:spPr>
          <a:xfrm>
            <a:off x="733269" y="1822532"/>
            <a:ext cx="4182826" cy="2352840"/>
          </a:xfrm>
          <a:prstGeom prst="rect">
            <a:avLst/>
          </a:prstGeom>
          <a:ln>
            <a:solidFill>
              <a:schemeClr val="tx1"/>
            </a:solidFill>
          </a:ln>
        </p:spPr>
      </p:pic>
      <p:sp>
        <p:nvSpPr>
          <p:cNvPr id="10" name="ZoneTexte 9">
            <a:extLst>
              <a:ext uri="{FF2B5EF4-FFF2-40B4-BE49-F238E27FC236}">
                <a16:creationId xmlns:a16="http://schemas.microsoft.com/office/drawing/2014/main" id="{957AE162-1E05-0143-FD11-DDF476D271FC}"/>
              </a:ext>
            </a:extLst>
          </p:cNvPr>
          <p:cNvSpPr txBox="1"/>
          <p:nvPr/>
        </p:nvSpPr>
        <p:spPr>
          <a:xfrm>
            <a:off x="733269" y="4307216"/>
            <a:ext cx="9951244" cy="2277547"/>
          </a:xfrm>
          <a:prstGeom prst="rect">
            <a:avLst/>
          </a:prstGeom>
          <a:noFill/>
        </p:spPr>
        <p:txBody>
          <a:bodyPr wrap="square">
            <a:spAutoFit/>
          </a:bodyPr>
          <a:lstStyle/>
          <a:p>
            <a:r>
              <a:rPr lang="fr-CH" sz="3200" b="1" dirty="0">
                <a:solidFill>
                  <a:srgbClr val="000000"/>
                </a:solidFill>
                <a:effectLst/>
                <a:latin typeface="Helvetica Neue" panose="02000503000000020004" pitchFamily="2" charset="0"/>
              </a:rPr>
              <a:t>Site de l'UE </a:t>
            </a:r>
          </a:p>
          <a:p>
            <a:r>
              <a:rPr lang="fr-CH" sz="2000" b="1" dirty="0">
                <a:solidFill>
                  <a:srgbClr val="000000"/>
                </a:solidFill>
                <a:effectLst/>
                <a:latin typeface="Helvetica Neue" panose="02000503000000020004" pitchFamily="2" charset="0"/>
              </a:rPr>
              <a:t>Stratégie sanitaire de l’UE adoptée en nov. 2022 :</a:t>
            </a:r>
            <a:endParaRPr lang="fr-CH" sz="2000" dirty="0">
              <a:solidFill>
                <a:srgbClr val="000000"/>
              </a:solidFill>
              <a:effectLst/>
              <a:latin typeface="Helvetica Neue" panose="02000503000000020004" pitchFamily="2" charset="0"/>
            </a:endParaRPr>
          </a:p>
          <a:p>
            <a:r>
              <a:rPr lang="fr-CH" b="1" dirty="0">
                <a:solidFill>
                  <a:srgbClr val="000000"/>
                </a:solidFill>
                <a:latin typeface="Helvetica Neue" panose="02000503000000020004" pitchFamily="2" charset="0"/>
              </a:rPr>
              <a:t>« </a:t>
            </a:r>
            <a:r>
              <a:rPr lang="fr-CH" b="1" dirty="0">
                <a:solidFill>
                  <a:srgbClr val="000000"/>
                </a:solidFill>
                <a:effectLst/>
                <a:latin typeface="Helvetica Neue" panose="02000503000000020004" pitchFamily="2" charset="0"/>
              </a:rPr>
              <a:t>L’UE contribuera à façonner un </a:t>
            </a:r>
            <a:r>
              <a:rPr lang="fr-CH" b="1" dirty="0">
                <a:solidFill>
                  <a:srgbClr val="FF0000"/>
                </a:solidFill>
                <a:effectLst/>
                <a:latin typeface="Helvetica Neue" panose="02000503000000020004" pitchFamily="2" charset="0"/>
              </a:rPr>
              <a:t>NOUVEL ORDRE SANITAIRE MONDIAL </a:t>
            </a:r>
            <a:r>
              <a:rPr lang="fr-CH" b="1" dirty="0">
                <a:solidFill>
                  <a:srgbClr val="000000"/>
                </a:solidFill>
                <a:effectLst/>
                <a:latin typeface="Helvetica Neue" panose="02000503000000020004" pitchFamily="2" charset="0"/>
              </a:rPr>
              <a:t>grâce à</a:t>
            </a:r>
            <a:r>
              <a:rPr lang="fr-CH" dirty="0">
                <a:solidFill>
                  <a:srgbClr val="000000"/>
                </a:solidFill>
                <a:effectLst/>
                <a:latin typeface="Helvetica Neue" panose="02000503000000020004" pitchFamily="2" charset="0"/>
              </a:rPr>
              <a:t> :</a:t>
            </a:r>
          </a:p>
          <a:p>
            <a:pPr marL="366713" indent="-227013">
              <a:buFont typeface="Arial" panose="020B0604020202020204" pitchFamily="34" charset="0"/>
              <a:buChar char="•"/>
            </a:pPr>
            <a:r>
              <a:rPr lang="fr-CH" b="1" dirty="0">
                <a:solidFill>
                  <a:srgbClr val="000000"/>
                </a:solidFill>
                <a:effectLst/>
                <a:latin typeface="Helvetica Neue" panose="02000503000000020004" pitchFamily="2" charset="0"/>
              </a:rPr>
              <a:t>une gouvernance mondiale solide dans un environnement géopolitique complexe</a:t>
            </a:r>
          </a:p>
          <a:p>
            <a:pPr marL="366713" indent="-227013">
              <a:buFont typeface="Arial" panose="020B0604020202020204" pitchFamily="34" charset="0"/>
              <a:buChar char="•"/>
            </a:pPr>
            <a:r>
              <a:rPr lang="fr-CH" b="1" dirty="0">
                <a:solidFill>
                  <a:srgbClr val="000000"/>
                </a:solidFill>
                <a:effectLst/>
                <a:latin typeface="Helvetica Neue" panose="02000503000000020004" pitchFamily="2" charset="0"/>
              </a:rPr>
              <a:t>des partenariats internationaux dans le domaine de la santé</a:t>
            </a:r>
          </a:p>
          <a:p>
            <a:pPr marL="366713" indent="-227013">
              <a:buFont typeface="Arial" panose="020B0604020202020204" pitchFamily="34" charset="0"/>
              <a:buChar char="•"/>
            </a:pPr>
            <a:r>
              <a:rPr lang="fr-CH" b="1" dirty="0">
                <a:solidFill>
                  <a:srgbClr val="000000"/>
                </a:solidFill>
                <a:effectLst/>
                <a:latin typeface="Helvetica Neue" panose="02000503000000020004" pitchFamily="2" charset="0"/>
              </a:rPr>
              <a:t>un financement plus efficace grâce à la promotion des financements </a:t>
            </a:r>
            <a:br>
              <a:rPr lang="fr-CH" b="1" dirty="0">
                <a:solidFill>
                  <a:srgbClr val="000000"/>
                </a:solidFill>
                <a:effectLst/>
                <a:latin typeface="Helvetica Neue" panose="02000503000000020004" pitchFamily="2" charset="0"/>
              </a:rPr>
            </a:br>
            <a:r>
              <a:rPr lang="fr-CH" b="1" dirty="0">
                <a:solidFill>
                  <a:srgbClr val="000000"/>
                </a:solidFill>
                <a:effectLst/>
                <a:latin typeface="Helvetica Neue" panose="02000503000000020004" pitchFamily="2" charset="0"/>
              </a:rPr>
              <a:t>innovants, à la mise en commun des ressources au niveau international »</a:t>
            </a:r>
          </a:p>
        </p:txBody>
      </p:sp>
      <p:sp>
        <p:nvSpPr>
          <p:cNvPr id="12" name="Bulle rectangulaire 11">
            <a:extLst>
              <a:ext uri="{FF2B5EF4-FFF2-40B4-BE49-F238E27FC236}">
                <a16:creationId xmlns:a16="http://schemas.microsoft.com/office/drawing/2014/main" id="{FFC6E8CD-4292-0F5C-C377-3D77C642D394}"/>
              </a:ext>
            </a:extLst>
          </p:cNvPr>
          <p:cNvSpPr/>
          <p:nvPr/>
        </p:nvSpPr>
        <p:spPr>
          <a:xfrm>
            <a:off x="6258982" y="1255067"/>
            <a:ext cx="5328182" cy="3545533"/>
          </a:xfrm>
          <a:prstGeom prst="wedgeRectCallout">
            <a:avLst>
              <a:gd name="adj1" fmla="val -79736"/>
              <a:gd name="adj2" fmla="val 12215"/>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16000" tIns="108000" rIns="216000" bIns="108000" rtlCol="0" anchor="ctr"/>
          <a:lstStyle/>
          <a:p>
            <a:r>
              <a:rPr lang="fr-CH" sz="2800" b="1" dirty="0">
                <a:solidFill>
                  <a:schemeClr val="tx1"/>
                </a:solidFill>
              </a:rPr>
              <a:t>Ursula Von der </a:t>
            </a:r>
            <a:r>
              <a:rPr lang="fr-CH" sz="2800" b="1" dirty="0" err="1">
                <a:solidFill>
                  <a:schemeClr val="tx1"/>
                </a:solidFill>
              </a:rPr>
              <a:t>Leyen</a:t>
            </a:r>
            <a:r>
              <a:rPr lang="fr-CH" sz="2800" b="1" dirty="0">
                <a:solidFill>
                  <a:schemeClr val="tx1"/>
                </a:solidFill>
              </a:rPr>
              <a:t> (25.10.20)</a:t>
            </a:r>
            <a:r>
              <a:rPr lang="fr-CH" sz="2800" dirty="0">
                <a:solidFill>
                  <a:schemeClr val="tx1"/>
                </a:solidFill>
              </a:rPr>
              <a:t> :</a:t>
            </a:r>
            <a:br>
              <a:rPr lang="fr-CH" sz="2800" dirty="0">
                <a:solidFill>
                  <a:schemeClr val="tx1"/>
                </a:solidFill>
              </a:rPr>
            </a:br>
            <a:r>
              <a:rPr lang="fr-CH" sz="1000" dirty="0">
                <a:solidFill>
                  <a:schemeClr val="tx1"/>
                </a:solidFill>
              </a:rPr>
              <a:t> </a:t>
            </a:r>
            <a:endParaRPr lang="fr-CH" sz="2800" dirty="0">
              <a:solidFill>
                <a:schemeClr val="tx1"/>
              </a:solidFill>
            </a:endParaRPr>
          </a:p>
          <a:p>
            <a:r>
              <a:rPr lang="fr-CH" sz="2400" dirty="0">
                <a:solidFill>
                  <a:schemeClr val="tx1"/>
                </a:solidFill>
                <a:highlight>
                  <a:srgbClr val="FFFF00"/>
                </a:highlight>
              </a:rPr>
              <a:t>« Nous ne pouvons pas attendre la fin de la pandémie pour réparer les dommages et nous préparer pour l’avenir. Nous poserons les bases d’une union européenne de la santé plus forte permettant aux 27 pays de collaborer pour détecter, préparer et réagir collectivement. »</a:t>
            </a:r>
          </a:p>
        </p:txBody>
      </p:sp>
      <p:pic>
        <p:nvPicPr>
          <p:cNvPr id="13" name="Image 12">
            <a:extLst>
              <a:ext uri="{FF2B5EF4-FFF2-40B4-BE49-F238E27FC236}">
                <a16:creationId xmlns:a16="http://schemas.microsoft.com/office/drawing/2014/main" id="{6DE971FE-1669-88C7-7403-1E65A88FDE5B}"/>
              </a:ext>
            </a:extLst>
          </p:cNvPr>
          <p:cNvPicPr>
            <a:picLocks noChangeAspect="1"/>
          </p:cNvPicPr>
          <p:nvPr/>
        </p:nvPicPr>
        <p:blipFill>
          <a:blip r:embed="rId3"/>
          <a:stretch>
            <a:fillRect/>
          </a:stretch>
        </p:blipFill>
        <p:spPr>
          <a:xfrm>
            <a:off x="9280257" y="5650316"/>
            <a:ext cx="3160175" cy="885423"/>
          </a:xfrm>
          <a:prstGeom prst="rect">
            <a:avLst/>
          </a:prstGeom>
        </p:spPr>
      </p:pic>
    </p:spTree>
    <p:extLst>
      <p:ext uri="{BB962C8B-B14F-4D97-AF65-F5344CB8AC3E}">
        <p14:creationId xmlns:p14="http://schemas.microsoft.com/office/powerpoint/2010/main" val="403752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p:tgtEl>
                                          <p:spTgt spid="12"/>
                                        </p:tgtEl>
                                        <p:attrNameLst>
                                          <p:attrName>ppt_x</p:attrName>
                                        </p:attrNameLst>
                                      </p:cBhvr>
                                      <p:tavLst>
                                        <p:tav tm="0">
                                          <p:val>
                                            <p:strVal val="#ppt_x-#ppt_w*1.125000"/>
                                          </p:val>
                                        </p:tav>
                                        <p:tav tm="100000">
                                          <p:val>
                                            <p:strVal val="#ppt_x"/>
                                          </p:val>
                                        </p:tav>
                                      </p:tavLst>
                                    </p:anim>
                                    <p:animEffect transition="in" filter="wipe(right)">
                                      <p:cBhvr>
                                        <p:cTn id="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1584-E5D3-A383-35D2-E2DC0A973620}"/>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2C342731-1A41-30AD-E99B-D00578A15C13}"/>
              </a:ext>
            </a:extLst>
          </p:cNvPr>
          <p:cNvPicPr>
            <a:picLocks noChangeAspect="1"/>
          </p:cNvPicPr>
          <p:nvPr/>
        </p:nvPicPr>
        <p:blipFill>
          <a:blip r:embed="rId2"/>
          <a:stretch>
            <a:fillRect/>
          </a:stretch>
        </p:blipFill>
        <p:spPr>
          <a:xfrm>
            <a:off x="259771" y="2620075"/>
            <a:ext cx="6858000" cy="3683000"/>
          </a:xfrm>
          <a:prstGeom prst="rect">
            <a:avLst/>
          </a:prstGeom>
          <a:ln>
            <a:solidFill>
              <a:schemeClr val="tx1"/>
            </a:solidFill>
          </a:ln>
        </p:spPr>
      </p:pic>
      <p:sp>
        <p:nvSpPr>
          <p:cNvPr id="3" name="Titre 1">
            <a:extLst>
              <a:ext uri="{FF2B5EF4-FFF2-40B4-BE49-F238E27FC236}">
                <a16:creationId xmlns:a16="http://schemas.microsoft.com/office/drawing/2014/main" id="{786B7DB9-53F2-A0E7-BD1F-A6A4D703731A}"/>
              </a:ext>
            </a:extLst>
          </p:cNvPr>
          <p:cNvSpPr txBox="1">
            <a:spLocks/>
          </p:cNvSpPr>
          <p:nvPr/>
        </p:nvSpPr>
        <p:spPr>
          <a:xfrm>
            <a:off x="96984" y="42640"/>
            <a:ext cx="12095016" cy="234787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b="1" dirty="0">
                <a:latin typeface="Abadi MT Condensed Extra Bold" panose="020B0306030101010103" pitchFamily="34" charset="77"/>
              </a:rPr>
              <a:t>L’Agence européenne des médicaments</a:t>
            </a:r>
            <a:br>
              <a:rPr lang="fr-FR" sz="3600" b="1" dirty="0">
                <a:latin typeface="Abadi MT Condensed Extra Bold" panose="020B0306030101010103" pitchFamily="34" charset="77"/>
              </a:rPr>
            </a:br>
            <a:r>
              <a:rPr lang="fr-FR" sz="3600" b="1" dirty="0">
                <a:latin typeface="Abadi MT Condensed Extra Bold" panose="020B0306030101010103" pitchFamily="34" charset="77"/>
              </a:rPr>
              <a:t>demande à Emmanuelle </a:t>
            </a:r>
            <a:r>
              <a:rPr lang="fr-FR" sz="3600" b="1" dirty="0" err="1">
                <a:latin typeface="Abadi MT Condensed Extra Bold" panose="020B0306030101010103" pitchFamily="34" charset="77"/>
              </a:rPr>
              <a:t>Darles</a:t>
            </a:r>
            <a:r>
              <a:rPr lang="fr-FR" sz="3600" b="1" dirty="0">
                <a:latin typeface="Abadi MT Condensed Extra Bold" panose="020B0306030101010103" pitchFamily="34" charset="77"/>
              </a:rPr>
              <a:t> </a:t>
            </a:r>
          </a:p>
          <a:p>
            <a:pPr algn="ctr"/>
            <a:r>
              <a:rPr lang="fr-FR" sz="3600" b="1" dirty="0">
                <a:solidFill>
                  <a:srgbClr val="FF0000"/>
                </a:solidFill>
                <a:latin typeface="Abadi MT Condensed Extra Bold" panose="020B0306030101010103" pitchFamily="34" charset="77"/>
              </a:rPr>
              <a:t>d’effacer les données </a:t>
            </a:r>
            <a:r>
              <a:rPr lang="fr-FR" sz="3600" b="1" u="sng" dirty="0">
                <a:solidFill>
                  <a:srgbClr val="FF0000"/>
                </a:solidFill>
                <a:latin typeface="Abadi MT Condensed Extra Bold" panose="020B0306030101010103" pitchFamily="34" charset="77"/>
              </a:rPr>
              <a:t>PAR PAYS</a:t>
            </a:r>
          </a:p>
          <a:p>
            <a:pPr algn="ctr"/>
            <a:r>
              <a:rPr lang="fr-FR" sz="3600" b="1" dirty="0">
                <a:latin typeface="Abadi MT Condensed Extra Bold" panose="020B0306030101010103" pitchFamily="34" charset="77"/>
              </a:rPr>
              <a:t>sur les effets indésirables des « vaccins » Covid </a:t>
            </a:r>
          </a:p>
        </p:txBody>
      </p:sp>
      <p:sp>
        <p:nvSpPr>
          <p:cNvPr id="4" name="ZoneTexte 3">
            <a:extLst>
              <a:ext uri="{FF2B5EF4-FFF2-40B4-BE49-F238E27FC236}">
                <a16:creationId xmlns:a16="http://schemas.microsoft.com/office/drawing/2014/main" id="{DA1841A2-038C-A45C-88DF-57C899ADDBDE}"/>
              </a:ext>
            </a:extLst>
          </p:cNvPr>
          <p:cNvSpPr txBox="1"/>
          <p:nvPr/>
        </p:nvSpPr>
        <p:spPr>
          <a:xfrm>
            <a:off x="7453746" y="2669086"/>
            <a:ext cx="3034144" cy="954107"/>
          </a:xfrm>
          <a:prstGeom prst="rect">
            <a:avLst/>
          </a:prstGeom>
          <a:solidFill>
            <a:schemeClr val="bg1"/>
          </a:solidFill>
          <a:ln w="25400">
            <a:solidFill>
              <a:schemeClr val="tx1"/>
            </a:solidFill>
          </a:ln>
        </p:spPr>
        <p:txBody>
          <a:bodyPr wrap="square">
            <a:spAutoFit/>
          </a:bodyPr>
          <a:lstStyle/>
          <a:p>
            <a:pPr algn="ctr"/>
            <a:r>
              <a:rPr lang="fr-CH" sz="2800" b="1" dirty="0"/>
              <a:t>mail de l’EMA </a:t>
            </a:r>
            <a:br>
              <a:rPr lang="fr-CH" sz="2800" b="1" dirty="0"/>
            </a:br>
            <a:r>
              <a:rPr lang="fr-CH" sz="2800" b="1" dirty="0"/>
              <a:t>9</a:t>
            </a:r>
            <a:r>
              <a:rPr lang="fr-CH" sz="2800" b="1" dirty="0">
                <a:solidFill>
                  <a:schemeClr val="tx1"/>
                </a:solidFill>
              </a:rPr>
              <a:t> octobre 2025</a:t>
            </a:r>
            <a:endParaRPr lang="fr-FR" sz="2800" b="1" dirty="0"/>
          </a:p>
        </p:txBody>
      </p:sp>
      <p:sp>
        <p:nvSpPr>
          <p:cNvPr id="6" name="ZoneTexte 5">
            <a:extLst>
              <a:ext uri="{FF2B5EF4-FFF2-40B4-BE49-F238E27FC236}">
                <a16:creationId xmlns:a16="http://schemas.microsoft.com/office/drawing/2014/main" id="{D8B45073-87BC-CD3D-1D12-7E7CC91DDFAA}"/>
              </a:ext>
            </a:extLst>
          </p:cNvPr>
          <p:cNvSpPr txBox="1"/>
          <p:nvPr/>
        </p:nvSpPr>
        <p:spPr>
          <a:xfrm>
            <a:off x="4384963" y="5570451"/>
            <a:ext cx="2521528" cy="461665"/>
          </a:xfrm>
          <a:prstGeom prst="rect">
            <a:avLst/>
          </a:prstGeom>
          <a:solidFill>
            <a:schemeClr val="bg1"/>
          </a:solidFill>
          <a:ln w="28575">
            <a:solidFill>
              <a:schemeClr val="tx1"/>
            </a:solidFill>
          </a:ln>
        </p:spPr>
        <p:txBody>
          <a:bodyPr wrap="square">
            <a:spAutoFit/>
          </a:bodyPr>
          <a:lstStyle/>
          <a:p>
            <a:pPr algn="ctr"/>
            <a:r>
              <a:rPr lang="fr-FR" sz="2400" b="1" dirty="0">
                <a:latin typeface="Abadi MT Condensed Extra Bold" panose="020B0306030101010103" pitchFamily="34" charset="77"/>
              </a:rPr>
              <a:t>TOCSIN 14.10.25</a:t>
            </a:r>
            <a:endParaRPr lang="fr-FR" sz="2400" dirty="0"/>
          </a:p>
        </p:txBody>
      </p:sp>
      <p:sp>
        <p:nvSpPr>
          <p:cNvPr id="9" name="ZoneTexte 8">
            <a:extLst>
              <a:ext uri="{FF2B5EF4-FFF2-40B4-BE49-F238E27FC236}">
                <a16:creationId xmlns:a16="http://schemas.microsoft.com/office/drawing/2014/main" id="{D111BA15-29B2-6AFE-12B9-9F061FC91506}"/>
              </a:ext>
            </a:extLst>
          </p:cNvPr>
          <p:cNvSpPr txBox="1"/>
          <p:nvPr/>
        </p:nvSpPr>
        <p:spPr>
          <a:xfrm>
            <a:off x="7453746" y="3901766"/>
            <a:ext cx="4478483" cy="2308324"/>
          </a:xfrm>
          <a:prstGeom prst="rect">
            <a:avLst/>
          </a:prstGeom>
          <a:noFill/>
        </p:spPr>
        <p:txBody>
          <a:bodyPr wrap="square">
            <a:spAutoFit/>
          </a:bodyPr>
          <a:lstStyle/>
          <a:p>
            <a:r>
              <a:rPr lang="fr-CH" sz="2400" dirty="0">
                <a:solidFill>
                  <a:srgbClr val="000000"/>
                </a:solidFill>
                <a:effectLst/>
                <a:latin typeface="Helvetica Neue" panose="02000503000000020004" pitchFamily="2" charset="0"/>
              </a:rPr>
              <a:t>Objet : Demande de suppression immédiate et sécurisée des informations non publiques consultées et téléchargées dans le système </a:t>
            </a:r>
            <a:r>
              <a:rPr lang="fr-CH" sz="2400" dirty="0" err="1">
                <a:solidFill>
                  <a:srgbClr val="000000"/>
                </a:solidFill>
                <a:effectLst/>
                <a:latin typeface="Helvetica Neue" panose="02000503000000020004" pitchFamily="2" charset="0"/>
              </a:rPr>
              <a:t>EudraVigilance</a:t>
            </a:r>
            <a:endParaRPr lang="fr-CH" sz="2400" dirty="0">
              <a:solidFill>
                <a:srgbClr val="000000"/>
              </a:solidFill>
              <a:effectLst/>
              <a:latin typeface="Helvetica Neue" panose="02000503000000020004" pitchFamily="2" charset="0"/>
            </a:endParaRPr>
          </a:p>
        </p:txBody>
      </p:sp>
      <p:pic>
        <p:nvPicPr>
          <p:cNvPr id="11" name="Picture 2" descr="48,285 Union Européenne Vectores, Ilustraciones y Gráficos - 123RF">
            <a:extLst>
              <a:ext uri="{FF2B5EF4-FFF2-40B4-BE49-F238E27FC236}">
                <a16:creationId xmlns:a16="http://schemas.microsoft.com/office/drawing/2014/main" id="{6FC3E930-6047-033D-B0FA-BB30166D5F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9817" y="2551630"/>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34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left)">
                                      <p:cBhvr>
                                        <p:cTn id="8" dur="500"/>
                                        <p:tgtEl>
                                          <p:spTgt spid="4"/>
                                        </p:tgtEl>
                                      </p:cBhvr>
                                    </p:animEffect>
                                  </p:childTnLst>
                                </p:cTn>
                              </p:par>
                              <p:par>
                                <p:cTn id="9" presetID="3" presetClass="entr" presetSubtype="1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62B3D-01A7-D39E-4743-5BF68E21791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A3F55551-3C45-3F85-8BB7-158FC192982B}"/>
              </a:ext>
            </a:extLst>
          </p:cNvPr>
          <p:cNvSpPr txBox="1">
            <a:spLocks/>
          </p:cNvSpPr>
          <p:nvPr/>
        </p:nvSpPr>
        <p:spPr>
          <a:xfrm>
            <a:off x="2090057" y="2543452"/>
            <a:ext cx="588725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Le traçage numérique</a:t>
            </a:r>
            <a:endParaRPr lang="fr-FR" sz="4000" b="1" dirty="0">
              <a:latin typeface="Abadi MT Condensed Extra Bold" panose="020B0306030101010103" pitchFamily="34" charset="77"/>
            </a:endParaRPr>
          </a:p>
        </p:txBody>
      </p:sp>
      <p:pic>
        <p:nvPicPr>
          <p:cNvPr id="2" name="Picture 2" descr="48,285 Union Européenne Vectores, Ilustraciones y Gráficos - 123RF">
            <a:extLst>
              <a:ext uri="{FF2B5EF4-FFF2-40B4-BE49-F238E27FC236}">
                <a16:creationId xmlns:a16="http://schemas.microsoft.com/office/drawing/2014/main" id="{92480B9D-32E3-8F28-1E16-38A56EA804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7312" y="2623971"/>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94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B6608-4D4C-2AA7-BABE-489077F200E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6769A9CA-D91C-530F-13C0-2B2503485799}"/>
              </a:ext>
            </a:extLst>
          </p:cNvPr>
          <p:cNvPicPr>
            <a:picLocks noChangeAspect="1"/>
          </p:cNvPicPr>
          <p:nvPr/>
        </p:nvPicPr>
        <p:blipFill>
          <a:blip r:embed="rId2"/>
          <a:stretch>
            <a:fillRect/>
          </a:stretch>
        </p:blipFill>
        <p:spPr>
          <a:xfrm>
            <a:off x="374450" y="1248159"/>
            <a:ext cx="7917480" cy="4839668"/>
          </a:xfrm>
          <a:prstGeom prst="rect">
            <a:avLst/>
          </a:prstGeom>
        </p:spPr>
      </p:pic>
      <p:sp>
        <p:nvSpPr>
          <p:cNvPr id="5" name="Titre 1">
            <a:extLst>
              <a:ext uri="{FF2B5EF4-FFF2-40B4-BE49-F238E27FC236}">
                <a16:creationId xmlns:a16="http://schemas.microsoft.com/office/drawing/2014/main" id="{618D9342-A498-E9FD-1FA7-B06247AE0A6F}"/>
              </a:ext>
            </a:extLst>
          </p:cNvPr>
          <p:cNvSpPr txBox="1">
            <a:spLocks/>
          </p:cNvSpPr>
          <p:nvPr/>
        </p:nvSpPr>
        <p:spPr>
          <a:xfrm>
            <a:off x="374450" y="1745720"/>
            <a:ext cx="1181337" cy="7749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2400" b="1" dirty="0">
                <a:latin typeface="Arial Rounded MT Bold" panose="020F0704030504030204" pitchFamily="34" charset="77"/>
              </a:rPr>
              <a:t>p.10</a:t>
            </a:r>
          </a:p>
        </p:txBody>
      </p:sp>
      <p:sp>
        <p:nvSpPr>
          <p:cNvPr id="6" name="Pensées 5">
            <a:extLst>
              <a:ext uri="{FF2B5EF4-FFF2-40B4-BE49-F238E27FC236}">
                <a16:creationId xmlns:a16="http://schemas.microsoft.com/office/drawing/2014/main" id="{E1F1FBD4-446B-7CB3-2BF8-29D235DF47E8}"/>
              </a:ext>
            </a:extLst>
          </p:cNvPr>
          <p:cNvSpPr/>
          <p:nvPr/>
        </p:nvSpPr>
        <p:spPr>
          <a:xfrm>
            <a:off x="354438" y="1745280"/>
            <a:ext cx="1201349" cy="908568"/>
          </a:xfrm>
          <a:prstGeom prst="cloudCallout">
            <a:avLst>
              <a:gd name="adj1" fmla="val -26502"/>
              <a:gd name="adj2" fmla="val 8064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890C7E8D-D6B5-E1BD-A940-EB961FFB7DB9}"/>
              </a:ext>
            </a:extLst>
          </p:cNvPr>
          <p:cNvPicPr>
            <a:picLocks noChangeAspect="1"/>
          </p:cNvPicPr>
          <p:nvPr/>
        </p:nvPicPr>
        <p:blipFill>
          <a:blip r:embed="rId3"/>
          <a:stretch>
            <a:fillRect/>
          </a:stretch>
        </p:blipFill>
        <p:spPr>
          <a:xfrm>
            <a:off x="8252407" y="1248159"/>
            <a:ext cx="3625279" cy="5135812"/>
          </a:xfrm>
          <a:prstGeom prst="rect">
            <a:avLst/>
          </a:prstGeom>
          <a:ln>
            <a:solidFill>
              <a:schemeClr val="tx1"/>
            </a:solidFill>
          </a:ln>
        </p:spPr>
      </p:pic>
      <p:sp>
        <p:nvSpPr>
          <p:cNvPr id="9" name="ZoneTexte 8">
            <a:extLst>
              <a:ext uri="{FF2B5EF4-FFF2-40B4-BE49-F238E27FC236}">
                <a16:creationId xmlns:a16="http://schemas.microsoft.com/office/drawing/2014/main" id="{B185D5ED-2A3B-3743-3EF0-05B44FA676D8}"/>
              </a:ext>
            </a:extLst>
          </p:cNvPr>
          <p:cNvSpPr txBox="1"/>
          <p:nvPr/>
        </p:nvSpPr>
        <p:spPr>
          <a:xfrm>
            <a:off x="6096000" y="6056107"/>
            <a:ext cx="2370120"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Sept. 2018</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itre 1">
            <a:extLst>
              <a:ext uri="{FF2B5EF4-FFF2-40B4-BE49-F238E27FC236}">
                <a16:creationId xmlns:a16="http://schemas.microsoft.com/office/drawing/2014/main" id="{9E152DAA-755F-10E3-E1F4-CA4195F47784}"/>
              </a:ext>
            </a:extLst>
          </p:cNvPr>
          <p:cNvSpPr>
            <a:spLocks noGrp="1"/>
          </p:cNvSpPr>
          <p:nvPr>
            <p:ph type="title"/>
          </p:nvPr>
        </p:nvSpPr>
        <p:spPr>
          <a:xfrm>
            <a:off x="838200" y="365125"/>
            <a:ext cx="10515600" cy="1325563"/>
          </a:xfrm>
        </p:spPr>
        <p:txBody>
          <a:bodyPr>
            <a:normAutofit fontScale="90000"/>
          </a:bodyPr>
          <a:lstStyle/>
          <a:p>
            <a:r>
              <a:rPr lang="fr-CH" sz="5400" b="1" dirty="0">
                <a:latin typeface="Abadi MT Condensed Extra Bold" panose="020B0306030101010103" pitchFamily="34" charset="77"/>
              </a:rPr>
              <a:t>L’identité numérique selon le WEF</a:t>
            </a:r>
            <a:br>
              <a:rPr lang="fr-CH" sz="4800" b="1" dirty="0">
                <a:latin typeface="+mn-lt"/>
              </a:rPr>
            </a:br>
            <a:endParaRPr lang="fr-CH" sz="3600" b="1" dirty="0">
              <a:latin typeface="+mn-lt"/>
            </a:endParaRPr>
          </a:p>
        </p:txBody>
      </p:sp>
    </p:spTree>
    <p:extLst>
      <p:ext uri="{BB962C8B-B14F-4D97-AF65-F5344CB8AC3E}">
        <p14:creationId xmlns:p14="http://schemas.microsoft.com/office/powerpoint/2010/main" val="77776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3456F-CF30-4C8C-1D44-DC3466C49BC3}"/>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A33EA96-C374-00C1-2899-E2A05F1DB717}"/>
              </a:ext>
            </a:extLst>
          </p:cNvPr>
          <p:cNvSpPr>
            <a:spLocks noGrp="1"/>
          </p:cNvSpPr>
          <p:nvPr>
            <p:ph type="title"/>
          </p:nvPr>
        </p:nvSpPr>
        <p:spPr>
          <a:xfrm>
            <a:off x="838200" y="365125"/>
            <a:ext cx="10515600" cy="1325563"/>
          </a:xfrm>
        </p:spPr>
        <p:txBody>
          <a:bodyPr>
            <a:normAutofit fontScale="90000"/>
          </a:bodyPr>
          <a:lstStyle/>
          <a:p>
            <a:r>
              <a:rPr lang="fr-CH" sz="5400" b="1" dirty="0">
                <a:latin typeface="Abadi MT Condensed Extra Bold" panose="020B0306030101010103" pitchFamily="34" charset="77"/>
              </a:rPr>
              <a:t>L’identité numérique</a:t>
            </a:r>
            <a:br>
              <a:rPr lang="fr-CH" sz="4800" b="1" dirty="0">
                <a:latin typeface="+mn-lt"/>
              </a:rPr>
            </a:br>
            <a:r>
              <a:rPr lang="fr-CH" sz="3600" b="1" dirty="0">
                <a:latin typeface="+mn-lt"/>
              </a:rPr>
              <a:t>dans l’Union européenne  </a:t>
            </a:r>
          </a:p>
        </p:txBody>
      </p:sp>
      <p:pic>
        <p:nvPicPr>
          <p:cNvPr id="8" name="Image 7">
            <a:extLst>
              <a:ext uri="{FF2B5EF4-FFF2-40B4-BE49-F238E27FC236}">
                <a16:creationId xmlns:a16="http://schemas.microsoft.com/office/drawing/2014/main" id="{7DC090F1-EE09-16A2-FD21-67C8D52F1257}"/>
              </a:ext>
            </a:extLst>
          </p:cNvPr>
          <p:cNvPicPr>
            <a:picLocks noChangeAspect="1"/>
          </p:cNvPicPr>
          <p:nvPr/>
        </p:nvPicPr>
        <p:blipFill>
          <a:blip r:embed="rId2"/>
          <a:stretch>
            <a:fillRect/>
          </a:stretch>
        </p:blipFill>
        <p:spPr>
          <a:xfrm>
            <a:off x="976736" y="1737859"/>
            <a:ext cx="3456859" cy="4524315"/>
          </a:xfrm>
          <a:prstGeom prst="rect">
            <a:avLst/>
          </a:prstGeom>
          <a:ln>
            <a:solidFill>
              <a:schemeClr val="tx1"/>
            </a:solidFill>
          </a:ln>
        </p:spPr>
      </p:pic>
      <p:sp>
        <p:nvSpPr>
          <p:cNvPr id="10" name="ZoneTexte 9">
            <a:extLst>
              <a:ext uri="{FF2B5EF4-FFF2-40B4-BE49-F238E27FC236}">
                <a16:creationId xmlns:a16="http://schemas.microsoft.com/office/drawing/2014/main" id="{19A0F3C1-D83E-5583-4110-36A2E5CB90DC}"/>
              </a:ext>
            </a:extLst>
          </p:cNvPr>
          <p:cNvSpPr txBox="1"/>
          <p:nvPr/>
        </p:nvSpPr>
        <p:spPr>
          <a:xfrm>
            <a:off x="4521944" y="1754496"/>
            <a:ext cx="7032173" cy="4524315"/>
          </a:xfrm>
          <a:prstGeom prst="rect">
            <a:avLst/>
          </a:prstGeom>
          <a:noFill/>
          <a:ln>
            <a:noFill/>
          </a:ln>
        </p:spPr>
        <p:txBody>
          <a:bodyPr wrap="square">
            <a:spAutoFit/>
          </a:bodyPr>
          <a:lstStyle/>
          <a:p>
            <a:r>
              <a:rPr lang="fr-CH" sz="2000" b="1" dirty="0">
                <a:solidFill>
                  <a:srgbClr val="000000"/>
                </a:solidFill>
                <a:effectLst/>
                <a:highlight>
                  <a:srgbClr val="FFFF00"/>
                </a:highlight>
              </a:rPr>
              <a:t>« D’ici 2030, l’union européenne vise à ce que 80 % des citoyens disposent d’un portefeuille d’identité numérique, soit environ 360 millions de personnes. »</a:t>
            </a:r>
            <a:br>
              <a:rPr lang="fr-CH" sz="2000" dirty="0">
                <a:solidFill>
                  <a:srgbClr val="000000"/>
                </a:solidFill>
                <a:effectLst/>
              </a:rPr>
            </a:br>
            <a:endParaRPr lang="fr-CH" sz="2000" dirty="0">
              <a:solidFill>
                <a:srgbClr val="000000"/>
              </a:solidFill>
              <a:effectLst/>
            </a:endParaRPr>
          </a:p>
          <a:p>
            <a:r>
              <a:rPr lang="fr-CH" sz="2800" b="1" dirty="0">
                <a:solidFill>
                  <a:srgbClr val="000000"/>
                </a:solidFill>
                <a:effectLst/>
              </a:rPr>
              <a:t>Échéances données par Deloitte : </a:t>
            </a:r>
            <a:endParaRPr lang="fr-CH" sz="2800" dirty="0">
              <a:solidFill>
                <a:srgbClr val="000000"/>
              </a:solidFill>
              <a:effectLst/>
            </a:endParaRPr>
          </a:p>
          <a:p>
            <a:pPr marL="285750" indent="-285750">
              <a:buFont typeface="Arial" panose="020B0604020202020204" pitchFamily="34" charset="0"/>
              <a:buChar char="•"/>
            </a:pPr>
            <a:r>
              <a:rPr lang="fr-CH" sz="2000" b="1" dirty="0">
                <a:solidFill>
                  <a:srgbClr val="000000"/>
                </a:solidFill>
                <a:effectLst/>
              </a:rPr>
              <a:t>Novembre 2026</a:t>
            </a:r>
            <a:br>
              <a:rPr lang="fr-CH" sz="2000" b="1" dirty="0">
                <a:solidFill>
                  <a:srgbClr val="000000"/>
                </a:solidFill>
              </a:rPr>
            </a:br>
            <a:r>
              <a:rPr lang="fr-CH" sz="2000" dirty="0">
                <a:solidFill>
                  <a:srgbClr val="000000"/>
                </a:solidFill>
                <a:effectLst/>
                <a:highlight>
                  <a:srgbClr val="FFFF00"/>
                </a:highlight>
              </a:rPr>
              <a:t>Obligation pour chaque Etat membre de déployer au moins un EUDI </a:t>
            </a:r>
            <a:r>
              <a:rPr lang="fr-CH" sz="2000" dirty="0" err="1">
                <a:solidFill>
                  <a:srgbClr val="000000"/>
                </a:solidFill>
                <a:effectLst/>
                <a:highlight>
                  <a:srgbClr val="FFFF00"/>
                </a:highlight>
              </a:rPr>
              <a:t>wallet</a:t>
            </a:r>
            <a:r>
              <a:rPr lang="fr-CH" sz="2000" dirty="0">
                <a:solidFill>
                  <a:srgbClr val="000000"/>
                </a:solidFill>
                <a:effectLst/>
                <a:highlight>
                  <a:srgbClr val="FFFF00"/>
                </a:highlight>
              </a:rPr>
              <a:t> auprès de leurs citoyens </a:t>
            </a:r>
          </a:p>
          <a:p>
            <a:pPr marL="285750" indent="-285750">
              <a:buFont typeface="Arial" panose="020B0604020202020204" pitchFamily="34" charset="0"/>
              <a:buChar char="•"/>
            </a:pPr>
            <a:endParaRPr lang="fr-CH" sz="2000" dirty="0">
              <a:solidFill>
                <a:srgbClr val="000000"/>
              </a:solidFill>
              <a:effectLst/>
            </a:endParaRPr>
          </a:p>
          <a:p>
            <a:pPr marL="285750" indent="-285750">
              <a:buFont typeface="Arial" panose="020B0604020202020204" pitchFamily="34" charset="0"/>
              <a:buChar char="•"/>
            </a:pPr>
            <a:r>
              <a:rPr lang="fr-CH" sz="2000" b="1" dirty="0">
                <a:solidFill>
                  <a:srgbClr val="000000"/>
                </a:solidFill>
                <a:effectLst/>
              </a:rPr>
              <a:t>Novembre 2027</a:t>
            </a:r>
            <a:br>
              <a:rPr lang="fr-CH" sz="2000" b="1" dirty="0">
                <a:solidFill>
                  <a:srgbClr val="000000"/>
                </a:solidFill>
              </a:rPr>
            </a:br>
            <a:r>
              <a:rPr lang="fr-CH" sz="2000" dirty="0">
                <a:solidFill>
                  <a:srgbClr val="000000"/>
                </a:solidFill>
                <a:effectLst/>
                <a:highlight>
                  <a:srgbClr val="FFFF00"/>
                </a:highlight>
              </a:rPr>
              <a:t>Obligation pour les entreprises des secteurs réglementés et pour les très grandes plateformes désignées dans le cadre du Digital Services </a:t>
            </a:r>
            <a:r>
              <a:rPr lang="fr-CH" sz="2000" dirty="0" err="1">
                <a:solidFill>
                  <a:srgbClr val="000000"/>
                </a:solidFill>
                <a:effectLst/>
                <a:highlight>
                  <a:srgbClr val="FFFF00"/>
                </a:highlight>
              </a:rPr>
              <a:t>Act</a:t>
            </a:r>
            <a:r>
              <a:rPr lang="fr-CH" sz="2000" dirty="0">
                <a:solidFill>
                  <a:srgbClr val="000000"/>
                </a:solidFill>
                <a:effectLst/>
                <a:highlight>
                  <a:srgbClr val="FFFF00"/>
                </a:highlight>
              </a:rPr>
              <a:t> d'accepter les portefeuilles EUDI comme méthode valide de vérification d'identité</a:t>
            </a:r>
          </a:p>
        </p:txBody>
      </p:sp>
      <p:pic>
        <p:nvPicPr>
          <p:cNvPr id="2" name="Picture 2" descr="48,285 Union Européenne Vectores, Ilustraciones y Gráficos - 123RF">
            <a:extLst>
              <a:ext uri="{FF2B5EF4-FFF2-40B4-BE49-F238E27FC236}">
                <a16:creationId xmlns:a16="http://schemas.microsoft.com/office/drawing/2014/main" id="{9E0793CB-99C2-226B-BFE6-6F951F0BFB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1933" y="301317"/>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684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1000"/>
                                        <p:tgtEl>
                                          <p:spTgt spid="10">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 calcmode="lin" valueType="num">
                                      <p:cBhvr additive="base">
                                        <p:cTn id="18" dur="1000"/>
                                        <p:tgtEl>
                                          <p:spTgt spid="10">
                                            <p:txEl>
                                              <p:pRg st="1" end="1"/>
                                            </p:txEl>
                                          </p:spTgt>
                                        </p:tgtEl>
                                        <p:attrNameLst>
                                          <p:attrName>ppt_x</p:attrName>
                                        </p:attrNameLst>
                                      </p:cBhvr>
                                      <p:tavLst>
                                        <p:tav tm="0">
                                          <p:val>
                                            <p:strVal val="#ppt_x-#ppt_w*1.125000"/>
                                          </p:val>
                                        </p:tav>
                                        <p:tav tm="100000">
                                          <p:val>
                                            <p:strVal val="#ppt_x"/>
                                          </p:val>
                                        </p:tav>
                                      </p:tavLst>
                                    </p:anim>
                                    <p:animEffect transition="in" filter="wipe(right)">
                                      <p:cBhvr>
                                        <p:cTn id="19" dur="1000"/>
                                        <p:tgtEl>
                                          <p:spTgt spid="1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 calcmode="lin" valueType="num">
                                      <p:cBhvr additive="base">
                                        <p:cTn id="24" dur="1000"/>
                                        <p:tgtEl>
                                          <p:spTgt spid="10">
                                            <p:txEl>
                                              <p:pRg st="2" end="2"/>
                                            </p:txEl>
                                          </p:spTgt>
                                        </p:tgtEl>
                                        <p:attrNameLst>
                                          <p:attrName>ppt_x</p:attrName>
                                        </p:attrNameLst>
                                      </p:cBhvr>
                                      <p:tavLst>
                                        <p:tav tm="0">
                                          <p:val>
                                            <p:strVal val="#ppt_x-#ppt_w*1.125000"/>
                                          </p:val>
                                        </p:tav>
                                        <p:tav tm="100000">
                                          <p:val>
                                            <p:strVal val="#ppt_x"/>
                                          </p:val>
                                        </p:tav>
                                      </p:tavLst>
                                    </p:anim>
                                    <p:animEffect transition="in" filter="wipe(right)">
                                      <p:cBhvr>
                                        <p:cTn id="25" dur="1000"/>
                                        <p:tgtEl>
                                          <p:spTgt spid="10">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10">
                                            <p:txEl>
                                              <p:pRg st="4" end="4"/>
                                            </p:txEl>
                                          </p:spTgt>
                                        </p:tgtEl>
                                        <p:attrNameLst>
                                          <p:attrName>style.visibility</p:attrName>
                                        </p:attrNameLst>
                                      </p:cBhvr>
                                      <p:to>
                                        <p:strVal val="visible"/>
                                      </p:to>
                                    </p:set>
                                    <p:anim calcmode="lin" valueType="num">
                                      <p:cBhvr additive="base">
                                        <p:cTn id="30" dur="1000"/>
                                        <p:tgtEl>
                                          <p:spTgt spid="10">
                                            <p:txEl>
                                              <p:pRg st="4" end="4"/>
                                            </p:txEl>
                                          </p:spTgt>
                                        </p:tgtEl>
                                        <p:attrNameLst>
                                          <p:attrName>ppt_x</p:attrName>
                                        </p:attrNameLst>
                                      </p:cBhvr>
                                      <p:tavLst>
                                        <p:tav tm="0">
                                          <p:val>
                                            <p:strVal val="#ppt_x-#ppt_w*1.125000"/>
                                          </p:val>
                                        </p:tav>
                                        <p:tav tm="100000">
                                          <p:val>
                                            <p:strVal val="#ppt_x"/>
                                          </p:val>
                                        </p:tav>
                                      </p:tavLst>
                                    </p:anim>
                                    <p:animEffect transition="in" filter="wipe(right)">
                                      <p:cBhvr>
                                        <p:cTn id="31" dur="1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48,285 Union Européenne Vectores, Ilustraciones y Gráficos - 123RF">
            <a:extLst>
              <a:ext uri="{FF2B5EF4-FFF2-40B4-BE49-F238E27FC236}">
                <a16:creationId xmlns:a16="http://schemas.microsoft.com/office/drawing/2014/main" id="{89A6861A-BE59-317E-3511-CCA0A960C6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8207" y="1258147"/>
            <a:ext cx="965472" cy="96547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06FDD75D-3E93-594A-9995-C6ADA66CA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8843" y="2288086"/>
            <a:ext cx="2987147" cy="4101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B1DCD4B-225D-4348-B366-8C8ABCC0669A}"/>
              </a:ext>
            </a:extLst>
          </p:cNvPr>
          <p:cNvSpPr txBox="1"/>
          <p:nvPr/>
        </p:nvSpPr>
        <p:spPr>
          <a:xfrm>
            <a:off x="686010" y="2340424"/>
            <a:ext cx="7350097" cy="3754874"/>
          </a:xfrm>
          <a:prstGeom prst="rect">
            <a:avLst/>
          </a:prstGeom>
          <a:noFill/>
        </p:spPr>
        <p:txBody>
          <a:bodyPr wrap="square">
            <a:spAutoFit/>
          </a:bodyPr>
          <a:lstStyle/>
          <a:p>
            <a:r>
              <a:rPr lang="fr-CH" sz="2400" b="1" dirty="0">
                <a:effectLst/>
                <a:latin typeface="Helvetica Neue" panose="02000503000000020004" pitchFamily="2" charset="0"/>
              </a:rPr>
              <a:t>16 juillet 2019 – Orientations politiques de la Commission </a:t>
            </a:r>
            <a:r>
              <a:rPr lang="fr-CH" sz="2400" b="1" dirty="0">
                <a:latin typeface="Helvetica Neue" panose="02000503000000020004" pitchFamily="2" charset="0"/>
              </a:rPr>
              <a:t>pour 2019-2024</a:t>
            </a:r>
            <a:br>
              <a:rPr lang="fr-CH" sz="2000" b="1" dirty="0">
                <a:latin typeface="Helvetica Neue" panose="02000503000000020004" pitchFamily="2" charset="0"/>
              </a:rPr>
            </a:br>
            <a:r>
              <a:rPr lang="fr-CH" sz="1200" b="1" dirty="0">
                <a:latin typeface="Helvetica Neue" panose="02000503000000020004" pitchFamily="2" charset="0"/>
              </a:rPr>
              <a:t> </a:t>
            </a:r>
            <a:br>
              <a:rPr lang="fr-CH" dirty="0">
                <a:effectLst/>
                <a:latin typeface="Helvetica Neue" panose="02000503000000020004" pitchFamily="2" charset="0"/>
              </a:rPr>
            </a:br>
            <a:r>
              <a:rPr lang="fr-CH" sz="2000" b="1" dirty="0">
                <a:ea typeface="Helvetica Neue" panose="02000503000000020004" pitchFamily="2" charset="0"/>
                <a:cs typeface="Helvetica Neue" panose="02000503000000020004" pitchFamily="2" charset="0"/>
              </a:rPr>
              <a:t>p. 5 : </a:t>
            </a:r>
            <a:r>
              <a:rPr lang="fr-CH" sz="2000" dirty="0">
                <a:ea typeface="Helvetica Neue" panose="02000503000000020004" pitchFamily="2" charset="0"/>
                <a:cs typeface="Helvetica Neue" panose="02000503000000020004" pitchFamily="2" charset="0"/>
              </a:rPr>
              <a:t>« </a:t>
            </a:r>
            <a:r>
              <a:rPr lang="fr-CH" sz="2000" b="1" dirty="0">
                <a:highlight>
                  <a:srgbClr val="FFFF00"/>
                </a:highlight>
                <a:ea typeface="Helvetica Neue" panose="02000503000000020004" pitchFamily="2" charset="0"/>
                <a:cs typeface="Helvetica Neue" panose="02000503000000020004" pitchFamily="2" charset="0"/>
              </a:rPr>
              <a:t>Je proposerai un pacte vert pour l’Europe dans les 100 premiers jours de mon manda</a:t>
            </a:r>
            <a:r>
              <a:rPr lang="fr-CH" sz="2000" dirty="0">
                <a:highlight>
                  <a:srgbClr val="FFFF00"/>
                </a:highlight>
                <a:ea typeface="Helvetica Neue" panose="02000503000000020004" pitchFamily="2" charset="0"/>
                <a:cs typeface="Helvetica Neue" panose="02000503000000020004" pitchFamily="2" charset="0"/>
              </a:rPr>
              <a:t>t</a:t>
            </a:r>
            <a:r>
              <a:rPr lang="fr-CH" sz="2000" b="1" dirty="0">
                <a:highlight>
                  <a:srgbClr val="FFFF00"/>
                </a:highlight>
                <a:ea typeface="Helvetica Neue" panose="02000503000000020004" pitchFamily="2" charset="0"/>
                <a:cs typeface="Helvetica Neue" panose="02000503000000020004" pitchFamily="2" charset="0"/>
              </a:rPr>
              <a:t>. </a:t>
            </a:r>
            <a:r>
              <a:rPr lang="fr-CH" sz="2000" dirty="0">
                <a:ea typeface="Helvetica Neue" panose="02000503000000020004" pitchFamily="2" charset="0"/>
                <a:cs typeface="Helvetica Neue" panose="02000503000000020004" pitchFamily="2" charset="0"/>
              </a:rPr>
              <a:t>Ce pacte vert pour l’Europe inclura la première législation européenne sur le climat, afin d’ancrer l’objectif de </a:t>
            </a:r>
            <a:r>
              <a:rPr lang="fr-CH" sz="2000" b="1" dirty="0">
                <a:highlight>
                  <a:srgbClr val="FFFF00"/>
                </a:highlight>
                <a:ea typeface="Helvetica Neue" panose="02000503000000020004" pitchFamily="2" charset="0"/>
                <a:cs typeface="Helvetica Neue" panose="02000503000000020004" pitchFamily="2" charset="0"/>
              </a:rPr>
              <a:t>la neutralité climatique à l’horizon 2050</a:t>
            </a:r>
            <a:r>
              <a:rPr lang="fr-CH" sz="2000" b="1" dirty="0">
                <a:ea typeface="Helvetica Neue" panose="02000503000000020004" pitchFamily="2" charset="0"/>
                <a:cs typeface="Helvetica Neue" panose="02000503000000020004" pitchFamily="2" charset="0"/>
              </a:rPr>
              <a:t> </a:t>
            </a:r>
            <a:r>
              <a:rPr lang="fr-CH" sz="2000" dirty="0">
                <a:ea typeface="Helvetica Neue" panose="02000503000000020004" pitchFamily="2" charset="0"/>
                <a:cs typeface="Helvetica Neue" panose="02000503000000020004" pitchFamily="2" charset="0"/>
              </a:rPr>
              <a:t>dans la loi. »</a:t>
            </a:r>
          </a:p>
          <a:p>
            <a:endParaRPr lang="fr-CH" sz="1200" b="1" dirty="0">
              <a:effectLst/>
            </a:endParaRPr>
          </a:p>
          <a:p>
            <a:r>
              <a:rPr lang="fr-CH" sz="2000" b="1" dirty="0">
                <a:effectLst/>
              </a:rPr>
              <a:t>p.15 : </a:t>
            </a:r>
            <a:r>
              <a:rPr lang="fr-CH" sz="2000" dirty="0"/>
              <a:t>« </a:t>
            </a:r>
            <a:r>
              <a:rPr lang="fr-CH" sz="2000" b="1" dirty="0">
                <a:effectLst/>
                <a:highlight>
                  <a:srgbClr val="FFFF00"/>
                </a:highlight>
              </a:rPr>
              <a:t>Les données et l’intelligence artificielle sont les ingrédients de l’innovation qui peuvent nous aider à trouver des solutions aux enjeux sociétaux actuels, que ce soit dans le domaine de la santé ou de l’agriculture, de la sécurité ou de l’industrie manufacturière</a:t>
            </a:r>
            <a:r>
              <a:rPr lang="fr-CH" sz="2000" dirty="0">
                <a:effectLst/>
              </a:rPr>
              <a:t>. »</a:t>
            </a:r>
          </a:p>
          <a:p>
            <a:endParaRPr lang="fr-CH" sz="800" dirty="0">
              <a:effectLst/>
              <a:latin typeface="Helvetica Neue" panose="02000503000000020004" pitchFamily="2" charset="0"/>
            </a:endParaRPr>
          </a:p>
        </p:txBody>
      </p:sp>
      <p:sp>
        <p:nvSpPr>
          <p:cNvPr id="5" name="Titre 1">
            <a:extLst>
              <a:ext uri="{FF2B5EF4-FFF2-40B4-BE49-F238E27FC236}">
                <a16:creationId xmlns:a16="http://schemas.microsoft.com/office/drawing/2014/main" id="{82A62A58-461C-E065-0EC7-0A151213BDD1}"/>
              </a:ext>
            </a:extLst>
          </p:cNvPr>
          <p:cNvSpPr txBox="1">
            <a:spLocks/>
          </p:cNvSpPr>
          <p:nvPr/>
        </p:nvSpPr>
        <p:spPr>
          <a:xfrm>
            <a:off x="529256" y="5436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4800" b="1" dirty="0">
                <a:latin typeface="Abadi MT Condensed Extra Bold" panose="020B0306030101010103" pitchFamily="34" charset="77"/>
              </a:rPr>
              <a:t>Ursula von der </a:t>
            </a:r>
            <a:r>
              <a:rPr lang="fr-CH" sz="4800" b="1" dirty="0" err="1">
                <a:latin typeface="Abadi MT Condensed Extra Bold" panose="020B0306030101010103" pitchFamily="34" charset="77"/>
              </a:rPr>
              <a:t>Leyen</a:t>
            </a:r>
            <a:br>
              <a:rPr lang="fr-CH" sz="4800" b="1" dirty="0">
                <a:latin typeface="Abadi MT Condensed" panose="020B0506030101010103" pitchFamily="34" charset="0"/>
              </a:rPr>
            </a:br>
            <a:r>
              <a:rPr lang="fr-CH" sz="4000" b="1" dirty="0">
                <a:latin typeface="Abadi MT Condensed" panose="020B0506030101010103" pitchFamily="34" charset="0"/>
              </a:rPr>
              <a:t>Pacte Vert (Green Deal), l’IA et le Net </a:t>
            </a:r>
            <a:r>
              <a:rPr lang="fr-CH" sz="4000" b="1" dirty="0" err="1">
                <a:latin typeface="Abadi MT Condensed" panose="020B0506030101010103" pitchFamily="34" charset="0"/>
              </a:rPr>
              <a:t>Zero</a:t>
            </a:r>
            <a:endParaRPr lang="fr-CH" sz="4000" b="1" dirty="0">
              <a:latin typeface="Abadi MT Condensed" panose="020B0506030101010103" pitchFamily="34" charset="0"/>
            </a:endParaRPr>
          </a:p>
        </p:txBody>
      </p:sp>
      <p:sp>
        <p:nvSpPr>
          <p:cNvPr id="6" name="Rectangle : coins arrondis 5">
            <a:extLst>
              <a:ext uri="{FF2B5EF4-FFF2-40B4-BE49-F238E27FC236}">
                <a16:creationId xmlns:a16="http://schemas.microsoft.com/office/drawing/2014/main" id="{30ECEB21-0E74-D11A-068A-0F7DB8D0AE96}"/>
              </a:ext>
            </a:extLst>
          </p:cNvPr>
          <p:cNvSpPr/>
          <p:nvPr/>
        </p:nvSpPr>
        <p:spPr>
          <a:xfrm>
            <a:off x="529256" y="2106386"/>
            <a:ext cx="7653564" cy="4541093"/>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EEF24234-BEAE-72A7-3AEE-70086B809A29}"/>
              </a:ext>
            </a:extLst>
          </p:cNvPr>
          <p:cNvPicPr>
            <a:picLocks noChangeAspect="1"/>
          </p:cNvPicPr>
          <p:nvPr/>
        </p:nvPicPr>
        <p:blipFill>
          <a:blip r:embed="rId4"/>
          <a:stretch>
            <a:fillRect/>
          </a:stretch>
        </p:blipFill>
        <p:spPr>
          <a:xfrm>
            <a:off x="8518843" y="-165172"/>
            <a:ext cx="2832100" cy="2743200"/>
          </a:xfrm>
          <a:prstGeom prst="rect">
            <a:avLst/>
          </a:prstGeom>
        </p:spPr>
      </p:pic>
    </p:spTree>
    <p:extLst>
      <p:ext uri="{BB962C8B-B14F-4D97-AF65-F5344CB8AC3E}">
        <p14:creationId xmlns:p14="http://schemas.microsoft.com/office/powerpoint/2010/main" val="279323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1000"/>
                                        <p:tgtEl>
                                          <p:spTgt spid="8">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100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 calcmode="lin" valueType="num">
                                      <p:cBhvr additive="base">
                                        <p:cTn id="18" dur="1000"/>
                                        <p:tgtEl>
                                          <p:spTgt spid="8">
                                            <p:txEl>
                                              <p:pRg st="2" end="2"/>
                                            </p:txEl>
                                          </p:spTgt>
                                        </p:tgtEl>
                                        <p:attrNameLst>
                                          <p:attrName>ppt_x</p:attrName>
                                        </p:attrNameLst>
                                      </p:cBhvr>
                                      <p:tavLst>
                                        <p:tav tm="0">
                                          <p:val>
                                            <p:strVal val="#ppt_x-#ppt_w*1.125000"/>
                                          </p:val>
                                        </p:tav>
                                        <p:tav tm="100000">
                                          <p:val>
                                            <p:strVal val="#ppt_x"/>
                                          </p:val>
                                        </p:tav>
                                      </p:tavLst>
                                    </p:anim>
                                    <p:animEffect transition="in" filter="wipe(right)">
                                      <p:cBhvr>
                                        <p:cTn id="19" dur="1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4C4F3F89-26F6-1A41-BB00-9C9F4E05459E}"/>
              </a:ext>
            </a:extLst>
          </p:cNvPr>
          <p:cNvSpPr txBox="1"/>
          <p:nvPr/>
        </p:nvSpPr>
        <p:spPr>
          <a:xfrm>
            <a:off x="825511" y="1970281"/>
            <a:ext cx="7029894" cy="1384995"/>
          </a:xfrm>
          <a:prstGeom prst="rect">
            <a:avLst/>
          </a:prstGeom>
          <a:noFill/>
        </p:spPr>
        <p:txBody>
          <a:bodyPr wrap="square">
            <a:spAutoFit/>
          </a:bodyPr>
          <a:lstStyle/>
          <a:p>
            <a:r>
              <a:rPr lang="fr-CH" sz="2400" b="1" dirty="0">
                <a:effectLst/>
                <a:latin typeface="Helvetica Neue" panose="02000503000000020004" pitchFamily="2" charset="0"/>
              </a:rPr>
              <a:t>1</a:t>
            </a:r>
            <a:r>
              <a:rPr lang="fr-CH" sz="2400" b="1" baseline="30000" dirty="0">
                <a:effectLst/>
                <a:latin typeface="Helvetica Neue" panose="02000503000000020004" pitchFamily="2" charset="0"/>
              </a:rPr>
              <a:t>er</a:t>
            </a:r>
            <a:r>
              <a:rPr lang="fr-CH" sz="2400" b="1" dirty="0">
                <a:effectLst/>
                <a:latin typeface="Helvetica Neue" panose="02000503000000020004" pitchFamily="2" charset="0"/>
              </a:rPr>
              <a:t> mars 2021</a:t>
            </a:r>
          </a:p>
          <a:p>
            <a:r>
              <a:rPr lang="fr-CH" sz="2000" dirty="0">
                <a:effectLst/>
                <a:highlight>
                  <a:srgbClr val="FFFF00"/>
                </a:highlight>
              </a:rPr>
              <a:t>Par la voix de sa présidente Ursula </a:t>
            </a:r>
            <a:r>
              <a:rPr lang="fr-CH" sz="2000" dirty="0" err="1">
                <a:effectLst/>
                <a:highlight>
                  <a:srgbClr val="FFFF00"/>
                </a:highlight>
              </a:rPr>
              <a:t>von</a:t>
            </a:r>
            <a:r>
              <a:rPr lang="fr-CH" sz="2000" dirty="0">
                <a:effectLst/>
                <a:highlight>
                  <a:srgbClr val="FFFF00"/>
                </a:highlight>
              </a:rPr>
              <a:t> der </a:t>
            </a:r>
            <a:r>
              <a:rPr lang="fr-CH" sz="2000" dirty="0" err="1">
                <a:effectLst/>
                <a:highlight>
                  <a:srgbClr val="FFFF00"/>
                </a:highlight>
              </a:rPr>
              <a:t>Leyen</a:t>
            </a:r>
            <a:r>
              <a:rPr lang="fr-CH" sz="2000" dirty="0">
                <a:effectLst/>
                <a:highlight>
                  <a:srgbClr val="FFFF00"/>
                </a:highlight>
              </a:rPr>
              <a:t>, la Commission européenne a annoncé pour le 17 mars une proposition de législation visant à créer un « </a:t>
            </a:r>
            <a:r>
              <a:rPr lang="fr-CH" sz="2000" b="1" dirty="0">
                <a:effectLst/>
                <a:highlight>
                  <a:srgbClr val="FFFF00"/>
                </a:highlight>
              </a:rPr>
              <a:t>digital green </a:t>
            </a:r>
            <a:r>
              <a:rPr lang="fr-CH" sz="2000" b="1" dirty="0" err="1">
                <a:effectLst/>
                <a:highlight>
                  <a:srgbClr val="FFFF00"/>
                </a:highlight>
              </a:rPr>
              <a:t>pass</a:t>
            </a:r>
            <a:r>
              <a:rPr lang="fr-CH" sz="2000" b="1" dirty="0">
                <a:effectLst/>
              </a:rPr>
              <a:t> </a:t>
            </a:r>
            <a:r>
              <a:rPr lang="fr-CH" sz="2000" dirty="0">
                <a:effectLst/>
              </a:rPr>
              <a:t>». </a:t>
            </a:r>
          </a:p>
        </p:txBody>
      </p:sp>
      <p:pic>
        <p:nvPicPr>
          <p:cNvPr id="10" name="Picture 2">
            <a:extLst>
              <a:ext uri="{FF2B5EF4-FFF2-40B4-BE49-F238E27FC236}">
                <a16:creationId xmlns:a16="http://schemas.microsoft.com/office/drawing/2014/main" id="{01061555-DA1B-6443-BB4F-71915C31D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7037" y="365125"/>
            <a:ext cx="2987147" cy="4101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514DA19F-996F-7E4B-90A3-061DE1A55440}"/>
              </a:ext>
            </a:extLst>
          </p:cNvPr>
          <p:cNvSpPr txBox="1"/>
          <p:nvPr/>
        </p:nvSpPr>
        <p:spPr>
          <a:xfrm>
            <a:off x="838200" y="3547994"/>
            <a:ext cx="5704673" cy="2369880"/>
          </a:xfrm>
          <a:prstGeom prst="rect">
            <a:avLst/>
          </a:prstGeom>
          <a:noFill/>
        </p:spPr>
        <p:txBody>
          <a:bodyPr wrap="square">
            <a:spAutoFit/>
          </a:bodyPr>
          <a:lstStyle/>
          <a:p>
            <a:r>
              <a:rPr lang="fr-CH" sz="2400" b="1" dirty="0">
                <a:latin typeface="Helvetica Neue" panose="02000503000000020004" pitchFamily="2" charset="0"/>
              </a:rPr>
              <a:t>20 j</a:t>
            </a:r>
            <a:r>
              <a:rPr lang="fr-CH" sz="2400" b="1" dirty="0">
                <a:effectLst/>
                <a:latin typeface="Helvetica Neue" panose="02000503000000020004" pitchFamily="2" charset="0"/>
              </a:rPr>
              <a:t>anvier 2022 avec Klaus Schwab au WEF</a:t>
            </a:r>
          </a:p>
          <a:p>
            <a:r>
              <a:rPr lang="fr-CH" sz="2000" b="1" dirty="0">
                <a:highlight>
                  <a:srgbClr val="FFFF00"/>
                </a:highlight>
              </a:rPr>
              <a:t>« Il n’y a pas de digital sans puce »</a:t>
            </a:r>
            <a:endParaRPr lang="fr-CH" sz="2000" b="1" dirty="0">
              <a:effectLst/>
              <a:highlight>
                <a:srgbClr val="FFFF00"/>
              </a:highlight>
            </a:endParaRPr>
          </a:p>
          <a:p>
            <a:r>
              <a:rPr lang="fr-CH" sz="2000" dirty="0">
                <a:effectLst/>
                <a:highlight>
                  <a:srgbClr val="FFFF00"/>
                </a:highlight>
              </a:rPr>
              <a:t>Klaus Schwab félicite Ursula Von Der </a:t>
            </a:r>
            <a:r>
              <a:rPr lang="fr-CH" sz="2000" dirty="0" err="1">
                <a:effectLst/>
                <a:highlight>
                  <a:srgbClr val="FFFF00"/>
                </a:highlight>
              </a:rPr>
              <a:t>Leyen</a:t>
            </a:r>
            <a:r>
              <a:rPr lang="fr-CH" sz="2000" dirty="0">
                <a:effectLst/>
                <a:highlight>
                  <a:srgbClr val="FFFF00"/>
                </a:highlight>
              </a:rPr>
              <a:t> pour son annonce relative à une nouvelle </a:t>
            </a:r>
            <a:r>
              <a:rPr lang="fr-CH" sz="2000" b="1" dirty="0">
                <a:effectLst/>
                <a:highlight>
                  <a:srgbClr val="FFFF00"/>
                </a:highlight>
              </a:rPr>
              <a:t>loi européenne sur les puces</a:t>
            </a:r>
            <a:r>
              <a:rPr lang="fr-CH" sz="2000" dirty="0">
                <a:effectLst/>
                <a:highlight>
                  <a:srgbClr val="FFFF00"/>
                </a:highlight>
              </a:rPr>
              <a:t> visant développer l'expansion de celles-ci sur le territoire de l’U.E : </a:t>
            </a:r>
            <a:r>
              <a:rPr lang="fr-CH" sz="2000" b="1" dirty="0" err="1">
                <a:effectLst/>
                <a:highlight>
                  <a:srgbClr val="FFFF00"/>
                </a:highlight>
              </a:rPr>
              <a:t>European</a:t>
            </a:r>
            <a:r>
              <a:rPr lang="fr-CH" sz="2000" b="1" dirty="0">
                <a:effectLst/>
                <a:highlight>
                  <a:srgbClr val="FFFF00"/>
                </a:highlight>
              </a:rPr>
              <a:t> Chips </a:t>
            </a:r>
            <a:r>
              <a:rPr lang="fr-CH" sz="2000" b="1" dirty="0" err="1">
                <a:effectLst/>
                <a:highlight>
                  <a:srgbClr val="FFFF00"/>
                </a:highlight>
              </a:rPr>
              <a:t>Act</a:t>
            </a:r>
            <a:endParaRPr lang="fr-CH" sz="2000" b="1" dirty="0">
              <a:effectLst/>
              <a:highlight>
                <a:srgbClr val="FFFF00"/>
              </a:highlight>
            </a:endParaRPr>
          </a:p>
        </p:txBody>
      </p:sp>
      <p:sp>
        <p:nvSpPr>
          <p:cNvPr id="5" name="Titre 1">
            <a:extLst>
              <a:ext uri="{FF2B5EF4-FFF2-40B4-BE49-F238E27FC236}">
                <a16:creationId xmlns:a16="http://schemas.microsoft.com/office/drawing/2014/main" id="{E3A5CBB9-7060-9795-57A2-98E34A53E578}"/>
              </a:ext>
            </a:extLst>
          </p:cNvPr>
          <p:cNvSpPr>
            <a:spLocks noGrp="1"/>
          </p:cNvSpPr>
          <p:nvPr>
            <p:ph type="title"/>
          </p:nvPr>
        </p:nvSpPr>
        <p:spPr>
          <a:xfrm>
            <a:off x="838200" y="365125"/>
            <a:ext cx="10515600" cy="1325563"/>
          </a:xfrm>
        </p:spPr>
        <p:txBody>
          <a:bodyPr>
            <a:normAutofit/>
          </a:bodyPr>
          <a:lstStyle/>
          <a:p>
            <a:r>
              <a:rPr lang="fr-CH" sz="4800" b="1" dirty="0">
                <a:latin typeface="Abadi MT Condensed Extra Bold" panose="020B0306030101010103" pitchFamily="34" charset="77"/>
              </a:rPr>
              <a:t>Ursula von der </a:t>
            </a:r>
            <a:r>
              <a:rPr lang="fr-CH" sz="4800" b="1" dirty="0" err="1">
                <a:latin typeface="Abadi MT Condensed Extra Bold" panose="020B0306030101010103" pitchFamily="34" charset="77"/>
              </a:rPr>
              <a:t>Leyen</a:t>
            </a:r>
            <a:br>
              <a:rPr lang="fr-CH" sz="4800" b="1" dirty="0">
                <a:latin typeface="Abadi MT Condensed" panose="020B0506030101010103" pitchFamily="34" charset="0"/>
              </a:rPr>
            </a:br>
            <a:r>
              <a:rPr lang="fr-CH" sz="3200" b="1" dirty="0">
                <a:latin typeface="Abadi MT Condensed" panose="020B0506030101010103" pitchFamily="34" charset="0"/>
              </a:rPr>
              <a:t>Le Green </a:t>
            </a:r>
            <a:r>
              <a:rPr lang="fr-CH" sz="3200" b="1" dirty="0" err="1">
                <a:latin typeface="Abadi MT Condensed" panose="020B0506030101010103" pitchFamily="34" charset="0"/>
              </a:rPr>
              <a:t>Pass</a:t>
            </a:r>
            <a:r>
              <a:rPr lang="fr-CH" sz="3200" b="1" dirty="0">
                <a:latin typeface="Abadi MT Condensed" panose="020B0506030101010103" pitchFamily="34" charset="0"/>
              </a:rPr>
              <a:t>, les puces et le digital</a:t>
            </a:r>
          </a:p>
        </p:txBody>
      </p:sp>
      <p:sp>
        <p:nvSpPr>
          <p:cNvPr id="6" name="Rectangle : coins arrondis 5">
            <a:extLst>
              <a:ext uri="{FF2B5EF4-FFF2-40B4-BE49-F238E27FC236}">
                <a16:creationId xmlns:a16="http://schemas.microsoft.com/office/drawing/2014/main" id="{9232D333-3DF6-A880-303D-A537F8FF641F}"/>
              </a:ext>
            </a:extLst>
          </p:cNvPr>
          <p:cNvSpPr/>
          <p:nvPr/>
        </p:nvSpPr>
        <p:spPr>
          <a:xfrm>
            <a:off x="478402" y="1809922"/>
            <a:ext cx="7458891" cy="4101583"/>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4BE72F2E-CCED-EE65-F67F-065198588502}"/>
              </a:ext>
            </a:extLst>
          </p:cNvPr>
          <p:cNvPicPr>
            <a:picLocks noChangeAspect="1"/>
          </p:cNvPicPr>
          <p:nvPr/>
        </p:nvPicPr>
        <p:blipFill>
          <a:blip r:embed="rId3"/>
          <a:stretch>
            <a:fillRect/>
          </a:stretch>
        </p:blipFill>
        <p:spPr>
          <a:xfrm>
            <a:off x="4220620" y="2544787"/>
            <a:ext cx="7269570" cy="4082311"/>
          </a:xfrm>
          <a:prstGeom prst="rect">
            <a:avLst/>
          </a:prstGeom>
        </p:spPr>
      </p:pic>
      <p:pic>
        <p:nvPicPr>
          <p:cNvPr id="12" name="Image 11">
            <a:extLst>
              <a:ext uri="{FF2B5EF4-FFF2-40B4-BE49-F238E27FC236}">
                <a16:creationId xmlns:a16="http://schemas.microsoft.com/office/drawing/2014/main" id="{DE2DE814-BBDA-AF74-7C55-A179E8623AB9}"/>
              </a:ext>
            </a:extLst>
          </p:cNvPr>
          <p:cNvPicPr>
            <a:picLocks noChangeAspect="1"/>
          </p:cNvPicPr>
          <p:nvPr/>
        </p:nvPicPr>
        <p:blipFill>
          <a:blip r:embed="rId4"/>
          <a:stretch>
            <a:fillRect/>
          </a:stretch>
        </p:blipFill>
        <p:spPr>
          <a:xfrm>
            <a:off x="9156796" y="4533008"/>
            <a:ext cx="2603182" cy="1959867"/>
          </a:xfrm>
          <a:prstGeom prst="rect">
            <a:avLst/>
          </a:prstGeom>
        </p:spPr>
      </p:pic>
      <p:pic>
        <p:nvPicPr>
          <p:cNvPr id="13" name="Picture 2" descr="48,285 Union Européenne Vectores, Ilustraciones y Gráficos - 123RF">
            <a:extLst>
              <a:ext uri="{FF2B5EF4-FFF2-40B4-BE49-F238E27FC236}">
                <a16:creationId xmlns:a16="http://schemas.microsoft.com/office/drawing/2014/main" id="{DBDC6FF3-5B05-A673-333B-FF1B9EC2EE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8957" y="545170"/>
            <a:ext cx="965472" cy="965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1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p:tgtEl>
                                          <p:spTgt spid="9"/>
                                        </p:tgtEl>
                                        <p:attrNameLst>
                                          <p:attrName>ppt_x</p:attrName>
                                        </p:attrNameLst>
                                      </p:cBhvr>
                                      <p:tavLst>
                                        <p:tav tm="0">
                                          <p:val>
                                            <p:strVal val="#ppt_x-#ppt_w*1.125000"/>
                                          </p:val>
                                        </p:tav>
                                        <p:tav tm="100000">
                                          <p:val>
                                            <p:strVal val="#ppt_x"/>
                                          </p:val>
                                        </p:tav>
                                      </p:tavLst>
                                    </p:anim>
                                    <p:animEffect transition="in" filter="wipe(right)">
                                      <p:cBhvr>
                                        <p:cTn id="13" dur="1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p:tgtEl>
                                          <p:spTgt spid="8"/>
                                        </p:tgtEl>
                                        <p:attrNameLst>
                                          <p:attrName>ppt_x</p:attrName>
                                        </p:attrNameLst>
                                      </p:cBhvr>
                                      <p:tavLst>
                                        <p:tav tm="0">
                                          <p:val>
                                            <p:strVal val="#ppt_x-#ppt_w*1.125000"/>
                                          </p:val>
                                        </p:tav>
                                        <p:tav tm="100000">
                                          <p:val>
                                            <p:strVal val="#ppt_x"/>
                                          </p:val>
                                        </p:tav>
                                      </p:tavLst>
                                    </p:anim>
                                    <p:animEffect transition="in" filter="wipe(right)">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1F8706B-11A5-9744-8140-F1C1162FC393}"/>
              </a:ext>
            </a:extLst>
          </p:cNvPr>
          <p:cNvPicPr>
            <a:picLocks noChangeAspect="1"/>
          </p:cNvPicPr>
          <p:nvPr/>
        </p:nvPicPr>
        <p:blipFill>
          <a:blip r:embed="rId2"/>
          <a:stretch>
            <a:fillRect/>
          </a:stretch>
        </p:blipFill>
        <p:spPr>
          <a:xfrm>
            <a:off x="913776" y="1591715"/>
            <a:ext cx="5964129" cy="4294173"/>
          </a:xfrm>
          <a:prstGeom prst="rect">
            <a:avLst/>
          </a:prstGeom>
          <a:ln>
            <a:solidFill>
              <a:schemeClr val="tx1"/>
            </a:solidFill>
          </a:ln>
        </p:spPr>
      </p:pic>
      <p:sp>
        <p:nvSpPr>
          <p:cNvPr id="8" name="Titre 1">
            <a:extLst>
              <a:ext uri="{FF2B5EF4-FFF2-40B4-BE49-F238E27FC236}">
                <a16:creationId xmlns:a16="http://schemas.microsoft.com/office/drawing/2014/main" id="{3E9AED3E-C333-514E-AE5D-C1140A8024C6}"/>
              </a:ext>
            </a:extLst>
          </p:cNvPr>
          <p:cNvSpPr>
            <a:spLocks noGrp="1"/>
          </p:cNvSpPr>
          <p:nvPr>
            <p:ph type="title"/>
          </p:nvPr>
        </p:nvSpPr>
        <p:spPr>
          <a:xfrm>
            <a:off x="537724" y="232425"/>
            <a:ext cx="11496425" cy="1325563"/>
          </a:xfrm>
        </p:spPr>
        <p:txBody>
          <a:bodyPr>
            <a:normAutofit/>
          </a:bodyPr>
          <a:lstStyle/>
          <a:p>
            <a:r>
              <a:rPr lang="fr-CH" sz="5400" b="1" dirty="0">
                <a:latin typeface="Abadi MT Condensed Extra Bold" panose="020B0306030101010103" pitchFamily="34" charset="77"/>
              </a:rPr>
              <a:t>Ursula von der </a:t>
            </a:r>
            <a:r>
              <a:rPr lang="fr-CH" sz="5400" b="1" dirty="0" err="1">
                <a:latin typeface="Abadi MT Condensed Extra Bold" panose="020B0306030101010103" pitchFamily="34" charset="77"/>
              </a:rPr>
              <a:t>Leyen</a:t>
            </a:r>
            <a:r>
              <a:rPr lang="fr-CH" sz="5400" b="1" dirty="0">
                <a:latin typeface="Abadi MT Condensed Extra Bold" panose="020B0306030101010103" pitchFamily="34" charset="77"/>
              </a:rPr>
              <a:t> </a:t>
            </a:r>
            <a:r>
              <a:rPr lang="fr-CH" sz="4000" b="1" dirty="0">
                <a:latin typeface="Abadi MT Condensed" panose="020B0506030101010103" pitchFamily="34" charset="0"/>
              </a:rPr>
              <a:t>fait ses annonces à Davos !</a:t>
            </a:r>
          </a:p>
        </p:txBody>
      </p:sp>
      <p:sp>
        <p:nvSpPr>
          <p:cNvPr id="9" name="ZoneTexte 8">
            <a:extLst>
              <a:ext uri="{FF2B5EF4-FFF2-40B4-BE49-F238E27FC236}">
                <a16:creationId xmlns:a16="http://schemas.microsoft.com/office/drawing/2014/main" id="{62097D65-68EE-2547-98AF-A4BF4F257DF5}"/>
              </a:ext>
            </a:extLst>
          </p:cNvPr>
          <p:cNvSpPr txBox="1"/>
          <p:nvPr/>
        </p:nvSpPr>
        <p:spPr>
          <a:xfrm>
            <a:off x="192207" y="1372259"/>
            <a:ext cx="2371381" cy="461665"/>
          </a:xfrm>
          <a:prstGeom prst="rect">
            <a:avLst/>
          </a:prstGeom>
          <a:solidFill>
            <a:schemeClr val="bg1"/>
          </a:solidFill>
          <a:ln w="28575">
            <a:solidFill>
              <a:schemeClr val="tx1"/>
            </a:solidFill>
          </a:ln>
        </p:spPr>
        <p:txBody>
          <a:bodyPr wrap="square">
            <a:spAutoFit/>
          </a:bodyPr>
          <a:lstStyle/>
          <a:p>
            <a:r>
              <a:rPr lang="fr-FR" sz="2400" b="1" dirty="0">
                <a:latin typeface="Helvetica Neue" panose="02000503000000020004" pitchFamily="2" charset="0"/>
                <a:ea typeface="Helvetica Neue" panose="02000503000000020004" pitchFamily="2" charset="0"/>
                <a:cs typeface="Helvetica Neue" panose="02000503000000020004" pitchFamily="2" charset="0"/>
              </a:rPr>
              <a:t>Le 24 mai 2022</a:t>
            </a:r>
          </a:p>
        </p:txBody>
      </p:sp>
      <p:sp>
        <p:nvSpPr>
          <p:cNvPr id="2" name="Bulle rectangulaire 1">
            <a:extLst>
              <a:ext uri="{FF2B5EF4-FFF2-40B4-BE49-F238E27FC236}">
                <a16:creationId xmlns:a16="http://schemas.microsoft.com/office/drawing/2014/main" id="{A8C04A8A-53B6-5508-59EE-536E2FC737F3}"/>
              </a:ext>
            </a:extLst>
          </p:cNvPr>
          <p:cNvSpPr/>
          <p:nvPr/>
        </p:nvSpPr>
        <p:spPr>
          <a:xfrm>
            <a:off x="5690195" y="1347227"/>
            <a:ext cx="6192912" cy="4294173"/>
          </a:xfrm>
          <a:prstGeom prst="wedgeRectCallout">
            <a:avLst>
              <a:gd name="adj1" fmla="val -78040"/>
              <a:gd name="adj2" fmla="val 49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16000" tIns="108000" rIns="216000" bIns="108000" rtlCol="0" anchor="ctr"/>
          <a:lstStyle/>
          <a:p>
            <a:r>
              <a:rPr lang="fr-CH" sz="2000" b="1" dirty="0">
                <a:solidFill>
                  <a:schemeClr val="tx1"/>
                </a:solidFill>
                <a:highlight>
                  <a:srgbClr val="FFFF00"/>
                </a:highlight>
              </a:rPr>
              <a:t>« Le </a:t>
            </a:r>
            <a:r>
              <a:rPr lang="fr-CH" sz="2000" b="1" dirty="0">
                <a:solidFill>
                  <a:srgbClr val="FF0000"/>
                </a:solidFill>
                <a:highlight>
                  <a:srgbClr val="FFFF00"/>
                </a:highlight>
              </a:rPr>
              <a:t>Green Deal</a:t>
            </a:r>
            <a:r>
              <a:rPr lang="fr-CH" sz="2000" b="1" dirty="0">
                <a:solidFill>
                  <a:schemeClr val="tx1"/>
                </a:solidFill>
                <a:highlight>
                  <a:srgbClr val="FFFF00"/>
                </a:highlight>
              </a:rPr>
              <a:t> européen (Pacte Vert, plan de décarbonation) est déjà en lui-même très ambitieux</a:t>
            </a:r>
            <a:r>
              <a:rPr lang="fr-CH" sz="2000" b="1" dirty="0">
                <a:solidFill>
                  <a:schemeClr val="tx1"/>
                </a:solidFill>
              </a:rPr>
              <a:t>, </a:t>
            </a:r>
            <a:r>
              <a:rPr lang="fr-CH" sz="2000" dirty="0">
                <a:solidFill>
                  <a:schemeClr val="tx1"/>
                </a:solidFill>
              </a:rPr>
              <a:t>mais c'est une ambition que nous amenons au niveau supérieur : </a:t>
            </a:r>
          </a:p>
          <a:p>
            <a:r>
              <a:rPr lang="fr-CH" sz="2000" dirty="0">
                <a:solidFill>
                  <a:schemeClr val="tx1"/>
                </a:solidFill>
              </a:rPr>
              <a:t>La semaine dernière la Commission européenne a </a:t>
            </a:r>
            <a:r>
              <a:rPr lang="fr-CH" sz="2000" i="1" dirty="0">
                <a:solidFill>
                  <a:schemeClr val="tx1"/>
                </a:solidFill>
              </a:rPr>
              <a:t>proposé</a:t>
            </a:r>
            <a:r>
              <a:rPr lang="fr-CH" sz="2000" dirty="0">
                <a:solidFill>
                  <a:schemeClr val="tx1"/>
                </a:solidFill>
              </a:rPr>
              <a:t> </a:t>
            </a:r>
            <a:r>
              <a:rPr lang="fr-CH" sz="2000" b="1" dirty="0">
                <a:solidFill>
                  <a:schemeClr val="tx1"/>
                </a:solidFill>
                <a:highlight>
                  <a:srgbClr val="FFFF00"/>
                </a:highlight>
              </a:rPr>
              <a:t>le plan "</a:t>
            </a:r>
            <a:r>
              <a:rPr lang="fr-CH" sz="2000" b="1" dirty="0" err="1">
                <a:solidFill>
                  <a:schemeClr val="tx1"/>
                </a:solidFill>
                <a:highlight>
                  <a:srgbClr val="FFFF00"/>
                </a:highlight>
              </a:rPr>
              <a:t>Repower</a:t>
            </a:r>
            <a:r>
              <a:rPr lang="fr-CH" sz="2000" b="1" dirty="0">
                <a:solidFill>
                  <a:schemeClr val="tx1"/>
                </a:solidFill>
                <a:highlight>
                  <a:srgbClr val="FFFF00"/>
                </a:highlight>
              </a:rPr>
              <a:t> EU", un plan de 300 milliards d'euros, pour nous permettre de nous passer des énergies fossiles russes et d'accélérer la transition écologique </a:t>
            </a:r>
            <a:r>
              <a:rPr lang="fr-CH" sz="2000" dirty="0">
                <a:solidFill>
                  <a:schemeClr val="tx1"/>
                </a:solidFill>
              </a:rPr>
              <a:t>[...] </a:t>
            </a:r>
            <a:r>
              <a:rPr lang="fr-CH" sz="2000" b="1" dirty="0">
                <a:solidFill>
                  <a:schemeClr val="tx1"/>
                </a:solidFill>
                <a:highlight>
                  <a:srgbClr val="FFFF00"/>
                </a:highlight>
              </a:rPr>
              <a:t>pour amener cette part d'énergie renouvelable [de 25] à 45% d'ici à 2030 </a:t>
            </a:r>
            <a:r>
              <a:rPr lang="fr-CH" sz="2000" dirty="0">
                <a:solidFill>
                  <a:schemeClr val="tx1"/>
                </a:solidFill>
                <a:highlight>
                  <a:srgbClr val="FFFF00"/>
                </a:highlight>
              </a:rPr>
              <a:t>»</a:t>
            </a:r>
          </a:p>
          <a:p>
            <a:r>
              <a:rPr lang="fr-CH" sz="900" dirty="0">
                <a:solidFill>
                  <a:schemeClr val="tx1"/>
                </a:solidFill>
              </a:rPr>
              <a:t> </a:t>
            </a:r>
            <a:br>
              <a:rPr lang="fr-CH" sz="2000" dirty="0">
                <a:solidFill>
                  <a:schemeClr val="tx1"/>
                </a:solidFill>
              </a:rPr>
            </a:br>
            <a:r>
              <a:rPr lang="fr-CH" sz="2000" b="1" dirty="0">
                <a:solidFill>
                  <a:schemeClr val="tx1"/>
                </a:solidFill>
              </a:rPr>
              <a:t>« </a:t>
            </a:r>
            <a:r>
              <a:rPr lang="fr-CH" sz="2000" b="1" dirty="0">
                <a:solidFill>
                  <a:schemeClr val="tx1"/>
                </a:solidFill>
                <a:highlight>
                  <a:srgbClr val="FFFF00"/>
                </a:highlight>
              </a:rPr>
              <a:t>L'énergie renouvelable est un tremplin pour nous amener au </a:t>
            </a:r>
            <a:r>
              <a:rPr lang="fr-CH" sz="2000" b="1" dirty="0">
                <a:solidFill>
                  <a:srgbClr val="FF0000"/>
                </a:solidFill>
                <a:highlight>
                  <a:srgbClr val="FFFF00"/>
                </a:highlight>
              </a:rPr>
              <a:t>Net Zéro </a:t>
            </a:r>
            <a:r>
              <a:rPr lang="fr-CH" sz="2000" b="1" dirty="0">
                <a:solidFill>
                  <a:schemeClr val="tx1"/>
                </a:solidFill>
                <a:highlight>
                  <a:srgbClr val="FFFF00"/>
                </a:highlight>
              </a:rPr>
              <a:t>pour le climat</a:t>
            </a:r>
            <a:r>
              <a:rPr lang="fr-CH" sz="2000" b="1" dirty="0">
                <a:solidFill>
                  <a:schemeClr val="tx1"/>
                </a:solidFill>
              </a:rPr>
              <a:t> »</a:t>
            </a:r>
          </a:p>
        </p:txBody>
      </p:sp>
      <p:sp>
        <p:nvSpPr>
          <p:cNvPr id="3" name="Bulle rectangulaire 2">
            <a:extLst>
              <a:ext uri="{FF2B5EF4-FFF2-40B4-BE49-F238E27FC236}">
                <a16:creationId xmlns:a16="http://schemas.microsoft.com/office/drawing/2014/main" id="{B113CE52-5F61-6272-2809-7E5EFFDFF5E0}"/>
              </a:ext>
            </a:extLst>
          </p:cNvPr>
          <p:cNvSpPr/>
          <p:nvPr/>
        </p:nvSpPr>
        <p:spPr>
          <a:xfrm>
            <a:off x="913776" y="5905085"/>
            <a:ext cx="9552838" cy="879131"/>
          </a:xfrm>
          <a:prstGeom prst="wedgeRectCallout">
            <a:avLst>
              <a:gd name="adj1" fmla="val -24436"/>
              <a:gd name="adj2" fmla="val -17188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16000" tIns="108000" rIns="216000" bIns="108000" rtlCol="0" anchor="ctr"/>
          <a:lstStyle/>
          <a:p>
            <a:r>
              <a:rPr lang="fr-CH" sz="2200" b="1" dirty="0">
                <a:solidFill>
                  <a:schemeClr val="tx1"/>
                </a:solidFill>
                <a:highlight>
                  <a:srgbClr val="FFFF00"/>
                </a:highlight>
              </a:rPr>
              <a:t>« On n'aurait jamais pensé que cette guerre nous aurait donné un 2</a:t>
            </a:r>
            <a:r>
              <a:rPr lang="fr-CH" sz="2200" b="1" baseline="30000" dirty="0">
                <a:solidFill>
                  <a:schemeClr val="tx1"/>
                </a:solidFill>
                <a:highlight>
                  <a:srgbClr val="FFFF00"/>
                </a:highlight>
              </a:rPr>
              <a:t>ème</a:t>
            </a:r>
            <a:r>
              <a:rPr lang="fr-CH" sz="2200" b="1" dirty="0">
                <a:solidFill>
                  <a:schemeClr val="tx1"/>
                </a:solidFill>
                <a:highlight>
                  <a:srgbClr val="FFFF00"/>
                </a:highlight>
              </a:rPr>
              <a:t> excellent argument pour accélérer cette </a:t>
            </a:r>
            <a:r>
              <a:rPr lang="fr-CH" sz="2200" b="1" dirty="0">
                <a:solidFill>
                  <a:srgbClr val="FF0000"/>
                </a:solidFill>
                <a:highlight>
                  <a:srgbClr val="FFFF00"/>
                </a:highlight>
              </a:rPr>
              <a:t>transition verte</a:t>
            </a:r>
            <a:r>
              <a:rPr lang="fr-CH" sz="2200" b="1" dirty="0">
                <a:solidFill>
                  <a:schemeClr val="tx1"/>
                </a:solidFill>
                <a:highlight>
                  <a:srgbClr val="FFFF00"/>
                </a:highlight>
              </a:rPr>
              <a:t>. </a:t>
            </a:r>
            <a:r>
              <a:rPr lang="fr-CH" sz="2200" dirty="0">
                <a:solidFill>
                  <a:schemeClr val="tx1"/>
                </a:solidFill>
                <a:highlight>
                  <a:srgbClr val="FFFF00"/>
                </a:highlight>
              </a:rPr>
              <a:t>»</a:t>
            </a:r>
          </a:p>
        </p:txBody>
      </p:sp>
      <p:pic>
        <p:nvPicPr>
          <p:cNvPr id="4" name="Picture 2" descr="48,285 Union Européenne Vectores, Ilustraciones y Gráficos - 123RF">
            <a:extLst>
              <a:ext uri="{FF2B5EF4-FFF2-40B4-BE49-F238E27FC236}">
                <a16:creationId xmlns:a16="http://schemas.microsoft.com/office/drawing/2014/main" id="{8DCDF5A0-AD43-DB62-2FF6-89D613484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8584" y="5641400"/>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65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right)">
                                      <p:cBhvr>
                                        <p:cTn id="8" dur="10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p:tgtEl>
                                          <p:spTgt spid="3"/>
                                        </p:tgtEl>
                                        <p:attrNameLst>
                                          <p:attrName>ppt_x</p:attrName>
                                        </p:attrNameLst>
                                      </p:cBhvr>
                                      <p:tavLst>
                                        <p:tav tm="0">
                                          <p:val>
                                            <p:strVal val="#ppt_x-#ppt_w*1.125000"/>
                                          </p:val>
                                        </p:tav>
                                        <p:tav tm="100000">
                                          <p:val>
                                            <p:strVal val="#ppt_x"/>
                                          </p:val>
                                        </p:tav>
                                      </p:tavLst>
                                    </p:anim>
                                    <p:animEffect transition="in" filter="wipe(right)">
                                      <p:cBhvr>
                                        <p:cTn id="14" dur="1000"/>
                                        <p:tgtEl>
                                          <p:spTgt spid="3"/>
                                        </p:tgtEl>
                                      </p:cBhvr>
                                    </p:animEffect>
                                  </p:childTnLst>
                                </p:cTn>
                              </p:par>
                              <p:par>
                                <p:cTn id="15" presetID="3" presetClass="entr" presetSubtype="1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6AE79-5DA8-AE1F-DA92-966662766656}"/>
            </a:ext>
          </a:extLst>
        </p:cNvPr>
        <p:cNvGrpSpPr/>
        <p:nvPr/>
      </p:nvGrpSpPr>
      <p:grpSpPr>
        <a:xfrm>
          <a:off x="0" y="0"/>
          <a:ext cx="0" cy="0"/>
          <a:chOff x="0" y="0"/>
          <a:chExt cx="0" cy="0"/>
        </a:xfrm>
      </p:grpSpPr>
      <p:pic>
        <p:nvPicPr>
          <p:cNvPr id="2" name="Picture 2" descr="48,285 Union Européenne Vectores, Ilustraciones y Gráficos - 123RF">
            <a:extLst>
              <a:ext uri="{FF2B5EF4-FFF2-40B4-BE49-F238E27FC236}">
                <a16:creationId xmlns:a16="http://schemas.microsoft.com/office/drawing/2014/main" id="{C1F38960-26B6-B783-2E07-63F4C6CAF0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483" y="2672957"/>
            <a:ext cx="1164523" cy="1164523"/>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E7C29097-3F1E-2AC0-5096-E4BD5E454978}"/>
              </a:ext>
            </a:extLst>
          </p:cNvPr>
          <p:cNvSpPr txBox="1">
            <a:spLocks/>
          </p:cNvSpPr>
          <p:nvPr/>
        </p:nvSpPr>
        <p:spPr>
          <a:xfrm>
            <a:off x="2698001" y="2592438"/>
            <a:ext cx="491674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La Guerre </a:t>
            </a:r>
          </a:p>
          <a:p>
            <a:pPr algn="ctr"/>
            <a:r>
              <a:rPr lang="fr-FR" sz="4800" b="1" dirty="0">
                <a:latin typeface="Abadi MT Condensed Extra Bold" panose="020B0306030101010103" pitchFamily="34" charset="77"/>
              </a:rPr>
              <a:t>en Ukraine</a:t>
            </a:r>
            <a:endParaRPr lang="fr-FR" sz="4000" b="1" dirty="0">
              <a:latin typeface="Abadi MT Condensed Extra Bold" panose="020B0306030101010103" pitchFamily="34" charset="77"/>
            </a:endParaRPr>
          </a:p>
        </p:txBody>
      </p:sp>
    </p:spTree>
    <p:extLst>
      <p:ext uri="{BB962C8B-B14F-4D97-AF65-F5344CB8AC3E}">
        <p14:creationId xmlns:p14="http://schemas.microsoft.com/office/powerpoint/2010/main" val="378173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4876918F-B833-3997-978C-4D974B0E360C}"/>
              </a:ext>
            </a:extLst>
          </p:cNvPr>
          <p:cNvPicPr>
            <a:picLocks noChangeAspect="1"/>
          </p:cNvPicPr>
          <p:nvPr/>
        </p:nvPicPr>
        <p:blipFill>
          <a:blip r:embed="rId2"/>
          <a:stretch>
            <a:fillRect/>
          </a:stretch>
        </p:blipFill>
        <p:spPr>
          <a:xfrm>
            <a:off x="333070" y="5599232"/>
            <a:ext cx="1659637" cy="819180"/>
          </a:xfrm>
          <a:prstGeom prst="rect">
            <a:avLst/>
          </a:prstGeom>
        </p:spPr>
      </p:pic>
      <p:sp>
        <p:nvSpPr>
          <p:cNvPr id="4" name="Titre 1">
            <a:extLst>
              <a:ext uri="{FF2B5EF4-FFF2-40B4-BE49-F238E27FC236}">
                <a16:creationId xmlns:a16="http://schemas.microsoft.com/office/drawing/2014/main" id="{8631CA1A-4177-1F8E-85D3-22F0EF051D82}"/>
              </a:ext>
            </a:extLst>
          </p:cNvPr>
          <p:cNvSpPr txBox="1">
            <a:spLocks/>
          </p:cNvSpPr>
          <p:nvPr/>
        </p:nvSpPr>
        <p:spPr>
          <a:xfrm>
            <a:off x="1263223" y="318147"/>
            <a:ext cx="920508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b="1" dirty="0">
                <a:latin typeface="Abadi MT Condensed Extra Bold" panose="020B0306030101010103" pitchFamily="34" charset="77"/>
              </a:rPr>
              <a:t>Des sous et des hommes pour l’Ukraine</a:t>
            </a:r>
            <a:endParaRPr lang="fr-FR" sz="4800" b="1" dirty="0">
              <a:latin typeface="Abadi MT Condensed Extra Bold" panose="020B0306030101010103" pitchFamily="34" charset="77"/>
            </a:endParaRPr>
          </a:p>
        </p:txBody>
      </p:sp>
      <p:pic>
        <p:nvPicPr>
          <p:cNvPr id="11" name="Image 10">
            <a:extLst>
              <a:ext uri="{FF2B5EF4-FFF2-40B4-BE49-F238E27FC236}">
                <a16:creationId xmlns:a16="http://schemas.microsoft.com/office/drawing/2014/main" id="{91BB4774-DE44-D742-DD72-E0542535203E}"/>
              </a:ext>
            </a:extLst>
          </p:cNvPr>
          <p:cNvPicPr>
            <a:picLocks noChangeAspect="1"/>
          </p:cNvPicPr>
          <p:nvPr/>
        </p:nvPicPr>
        <p:blipFill>
          <a:blip r:embed="rId3"/>
          <a:stretch>
            <a:fillRect/>
          </a:stretch>
        </p:blipFill>
        <p:spPr>
          <a:xfrm>
            <a:off x="333070" y="1448073"/>
            <a:ext cx="4238930" cy="3430823"/>
          </a:xfrm>
          <a:prstGeom prst="rect">
            <a:avLst/>
          </a:prstGeom>
          <a:ln>
            <a:solidFill>
              <a:schemeClr val="tx1"/>
            </a:solidFill>
          </a:ln>
        </p:spPr>
      </p:pic>
      <p:sp>
        <p:nvSpPr>
          <p:cNvPr id="3" name="Bulle rectangulaire 2">
            <a:extLst>
              <a:ext uri="{FF2B5EF4-FFF2-40B4-BE49-F238E27FC236}">
                <a16:creationId xmlns:a16="http://schemas.microsoft.com/office/drawing/2014/main" id="{D0C151D3-B7BE-21DD-7820-5DC962FB6A2F}"/>
              </a:ext>
            </a:extLst>
          </p:cNvPr>
          <p:cNvSpPr/>
          <p:nvPr/>
        </p:nvSpPr>
        <p:spPr>
          <a:xfrm>
            <a:off x="4803858" y="1400537"/>
            <a:ext cx="7055072" cy="3867300"/>
          </a:xfrm>
          <a:prstGeom prst="wedgeRectCallout">
            <a:avLst>
              <a:gd name="adj1" fmla="val -70511"/>
              <a:gd name="adj2" fmla="val 923"/>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err="1">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Volodymyr</a:t>
            </a:r>
            <a:r>
              <a:rPr lang="fr-CH" sz="28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 </a:t>
            </a:r>
            <a:r>
              <a:rPr lang="fr-CH" sz="2800" b="1" dirty="0" err="1">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Zelensky</a:t>
            </a:r>
            <a:br>
              <a:rPr lang="fr-CH" sz="28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br>
            <a:r>
              <a:rPr lang="fr-CH" sz="2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(Président de l’Ukraine depuis mai 2019, toujours en poste en octobre 2025 sans avoir </a:t>
            </a:r>
            <a:r>
              <a:rPr lang="fr-CH" sz="2000" b="1" dirty="0" err="1">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ré-élu</a:t>
            </a:r>
            <a:r>
              <a:rPr lang="fr-CH" sz="2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 en mai 2024)</a:t>
            </a:r>
          </a:p>
          <a:p>
            <a:r>
              <a:rPr lang="fr-CH" sz="11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 </a:t>
            </a:r>
            <a:br>
              <a:rPr lang="fr-CH" sz="2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br>
            <a:r>
              <a:rPr lang="fr-CH" sz="2000" dirty="0">
                <a:solidFill>
                  <a:schemeClr val="tx1"/>
                </a:solidFill>
              </a:rPr>
              <a:t>« </a:t>
            </a:r>
            <a:r>
              <a:rPr lang="fr-CH" sz="2000" b="1" dirty="0">
                <a:solidFill>
                  <a:schemeClr val="tx1"/>
                </a:solidFill>
                <a:highlight>
                  <a:srgbClr val="FFFF00"/>
                </a:highlight>
              </a:rPr>
              <a:t>Il faut que nous ayons une politique de défense et de sécurité unie en Europe et les pays doivent investir au titre de la dépense autant qu'il faut </a:t>
            </a:r>
            <a:r>
              <a:rPr lang="fr-CH" sz="2000" dirty="0">
                <a:solidFill>
                  <a:schemeClr val="tx1"/>
                </a:solidFill>
              </a:rPr>
              <a:t>... S'il faut 5% du PIB pour la défense eh bien ce sera 5% »</a:t>
            </a:r>
          </a:p>
          <a:p>
            <a:endParaRPr lang="fr-CH" sz="900" dirty="0">
              <a:solidFill>
                <a:schemeClr val="tx1"/>
              </a:solidFill>
            </a:endParaRPr>
          </a:p>
          <a:p>
            <a:r>
              <a:rPr lang="fr-CH" sz="2000" dirty="0">
                <a:solidFill>
                  <a:schemeClr val="tx1"/>
                </a:solidFill>
              </a:rPr>
              <a:t>« Nous avons plus de 800 000 militaires. Juste après nous, vient la France, avec plus de 200 000 [militaires]. Puis l’Allemagne, l'Italie et l’UE. Tout le monde a moins</a:t>
            </a:r>
            <a:r>
              <a:rPr lang="fr-CH" sz="2000" b="1" dirty="0">
                <a:solidFill>
                  <a:schemeClr val="tx1"/>
                </a:solidFill>
              </a:rPr>
              <a:t>. </a:t>
            </a:r>
            <a:r>
              <a:rPr lang="fr-CH" sz="2000" b="1" dirty="0">
                <a:solidFill>
                  <a:schemeClr val="tx1"/>
                </a:solidFill>
                <a:highlight>
                  <a:srgbClr val="FFFF00"/>
                </a:highlight>
              </a:rPr>
              <a:t>Ce n'est pas une situation où un pays peut se sécuriser seul. </a:t>
            </a:r>
          </a:p>
        </p:txBody>
      </p:sp>
      <p:pic>
        <p:nvPicPr>
          <p:cNvPr id="16" name="Picture 2" descr="48,285 Union Européenne Vectores, Ilustraciones y Gráficos - 123RF">
            <a:extLst>
              <a:ext uri="{FF2B5EF4-FFF2-40B4-BE49-F238E27FC236}">
                <a16:creationId xmlns:a16="http://schemas.microsoft.com/office/drawing/2014/main" id="{C18A52D2-9554-5A1D-FEF5-621A7174DD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6515" y="318147"/>
            <a:ext cx="1164523" cy="1164523"/>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6A71DC5E-E075-9B94-EF0F-650837C09887}"/>
              </a:ext>
            </a:extLst>
          </p:cNvPr>
          <p:cNvSpPr txBox="1"/>
          <p:nvPr/>
        </p:nvSpPr>
        <p:spPr>
          <a:xfrm>
            <a:off x="1992707" y="5396872"/>
            <a:ext cx="9866223" cy="1323439"/>
          </a:xfrm>
          <a:prstGeom prst="rect">
            <a:avLst/>
          </a:prstGeom>
          <a:noFill/>
          <a:ln w="28575">
            <a:solidFill>
              <a:schemeClr val="tx1"/>
            </a:solidFill>
          </a:ln>
        </p:spPr>
        <p:txBody>
          <a:bodyPr wrap="square">
            <a:spAutoFit/>
          </a:bodyPr>
          <a:lstStyle/>
          <a:p>
            <a:r>
              <a:rPr lang="fr-CH" sz="2000" b="1" i="0" dirty="0">
                <a:solidFill>
                  <a:srgbClr val="212529"/>
                </a:solidFill>
                <a:effectLst/>
                <a:highlight>
                  <a:srgbClr val="FFFF00"/>
                </a:highlight>
                <a:latin typeface="-apple-system"/>
              </a:rPr>
              <a:t>Depuis le déclenchement de la guerre en Ukraine le 24 février 2022, l'Union européenne a toujours affiché son soutien au pays.</a:t>
            </a:r>
            <a:r>
              <a:rPr lang="fr-CH" sz="2000" b="1" i="0" dirty="0">
                <a:solidFill>
                  <a:srgbClr val="212529"/>
                </a:solidFill>
                <a:effectLst/>
                <a:latin typeface="-apple-system"/>
              </a:rPr>
              <a:t> </a:t>
            </a:r>
            <a:r>
              <a:rPr lang="fr-CH" sz="2000" b="0" i="0" dirty="0">
                <a:solidFill>
                  <a:srgbClr val="212529"/>
                </a:solidFill>
                <a:effectLst/>
                <a:latin typeface="-apple-system"/>
              </a:rPr>
              <a:t>Financières, humanitaires et militaires, les différentes aides comptent pour près de </a:t>
            </a:r>
            <a:r>
              <a:rPr lang="fr-CH" sz="2000" b="1" i="0" dirty="0">
                <a:solidFill>
                  <a:srgbClr val="212529"/>
                </a:solidFill>
                <a:effectLst/>
                <a:highlight>
                  <a:srgbClr val="FFFF00"/>
                </a:highlight>
                <a:latin typeface="-apple-system"/>
              </a:rPr>
              <a:t>164,8 milliards d'euros</a:t>
            </a:r>
            <a:r>
              <a:rPr lang="fr-CH" sz="2000" b="0" i="0" dirty="0">
                <a:solidFill>
                  <a:srgbClr val="212529"/>
                </a:solidFill>
                <a:effectLst/>
                <a:latin typeface="-apple-system"/>
              </a:rPr>
              <a:t>, soit plus de la moitié des aides versées au pays dans le monde.</a:t>
            </a:r>
            <a:endParaRPr lang="fr-FR" sz="2000" dirty="0"/>
          </a:p>
        </p:txBody>
      </p:sp>
      <p:sp>
        <p:nvSpPr>
          <p:cNvPr id="21" name="ZoneTexte 20">
            <a:extLst>
              <a:ext uri="{FF2B5EF4-FFF2-40B4-BE49-F238E27FC236}">
                <a16:creationId xmlns:a16="http://schemas.microsoft.com/office/drawing/2014/main" id="{7A32071C-D31F-2775-DFDE-0ED03FD3A23E}"/>
              </a:ext>
            </a:extLst>
          </p:cNvPr>
          <p:cNvSpPr txBox="1"/>
          <p:nvPr/>
        </p:nvSpPr>
        <p:spPr>
          <a:xfrm>
            <a:off x="333070" y="6307827"/>
            <a:ext cx="1659637" cy="369332"/>
          </a:xfrm>
          <a:prstGeom prst="rect">
            <a:avLst/>
          </a:prstGeom>
          <a:noFill/>
        </p:spPr>
        <p:txBody>
          <a:bodyPr wrap="square">
            <a:spAutoFit/>
          </a:bodyPr>
          <a:lstStyle/>
          <a:p>
            <a:r>
              <a:rPr lang="fr-CH" b="1" i="0" dirty="0">
                <a:solidFill>
                  <a:srgbClr val="212529"/>
                </a:solidFill>
                <a:effectLst/>
                <a:latin typeface="-apple-system"/>
              </a:rPr>
              <a:t>le 20.08.2025</a:t>
            </a:r>
            <a:endParaRPr lang="fr-FR" b="1" dirty="0"/>
          </a:p>
        </p:txBody>
      </p:sp>
      <p:sp>
        <p:nvSpPr>
          <p:cNvPr id="8" name="ZoneTexte 7">
            <a:extLst>
              <a:ext uri="{FF2B5EF4-FFF2-40B4-BE49-F238E27FC236}">
                <a16:creationId xmlns:a16="http://schemas.microsoft.com/office/drawing/2014/main" id="{7BB7A578-29D1-434D-8E49-6378682DC490}"/>
              </a:ext>
            </a:extLst>
          </p:cNvPr>
          <p:cNvSpPr txBox="1"/>
          <p:nvPr/>
        </p:nvSpPr>
        <p:spPr>
          <a:xfrm>
            <a:off x="116978" y="4778477"/>
            <a:ext cx="2448547" cy="400110"/>
          </a:xfrm>
          <a:prstGeom prst="rect">
            <a:avLst/>
          </a:prstGeom>
          <a:solidFill>
            <a:schemeClr val="bg1"/>
          </a:solidFill>
          <a:ln w="25400">
            <a:solidFill>
              <a:schemeClr val="tx1"/>
            </a:solidFill>
          </a:ln>
        </p:spPr>
        <p:txBody>
          <a:bodyPr wrap="square">
            <a:spAutoFit/>
          </a:bodyPr>
          <a:lstStyle/>
          <a:p>
            <a:r>
              <a:rPr lang="fr-FR" sz="2000" b="1" dirty="0">
                <a:latin typeface="Helvetica Neue" panose="02000503000000020004" pitchFamily="2" charset="0"/>
                <a:ea typeface="Helvetica Neue" panose="02000503000000020004" pitchFamily="2" charset="0"/>
                <a:cs typeface="Helvetica Neue" panose="02000503000000020004" pitchFamily="2" charset="0"/>
              </a:rPr>
              <a:t>Le 21 janvier 2025</a:t>
            </a:r>
          </a:p>
        </p:txBody>
      </p:sp>
    </p:spTree>
    <p:extLst>
      <p:ext uri="{BB962C8B-B14F-4D97-AF65-F5344CB8AC3E}">
        <p14:creationId xmlns:p14="http://schemas.microsoft.com/office/powerpoint/2010/main" val="195462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3" presetClass="entr" presetSubtype="1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1"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000"/>
                                        <p:tgtEl>
                                          <p:spTgt spid="19"/>
                                        </p:tgtEl>
                                        <p:attrNameLst>
                                          <p:attrName>ppt_x</p:attrName>
                                        </p:attrNameLst>
                                      </p:cBhvr>
                                      <p:tavLst>
                                        <p:tav tm="0">
                                          <p:val>
                                            <p:strVal val="#ppt_x-#ppt_w*1.125000"/>
                                          </p:val>
                                        </p:tav>
                                        <p:tav tm="100000">
                                          <p:val>
                                            <p:strVal val="#ppt_x"/>
                                          </p:val>
                                        </p:tav>
                                      </p:tavLst>
                                    </p:anim>
                                    <p:animEffect transition="in" filter="wipe(right)">
                                      <p:cBhvr>
                                        <p:cTn id="23" dur="1000"/>
                                        <p:tgtEl>
                                          <p:spTgt spid="19"/>
                                        </p:tgtEl>
                                      </p:cBhvr>
                                    </p:animEffect>
                                  </p:childTnLst>
                                </p:cTn>
                              </p:par>
                              <p:par>
                                <p:cTn id="24" presetID="12" presetClass="entr" presetSubtype="8"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1000"/>
                                        <p:tgtEl>
                                          <p:spTgt spid="18"/>
                                        </p:tgtEl>
                                        <p:attrNameLst>
                                          <p:attrName>ppt_x</p:attrName>
                                        </p:attrNameLst>
                                      </p:cBhvr>
                                      <p:tavLst>
                                        <p:tav tm="0">
                                          <p:val>
                                            <p:strVal val="#ppt_x-#ppt_w*1.125000"/>
                                          </p:val>
                                        </p:tav>
                                        <p:tav tm="100000">
                                          <p:val>
                                            <p:strVal val="#ppt_x"/>
                                          </p:val>
                                        </p:tav>
                                      </p:tavLst>
                                    </p:anim>
                                    <p:animEffect transition="in" filter="wipe(right)">
                                      <p:cBhvr>
                                        <p:cTn id="3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18" grpId="0" animBg="1"/>
      <p:bldP spid="21" grpId="0"/>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F5AC1-3C1A-720E-AF6C-0EABC4E2AD08}"/>
            </a:ext>
          </a:extLst>
        </p:cNvPr>
        <p:cNvGrpSpPr/>
        <p:nvPr/>
      </p:nvGrpSpPr>
      <p:grpSpPr>
        <a:xfrm>
          <a:off x="0" y="0"/>
          <a:ext cx="0" cy="0"/>
          <a:chOff x="0" y="0"/>
          <a:chExt cx="0" cy="0"/>
        </a:xfrm>
      </p:grpSpPr>
      <p:pic>
        <p:nvPicPr>
          <p:cNvPr id="2" name="Picture 2" descr="48,285 Union Européenne Vectores, Ilustraciones y Gráficos - 123RF">
            <a:extLst>
              <a:ext uri="{FF2B5EF4-FFF2-40B4-BE49-F238E27FC236}">
                <a16:creationId xmlns:a16="http://schemas.microsoft.com/office/drawing/2014/main" id="{33DCF2C5-95DE-DCBB-356C-16915CEE90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4809" y="2766642"/>
            <a:ext cx="1164523" cy="1164523"/>
          </a:xfrm>
          <a:prstGeom prst="rect">
            <a:avLst/>
          </a:pr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C561786A-3ADC-DFBE-4F9D-DBB4396AB468}"/>
              </a:ext>
            </a:extLst>
          </p:cNvPr>
          <p:cNvSpPr txBox="1">
            <a:spLocks/>
          </p:cNvSpPr>
          <p:nvPr/>
        </p:nvSpPr>
        <p:spPr>
          <a:xfrm>
            <a:off x="3024572" y="2592438"/>
            <a:ext cx="501805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La censure des voix qui dérangent</a:t>
            </a:r>
            <a:endParaRPr lang="fr-FR" sz="4000" b="1" dirty="0">
              <a:latin typeface="Abadi MT Condensed Extra Bold" panose="020B0306030101010103" pitchFamily="34" charset="77"/>
            </a:endParaRPr>
          </a:p>
        </p:txBody>
      </p:sp>
    </p:spTree>
    <p:extLst>
      <p:ext uri="{BB962C8B-B14F-4D97-AF65-F5344CB8AC3E}">
        <p14:creationId xmlns:p14="http://schemas.microsoft.com/office/powerpoint/2010/main" val="254230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30536-1E69-074C-903B-CCDB7B863C6C}"/>
            </a:ext>
          </a:extLst>
        </p:cNvPr>
        <p:cNvGrpSpPr/>
        <p:nvPr/>
      </p:nvGrpSpPr>
      <p:grpSpPr>
        <a:xfrm>
          <a:off x="0" y="0"/>
          <a:ext cx="0" cy="0"/>
          <a:chOff x="0" y="0"/>
          <a:chExt cx="0" cy="0"/>
        </a:xfrm>
      </p:grpSpPr>
      <p:pic>
        <p:nvPicPr>
          <p:cNvPr id="19" name="Image 18">
            <a:extLst>
              <a:ext uri="{FF2B5EF4-FFF2-40B4-BE49-F238E27FC236}">
                <a16:creationId xmlns:a16="http://schemas.microsoft.com/office/drawing/2014/main" id="{5827BF96-78B5-C9D6-E1F0-B85780276745}"/>
              </a:ext>
            </a:extLst>
          </p:cNvPr>
          <p:cNvPicPr>
            <a:picLocks noChangeAspect="1"/>
          </p:cNvPicPr>
          <p:nvPr/>
        </p:nvPicPr>
        <p:blipFill>
          <a:blip r:embed="rId2"/>
          <a:stretch>
            <a:fillRect/>
          </a:stretch>
        </p:blipFill>
        <p:spPr>
          <a:xfrm>
            <a:off x="331574" y="1945614"/>
            <a:ext cx="4470400" cy="2514600"/>
          </a:xfrm>
          <a:prstGeom prst="rect">
            <a:avLst/>
          </a:prstGeom>
        </p:spPr>
      </p:pic>
      <p:sp>
        <p:nvSpPr>
          <p:cNvPr id="6" name="ZoneTexte 5">
            <a:extLst>
              <a:ext uri="{FF2B5EF4-FFF2-40B4-BE49-F238E27FC236}">
                <a16:creationId xmlns:a16="http://schemas.microsoft.com/office/drawing/2014/main" id="{CC8D4073-814D-97E5-B7EF-6A1BFE953E4E}"/>
              </a:ext>
            </a:extLst>
          </p:cNvPr>
          <p:cNvSpPr txBox="1"/>
          <p:nvPr/>
        </p:nvSpPr>
        <p:spPr>
          <a:xfrm>
            <a:off x="282146" y="439212"/>
            <a:ext cx="7392283" cy="830997"/>
          </a:xfrm>
          <a:prstGeom prst="rect">
            <a:avLst/>
          </a:prstGeom>
          <a:noFill/>
          <a:ln>
            <a:noFill/>
          </a:ln>
        </p:spPr>
        <p:txBody>
          <a:bodyPr wrap="square">
            <a:spAutoFit/>
          </a:bodyPr>
          <a:lstStyle/>
          <a:p>
            <a:pPr algn="ctr"/>
            <a:r>
              <a:rPr lang="fr-CH" sz="4800" b="1" dirty="0">
                <a:solidFill>
                  <a:srgbClr val="000000"/>
                </a:solidFill>
                <a:effectLst/>
                <a:latin typeface="Abadi MT Condensed Extra Bold" panose="020B0306030101010103" pitchFamily="34" charset="77"/>
              </a:rPr>
              <a:t>Le DSA (Digital Service </a:t>
            </a:r>
            <a:r>
              <a:rPr lang="fr-CH" sz="4800" b="1" dirty="0" err="1">
                <a:solidFill>
                  <a:srgbClr val="000000"/>
                </a:solidFill>
                <a:effectLst/>
                <a:latin typeface="Abadi MT Condensed Extra Bold" panose="020B0306030101010103" pitchFamily="34" charset="77"/>
              </a:rPr>
              <a:t>Act</a:t>
            </a:r>
            <a:r>
              <a:rPr lang="fr-CH" sz="4800" b="1" dirty="0">
                <a:solidFill>
                  <a:srgbClr val="000000"/>
                </a:solidFill>
                <a:effectLst/>
                <a:latin typeface="Abadi MT Condensed Extra Bold" panose="020B0306030101010103" pitchFamily="34" charset="77"/>
              </a:rPr>
              <a:t>)</a:t>
            </a:r>
          </a:p>
        </p:txBody>
      </p:sp>
      <p:sp>
        <p:nvSpPr>
          <p:cNvPr id="21" name="ZoneTexte 20">
            <a:extLst>
              <a:ext uri="{FF2B5EF4-FFF2-40B4-BE49-F238E27FC236}">
                <a16:creationId xmlns:a16="http://schemas.microsoft.com/office/drawing/2014/main" id="{FAB05C47-A0E4-B93E-7403-2D81D7B22635}"/>
              </a:ext>
            </a:extLst>
          </p:cNvPr>
          <p:cNvSpPr txBox="1"/>
          <p:nvPr/>
        </p:nvSpPr>
        <p:spPr>
          <a:xfrm>
            <a:off x="4205753" y="2405412"/>
            <a:ext cx="3022796" cy="2062103"/>
          </a:xfrm>
          <a:prstGeom prst="rect">
            <a:avLst/>
          </a:prstGeom>
          <a:solidFill>
            <a:schemeClr val="bg1"/>
          </a:solidFill>
          <a:ln w="28575">
            <a:solidFill>
              <a:schemeClr val="tx1"/>
            </a:solidFill>
          </a:ln>
        </p:spPr>
        <p:txBody>
          <a:bodyPr wrap="square">
            <a:spAutoFit/>
          </a:bodyPr>
          <a:lstStyle/>
          <a:p>
            <a:r>
              <a:rPr lang="fr-CH" sz="2800" b="1" dirty="0">
                <a:solidFill>
                  <a:srgbClr val="000000"/>
                </a:solidFill>
                <a:effectLst/>
                <a:latin typeface="Helvetica Neue" panose="02000503000000020004" pitchFamily="2" charset="0"/>
              </a:rPr>
              <a:t>Thierry Breton</a:t>
            </a:r>
            <a:endParaRPr lang="fr-CH" sz="2800" b="1" dirty="0">
              <a:solidFill>
                <a:srgbClr val="000000"/>
              </a:solidFill>
              <a:latin typeface="Helvetica Neue" panose="02000503000000020004" pitchFamily="2" charset="0"/>
            </a:endParaRPr>
          </a:p>
          <a:p>
            <a:r>
              <a:rPr lang="fr-CH" sz="2000" b="1" dirty="0">
                <a:solidFill>
                  <a:srgbClr val="000000"/>
                </a:solidFill>
                <a:effectLst/>
                <a:latin typeface="Abadi MT Condensed" panose="020B0506030101010103" pitchFamily="34" charset="0"/>
              </a:rPr>
              <a:t>Commissaire européen au Marché intérieur </a:t>
            </a:r>
          </a:p>
          <a:p>
            <a:r>
              <a:rPr lang="fr-CH" sz="2000" b="1" dirty="0">
                <a:solidFill>
                  <a:srgbClr val="000000"/>
                </a:solidFill>
                <a:effectLst/>
                <a:latin typeface="Abadi MT Condensed" panose="020B0506030101010103" pitchFamily="34" charset="0"/>
              </a:rPr>
              <a:t>(2019-2024) </a:t>
            </a:r>
            <a:br>
              <a:rPr lang="fr-CH" sz="2000" b="1" dirty="0">
                <a:solidFill>
                  <a:srgbClr val="000000"/>
                </a:solidFill>
                <a:effectLst/>
                <a:latin typeface="Abadi MT Condensed" panose="020B0506030101010103" pitchFamily="34" charset="0"/>
              </a:rPr>
            </a:br>
            <a:r>
              <a:rPr lang="fr-CH" sz="2000" b="1" dirty="0">
                <a:solidFill>
                  <a:srgbClr val="000000"/>
                </a:solidFill>
                <a:effectLst/>
                <a:latin typeface="Abadi MT Condensed" panose="020B0506030101010103" pitchFamily="34" charset="0"/>
              </a:rPr>
              <a:t>&amp; Young Global Leader 1998 du WEF</a:t>
            </a:r>
          </a:p>
        </p:txBody>
      </p:sp>
      <p:sp>
        <p:nvSpPr>
          <p:cNvPr id="22" name="Bulle rectangulaire 21">
            <a:extLst>
              <a:ext uri="{FF2B5EF4-FFF2-40B4-BE49-F238E27FC236}">
                <a16:creationId xmlns:a16="http://schemas.microsoft.com/office/drawing/2014/main" id="{D27FE49B-52E8-1954-B2EE-DFA494B01EE5}"/>
              </a:ext>
            </a:extLst>
          </p:cNvPr>
          <p:cNvSpPr/>
          <p:nvPr/>
        </p:nvSpPr>
        <p:spPr>
          <a:xfrm>
            <a:off x="331574" y="4818007"/>
            <a:ext cx="6902760" cy="1570530"/>
          </a:xfrm>
          <a:prstGeom prst="wedgeRectCallout">
            <a:avLst>
              <a:gd name="adj1" fmla="val 487"/>
              <a:gd name="adj2" fmla="val -82275"/>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rgbClr val="000000"/>
                </a:solidFill>
                <a:latin typeface="Helvetica Neue" panose="02000503000000020004" pitchFamily="2" charset="0"/>
              </a:rPr>
              <a:t>« Le compte à rebours a commencé pour ces dix-neuf très grandes plateformes et moteurs de recherche. »</a:t>
            </a:r>
          </a:p>
        </p:txBody>
      </p:sp>
      <p:pic>
        <p:nvPicPr>
          <p:cNvPr id="24" name="Image 23">
            <a:extLst>
              <a:ext uri="{FF2B5EF4-FFF2-40B4-BE49-F238E27FC236}">
                <a16:creationId xmlns:a16="http://schemas.microsoft.com/office/drawing/2014/main" id="{D1AB661D-9C5E-1CE2-AE21-7E32C21CB468}"/>
              </a:ext>
            </a:extLst>
          </p:cNvPr>
          <p:cNvPicPr>
            <a:picLocks noChangeAspect="1"/>
          </p:cNvPicPr>
          <p:nvPr/>
        </p:nvPicPr>
        <p:blipFill>
          <a:blip r:embed="rId3"/>
          <a:stretch>
            <a:fillRect/>
          </a:stretch>
        </p:blipFill>
        <p:spPr>
          <a:xfrm>
            <a:off x="7390028" y="1267069"/>
            <a:ext cx="4120722" cy="5121468"/>
          </a:xfrm>
          <a:prstGeom prst="rect">
            <a:avLst/>
          </a:prstGeom>
          <a:ln>
            <a:solidFill>
              <a:schemeClr val="tx1"/>
            </a:solidFill>
          </a:ln>
        </p:spPr>
      </p:pic>
      <p:sp>
        <p:nvSpPr>
          <p:cNvPr id="2" name="ZoneTexte 1">
            <a:extLst>
              <a:ext uri="{FF2B5EF4-FFF2-40B4-BE49-F238E27FC236}">
                <a16:creationId xmlns:a16="http://schemas.microsoft.com/office/drawing/2014/main" id="{B8F68289-B2CE-D98C-45F8-C9A23D9618EB}"/>
              </a:ext>
            </a:extLst>
          </p:cNvPr>
          <p:cNvSpPr txBox="1"/>
          <p:nvPr/>
        </p:nvSpPr>
        <p:spPr>
          <a:xfrm>
            <a:off x="4175773" y="1857532"/>
            <a:ext cx="2370120"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25 avril 2023</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Titre 1">
            <a:extLst>
              <a:ext uri="{FF2B5EF4-FFF2-40B4-BE49-F238E27FC236}">
                <a16:creationId xmlns:a16="http://schemas.microsoft.com/office/drawing/2014/main" id="{C24C69AD-D7E8-2F77-EBC6-F9034512BD71}"/>
              </a:ext>
            </a:extLst>
          </p:cNvPr>
          <p:cNvSpPr txBox="1">
            <a:spLocks/>
          </p:cNvSpPr>
          <p:nvPr/>
        </p:nvSpPr>
        <p:spPr>
          <a:xfrm>
            <a:off x="282146" y="-269823"/>
            <a:ext cx="10731522" cy="20644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CH" sz="3600" b="1" dirty="0">
              <a:solidFill>
                <a:srgbClr val="FF0000"/>
              </a:solidFill>
              <a:latin typeface="Abadi MT Condensed Extra Bold" panose="020B0306030101010103" pitchFamily="34" charset="77"/>
            </a:endParaRPr>
          </a:p>
        </p:txBody>
      </p:sp>
    </p:spTree>
    <p:extLst>
      <p:ext uri="{BB962C8B-B14F-4D97-AF65-F5344CB8AC3E}">
        <p14:creationId xmlns:p14="http://schemas.microsoft.com/office/powerpoint/2010/main" val="37496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ppt_x</p:attrName>
                                        </p:attrNameLst>
                                      </p:cBhvr>
                                      <p:tavLst>
                                        <p:tav tm="0">
                                          <p:val>
                                            <p:strVal val="#ppt_x+#ppt_w*1.125000"/>
                                          </p:val>
                                        </p:tav>
                                        <p:tav tm="100000">
                                          <p:val>
                                            <p:strVal val="#ppt_x"/>
                                          </p:val>
                                        </p:tav>
                                      </p:tavLst>
                                    </p:anim>
                                    <p:animEffect transition="in" filter="wipe(left)">
                                      <p:cBhvr>
                                        <p:cTn id="8" dur="500"/>
                                        <p:tgtEl>
                                          <p:spTgt spid="21"/>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1000" fill="hold"/>
                                        <p:tgtEl>
                                          <p:spTgt spid="24"/>
                                        </p:tgtEl>
                                        <p:attrNameLst>
                                          <p:attrName>ppt_w</p:attrName>
                                        </p:attrNameLst>
                                      </p:cBhvr>
                                      <p:tavLst>
                                        <p:tav tm="0">
                                          <p:val>
                                            <p:strVal val="#ppt_w*0.70"/>
                                          </p:val>
                                        </p:tav>
                                        <p:tav tm="100000">
                                          <p:val>
                                            <p:strVal val="#ppt_w"/>
                                          </p:val>
                                        </p:tav>
                                      </p:tavLst>
                                    </p:anim>
                                    <p:anim calcmode="lin" valueType="num">
                                      <p:cBhvr>
                                        <p:cTn id="19" dur="1000" fill="hold"/>
                                        <p:tgtEl>
                                          <p:spTgt spid="24"/>
                                        </p:tgtEl>
                                        <p:attrNameLst>
                                          <p:attrName>ppt_h</p:attrName>
                                        </p:attrNameLst>
                                      </p:cBhvr>
                                      <p:tavLst>
                                        <p:tav tm="0">
                                          <p:val>
                                            <p:strVal val="#ppt_h"/>
                                          </p:val>
                                        </p:tav>
                                        <p:tav tm="100000">
                                          <p:val>
                                            <p:strVal val="#ppt_h"/>
                                          </p:val>
                                        </p:tav>
                                      </p:tavLst>
                                    </p:anim>
                                    <p:animEffect transition="in" filter="fade">
                                      <p:cBhvr>
                                        <p:cTn id="2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3D33C-5C3B-8323-5D20-3998F61673B5}"/>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B594AEB-64E5-5EF5-6D1B-CE3FBB132120}"/>
              </a:ext>
            </a:extLst>
          </p:cNvPr>
          <p:cNvSpPr txBox="1"/>
          <p:nvPr/>
        </p:nvSpPr>
        <p:spPr>
          <a:xfrm>
            <a:off x="282146" y="2087810"/>
            <a:ext cx="12007122" cy="4678204"/>
          </a:xfrm>
          <a:prstGeom prst="rect">
            <a:avLst/>
          </a:prstGeom>
          <a:noFill/>
        </p:spPr>
        <p:txBody>
          <a:bodyPr wrap="square">
            <a:spAutoFit/>
          </a:bodyPr>
          <a:lstStyle/>
          <a:p>
            <a:r>
              <a:rPr lang="fr-CH" sz="3600" b="1" dirty="0">
                <a:solidFill>
                  <a:srgbClr val="000000"/>
                </a:solidFill>
                <a:latin typeface="Abadi MT Condensed Extra Bold" panose="020B0306030101010103" pitchFamily="34" charset="77"/>
              </a:rPr>
              <a:t>Les</a:t>
            </a:r>
            <a:r>
              <a:rPr lang="fr-CH" sz="3600" b="1" dirty="0">
                <a:solidFill>
                  <a:srgbClr val="000000"/>
                </a:solidFill>
                <a:effectLst/>
                <a:latin typeface="Abadi MT Condensed Extra Bold" panose="020B0306030101010103" pitchFamily="34" charset="77"/>
              </a:rPr>
              <a:t> plateformes qui doivent se conformer au 25 août 2023</a:t>
            </a:r>
            <a:r>
              <a:rPr lang="fr-CH" sz="3600" b="1" dirty="0">
                <a:solidFill>
                  <a:srgbClr val="000000"/>
                </a:solidFill>
                <a:latin typeface="Abadi MT Condensed Extra Bold" panose="020B0306030101010103" pitchFamily="34" charset="77"/>
              </a:rPr>
              <a:t> : </a:t>
            </a:r>
            <a:br>
              <a:rPr lang="fr-CH" sz="2400" b="1" dirty="0">
                <a:solidFill>
                  <a:srgbClr val="000000"/>
                </a:solidFill>
                <a:latin typeface="Abadi MT Condensed Extra Bold" panose="020B0306030101010103" pitchFamily="34" charset="77"/>
              </a:rPr>
            </a:br>
            <a:r>
              <a:rPr lang="fr-CH" sz="1000" b="1" dirty="0">
                <a:solidFill>
                  <a:srgbClr val="000000"/>
                </a:solidFill>
                <a:latin typeface="Abadi MT Condensed Extra Bold" panose="020B0306030101010103" pitchFamily="34" charset="77"/>
              </a:rPr>
              <a:t> </a:t>
            </a:r>
            <a:endParaRPr lang="fr-CH" sz="2400" b="1" dirty="0">
              <a:solidFill>
                <a:srgbClr val="000000"/>
              </a:solidFill>
              <a:latin typeface="Abadi MT Condensed Extra Bold" panose="020B0306030101010103" pitchFamily="34" charset="77"/>
            </a:endParaRPr>
          </a:p>
          <a:p>
            <a:pPr marL="285750" indent="-285750">
              <a:buFont typeface="Arial" panose="020B0604020202020204" pitchFamily="34" charset="0"/>
              <a:buChar char="•"/>
            </a:pPr>
            <a:r>
              <a:rPr lang="fr-CH" sz="2800" b="1" dirty="0">
                <a:solidFill>
                  <a:srgbClr val="FF0000"/>
                </a:solidFill>
                <a:latin typeface="Helvetica Neue" panose="02000503000000020004" pitchFamily="2" charset="0"/>
              </a:rPr>
              <a:t>G</a:t>
            </a:r>
            <a:r>
              <a:rPr lang="fr-CH" sz="2800" b="1" dirty="0">
                <a:solidFill>
                  <a:srgbClr val="000000"/>
                </a:solidFill>
                <a:latin typeface="Helvetica Neue" panose="02000503000000020004" pitchFamily="2" charset="0"/>
              </a:rPr>
              <a:t>oogle (YouTube, </a:t>
            </a:r>
            <a:r>
              <a:rPr lang="fr-CH" sz="2800" b="1" dirty="0" err="1">
                <a:solidFill>
                  <a:srgbClr val="000000"/>
                </a:solidFill>
                <a:latin typeface="Helvetica Neue" panose="02000503000000020004" pitchFamily="2" charset="0"/>
              </a:rPr>
              <a:t>Maps</a:t>
            </a:r>
            <a:r>
              <a:rPr lang="fr-CH" sz="2800" b="1" dirty="0">
                <a:solidFill>
                  <a:srgbClr val="000000"/>
                </a:solidFill>
                <a:latin typeface="Helvetica Neue" panose="02000503000000020004" pitchFamily="2" charset="0"/>
              </a:rPr>
              <a:t>, </a:t>
            </a:r>
            <a:r>
              <a:rPr lang="fr-CH" sz="2800" b="1" dirty="0" err="1">
                <a:solidFill>
                  <a:srgbClr val="000000"/>
                </a:solidFill>
                <a:latin typeface="Helvetica Neue" panose="02000503000000020004" pitchFamily="2" charset="0"/>
              </a:rPr>
              <a:t>Playstore</a:t>
            </a:r>
            <a:r>
              <a:rPr lang="fr-CH" sz="2800" b="1" dirty="0">
                <a:solidFill>
                  <a:srgbClr val="000000"/>
                </a:solidFill>
                <a:latin typeface="Helvetica Neue" panose="02000503000000020004" pitchFamily="2" charset="0"/>
              </a:rPr>
              <a:t>, Moteur de recherche)</a:t>
            </a:r>
          </a:p>
          <a:p>
            <a:pPr marL="285750" indent="-285750">
              <a:buFont typeface="Arial" panose="020B0604020202020204" pitchFamily="34" charset="0"/>
              <a:buChar char="•"/>
            </a:pPr>
            <a:r>
              <a:rPr lang="fr-CH" sz="2800" b="1" dirty="0">
                <a:solidFill>
                  <a:srgbClr val="FF0000"/>
                </a:solidFill>
                <a:effectLst/>
                <a:latin typeface="Helvetica Neue" panose="02000503000000020004" pitchFamily="2" charset="0"/>
              </a:rPr>
              <a:t>A</a:t>
            </a:r>
            <a:r>
              <a:rPr lang="fr-CH" sz="2800" b="1" dirty="0">
                <a:solidFill>
                  <a:srgbClr val="000000"/>
                </a:solidFill>
                <a:effectLst/>
                <a:latin typeface="Helvetica Neue" panose="02000503000000020004" pitchFamily="2" charset="0"/>
              </a:rPr>
              <a:t>mazon</a:t>
            </a:r>
          </a:p>
          <a:p>
            <a:pPr marL="285750" indent="-285750">
              <a:buFont typeface="Arial" panose="020B0604020202020204" pitchFamily="34" charset="0"/>
              <a:buChar char="•"/>
            </a:pPr>
            <a:r>
              <a:rPr lang="fr-CH" sz="2800" b="1" dirty="0">
                <a:solidFill>
                  <a:srgbClr val="FF0000"/>
                </a:solidFill>
                <a:latin typeface="Helvetica Neue" panose="02000503000000020004" pitchFamily="2" charset="0"/>
              </a:rPr>
              <a:t>F</a:t>
            </a:r>
            <a:r>
              <a:rPr lang="fr-CH" sz="2800" b="1" dirty="0">
                <a:solidFill>
                  <a:srgbClr val="000000"/>
                </a:solidFill>
                <a:latin typeface="Helvetica Neue" panose="02000503000000020004" pitchFamily="2" charset="0"/>
              </a:rPr>
              <a:t>acebook, Instagram, WhatsApp (Meta)</a:t>
            </a:r>
          </a:p>
          <a:p>
            <a:pPr marL="285750" indent="-285750">
              <a:buFont typeface="Arial" panose="020B0604020202020204" pitchFamily="34" charset="0"/>
              <a:buChar char="•"/>
            </a:pPr>
            <a:r>
              <a:rPr lang="fr-CH" sz="2800" b="1" dirty="0">
                <a:solidFill>
                  <a:srgbClr val="FF0000"/>
                </a:solidFill>
                <a:effectLst/>
                <a:latin typeface="Helvetica Neue" panose="02000503000000020004" pitchFamily="2" charset="0"/>
              </a:rPr>
              <a:t>A</a:t>
            </a:r>
            <a:r>
              <a:rPr lang="fr-CH" sz="2800" b="1" dirty="0">
                <a:solidFill>
                  <a:srgbClr val="000000"/>
                </a:solidFill>
                <a:effectLst/>
                <a:latin typeface="Helvetica Neue" panose="02000503000000020004" pitchFamily="2" charset="0"/>
              </a:rPr>
              <a:t>pple : </a:t>
            </a:r>
            <a:r>
              <a:rPr lang="fr-CH" sz="2800" b="1" dirty="0" err="1">
                <a:solidFill>
                  <a:srgbClr val="000000"/>
                </a:solidFill>
                <a:effectLst/>
                <a:latin typeface="Helvetica Neue" panose="02000503000000020004" pitchFamily="2" charset="0"/>
              </a:rPr>
              <a:t>AppStore</a:t>
            </a:r>
            <a:endParaRPr lang="fr-CH" sz="2800" b="1" dirty="0">
              <a:solidFill>
                <a:srgbClr val="000000"/>
              </a:solidFill>
              <a:latin typeface="Helvetica Neue" panose="02000503000000020004" pitchFamily="2" charset="0"/>
            </a:endParaRPr>
          </a:p>
          <a:p>
            <a:pPr marL="285750" indent="-285750">
              <a:buFont typeface="Arial" panose="020B0604020202020204" pitchFamily="34" charset="0"/>
              <a:buChar char="•"/>
            </a:pPr>
            <a:r>
              <a:rPr lang="fr-CH" sz="2800" b="1" dirty="0">
                <a:solidFill>
                  <a:srgbClr val="FF0000"/>
                </a:solidFill>
                <a:effectLst/>
                <a:latin typeface="Helvetica Neue" panose="02000503000000020004" pitchFamily="2" charset="0"/>
              </a:rPr>
              <a:t>M</a:t>
            </a:r>
            <a:r>
              <a:rPr lang="fr-CH" sz="2800" b="1" dirty="0">
                <a:solidFill>
                  <a:srgbClr val="000000"/>
                </a:solidFill>
                <a:effectLst/>
                <a:latin typeface="Helvetica Neue" panose="02000503000000020004" pitchFamily="2" charset="0"/>
              </a:rPr>
              <a:t>icrosoft : Bing &amp; LinkedIn</a:t>
            </a:r>
          </a:p>
          <a:p>
            <a:pPr marL="285750" indent="-285750">
              <a:buFont typeface="Arial" panose="020B0604020202020204" pitchFamily="34" charset="0"/>
              <a:buChar char="•"/>
            </a:pPr>
            <a:r>
              <a:rPr lang="fr-CH" sz="2800" b="1" dirty="0">
                <a:solidFill>
                  <a:srgbClr val="000000"/>
                </a:solidFill>
                <a:latin typeface="Helvetica Neue" panose="02000503000000020004" pitchFamily="2" charset="0"/>
              </a:rPr>
              <a:t>Twitter</a:t>
            </a:r>
          </a:p>
          <a:p>
            <a:pPr marL="285750" indent="-285750">
              <a:buFont typeface="Arial" panose="020B0604020202020204" pitchFamily="34" charset="0"/>
              <a:buChar char="•"/>
            </a:pPr>
            <a:r>
              <a:rPr lang="fr-CH" sz="2800" b="1" dirty="0" err="1">
                <a:solidFill>
                  <a:srgbClr val="000000"/>
                </a:solidFill>
                <a:latin typeface="Helvetica Neue" panose="02000503000000020004" pitchFamily="2" charset="0"/>
              </a:rPr>
              <a:t>TikTok</a:t>
            </a:r>
            <a:endParaRPr lang="fr-CH" sz="2800" b="1" dirty="0">
              <a:solidFill>
                <a:srgbClr val="000000"/>
              </a:solidFill>
              <a:latin typeface="Helvetica Neue" panose="02000503000000020004" pitchFamily="2" charset="0"/>
            </a:endParaRPr>
          </a:p>
          <a:p>
            <a:pPr marL="285750" indent="-285750">
              <a:buFont typeface="Arial" panose="020B0604020202020204" pitchFamily="34" charset="0"/>
              <a:buChar char="•"/>
            </a:pPr>
            <a:r>
              <a:rPr lang="fr-CH" sz="2800" b="1" dirty="0" err="1">
                <a:solidFill>
                  <a:srgbClr val="000000"/>
                </a:solidFill>
                <a:effectLst/>
                <a:latin typeface="Helvetica Neue" panose="02000503000000020004" pitchFamily="2" charset="0"/>
              </a:rPr>
              <a:t>Wikipedia</a:t>
            </a:r>
            <a:endParaRPr lang="fr-CH" sz="2800" b="1" dirty="0">
              <a:solidFill>
                <a:srgbClr val="000000"/>
              </a:solidFill>
              <a:latin typeface="Helvetica Neue" panose="02000503000000020004" pitchFamily="2" charset="0"/>
            </a:endParaRPr>
          </a:p>
          <a:p>
            <a:pPr marL="285750" indent="-285750">
              <a:buFont typeface="Arial" panose="020B0604020202020204" pitchFamily="34" charset="0"/>
              <a:buChar char="•"/>
            </a:pPr>
            <a:r>
              <a:rPr lang="fr-CH" sz="2800" b="1" dirty="0">
                <a:solidFill>
                  <a:srgbClr val="000000"/>
                </a:solidFill>
                <a:latin typeface="Helvetica Neue" panose="02000503000000020004" pitchFamily="2" charset="0"/>
              </a:rPr>
              <a:t>etc.</a:t>
            </a:r>
            <a:endParaRPr lang="fr-CH" sz="2800" dirty="0">
              <a:solidFill>
                <a:srgbClr val="000000"/>
              </a:solidFill>
              <a:effectLst/>
              <a:latin typeface="Helvetica Neue" panose="02000503000000020004" pitchFamily="2" charset="0"/>
            </a:endParaRPr>
          </a:p>
        </p:txBody>
      </p:sp>
      <p:sp>
        <p:nvSpPr>
          <p:cNvPr id="8" name="ZoneTexte 7">
            <a:extLst>
              <a:ext uri="{FF2B5EF4-FFF2-40B4-BE49-F238E27FC236}">
                <a16:creationId xmlns:a16="http://schemas.microsoft.com/office/drawing/2014/main" id="{40042337-1912-43B5-E92D-2C9EA3C17ADF}"/>
              </a:ext>
            </a:extLst>
          </p:cNvPr>
          <p:cNvSpPr txBox="1"/>
          <p:nvPr/>
        </p:nvSpPr>
        <p:spPr>
          <a:xfrm>
            <a:off x="0" y="439210"/>
            <a:ext cx="7375954" cy="830997"/>
          </a:xfrm>
          <a:prstGeom prst="rect">
            <a:avLst/>
          </a:prstGeom>
          <a:noFill/>
          <a:ln>
            <a:noFill/>
          </a:ln>
        </p:spPr>
        <p:txBody>
          <a:bodyPr wrap="square">
            <a:spAutoFit/>
          </a:bodyPr>
          <a:lstStyle/>
          <a:p>
            <a:pPr algn="ctr"/>
            <a:r>
              <a:rPr lang="fr-CH" sz="4800" b="1" dirty="0">
                <a:solidFill>
                  <a:srgbClr val="000000"/>
                </a:solidFill>
                <a:effectLst/>
                <a:latin typeface="Abadi MT Condensed Extra Bold" panose="020B0306030101010103" pitchFamily="34" charset="77"/>
              </a:rPr>
              <a:t>Le DSA (Digital Service </a:t>
            </a:r>
            <a:r>
              <a:rPr lang="fr-CH" sz="4800" b="1" dirty="0" err="1">
                <a:solidFill>
                  <a:srgbClr val="000000"/>
                </a:solidFill>
                <a:effectLst/>
                <a:latin typeface="Abadi MT Condensed Extra Bold" panose="020B0306030101010103" pitchFamily="34" charset="77"/>
              </a:rPr>
              <a:t>Act</a:t>
            </a:r>
            <a:r>
              <a:rPr lang="fr-CH" sz="4800" b="1" dirty="0">
                <a:solidFill>
                  <a:srgbClr val="000000"/>
                </a:solidFill>
                <a:effectLst/>
                <a:latin typeface="Abadi MT Condensed Extra Bold" panose="020B0306030101010103" pitchFamily="34" charset="77"/>
              </a:rPr>
              <a:t>)</a:t>
            </a:r>
          </a:p>
        </p:txBody>
      </p:sp>
      <p:pic>
        <p:nvPicPr>
          <p:cNvPr id="9" name="Picture 2" descr="48,285 Union Européenne Vectores, Ilustraciones y Gráficos - 123RF">
            <a:extLst>
              <a:ext uri="{FF2B5EF4-FFF2-40B4-BE49-F238E27FC236}">
                <a16:creationId xmlns:a16="http://schemas.microsoft.com/office/drawing/2014/main" id="{9AA524A5-100E-8350-57B3-07D3FEDE3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173" y="272446"/>
            <a:ext cx="1164523" cy="116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94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p:tgtEl>
                                          <p:spTgt spid="3">
                                            <p:txEl>
                                              <p:pRg st="1" end="1"/>
                                            </p:txEl>
                                          </p:spTgt>
                                        </p:tgtEl>
                                        <p:attrNameLst>
                                          <p:attrName>ppt_x</p:attrName>
                                        </p:attrNameLst>
                                      </p:cBhvr>
                                      <p:tavLst>
                                        <p:tav tm="0">
                                          <p:val>
                                            <p:strVal val="#ppt_x-#ppt_w*1.125000"/>
                                          </p:val>
                                        </p:tav>
                                        <p:tav tm="100000">
                                          <p:val>
                                            <p:strVal val="#ppt_x"/>
                                          </p:val>
                                        </p:tav>
                                      </p:tavLst>
                                    </p:anim>
                                    <p:animEffect transition="in" filter="wipe(righ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p:tgtEl>
                                          <p:spTgt spid="3">
                                            <p:txEl>
                                              <p:pRg st="2" end="2"/>
                                            </p:txEl>
                                          </p:spTgt>
                                        </p:tgtEl>
                                        <p:attrNameLst>
                                          <p:attrName>ppt_x</p:attrName>
                                        </p:attrNameLst>
                                      </p:cBhvr>
                                      <p:tavLst>
                                        <p:tav tm="0">
                                          <p:val>
                                            <p:strVal val="#ppt_x-#ppt_w*1.125000"/>
                                          </p:val>
                                        </p:tav>
                                        <p:tav tm="100000">
                                          <p:val>
                                            <p:strVal val="#ppt_x"/>
                                          </p:val>
                                        </p:tav>
                                      </p:tavLst>
                                    </p:anim>
                                    <p:animEffect transition="in" filter="wipe(right)">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p:tgtEl>
                                          <p:spTgt spid="3">
                                            <p:txEl>
                                              <p:pRg st="3" end="3"/>
                                            </p:txEl>
                                          </p:spTgt>
                                        </p:tgtEl>
                                        <p:attrNameLst>
                                          <p:attrName>ppt_x</p:attrName>
                                        </p:attrNameLst>
                                      </p:cBhvr>
                                      <p:tavLst>
                                        <p:tav tm="0">
                                          <p:val>
                                            <p:strVal val="#ppt_x-#ppt_w*1.125000"/>
                                          </p:val>
                                        </p:tav>
                                        <p:tav tm="100000">
                                          <p:val>
                                            <p:strVal val="#ppt_x"/>
                                          </p:val>
                                        </p:tav>
                                      </p:tavLst>
                                    </p:anim>
                                    <p:animEffect transition="in" filter="wipe(right)">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p:tgtEl>
                                          <p:spTgt spid="3">
                                            <p:txEl>
                                              <p:pRg st="4" end="4"/>
                                            </p:txEl>
                                          </p:spTgt>
                                        </p:tgtEl>
                                        <p:attrNameLst>
                                          <p:attrName>ppt_x</p:attrName>
                                        </p:attrNameLst>
                                      </p:cBhvr>
                                      <p:tavLst>
                                        <p:tav tm="0">
                                          <p:val>
                                            <p:strVal val="#ppt_x-#ppt_w*1.125000"/>
                                          </p:val>
                                        </p:tav>
                                        <p:tav tm="100000">
                                          <p:val>
                                            <p:strVal val="#ppt_x"/>
                                          </p:val>
                                        </p:tav>
                                      </p:tavLst>
                                    </p:anim>
                                    <p:animEffect transition="in" filter="wipe(right)">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p:tgtEl>
                                          <p:spTgt spid="3">
                                            <p:txEl>
                                              <p:pRg st="5" end="5"/>
                                            </p:txEl>
                                          </p:spTgt>
                                        </p:tgtEl>
                                        <p:attrNameLst>
                                          <p:attrName>ppt_x</p:attrName>
                                        </p:attrNameLst>
                                      </p:cBhvr>
                                      <p:tavLst>
                                        <p:tav tm="0">
                                          <p:val>
                                            <p:strVal val="#ppt_x-#ppt_w*1.125000"/>
                                          </p:val>
                                        </p:tav>
                                        <p:tav tm="100000">
                                          <p:val>
                                            <p:strVal val="#ppt_x"/>
                                          </p:val>
                                        </p:tav>
                                      </p:tavLst>
                                    </p:anim>
                                    <p:animEffect transition="in" filter="wipe(right)">
                                      <p:cBhvr>
                                        <p:cTn id="43" dur="500"/>
                                        <p:tgtEl>
                                          <p:spTgt spid="3">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8"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p:tgtEl>
                                          <p:spTgt spid="3">
                                            <p:txEl>
                                              <p:pRg st="6" end="6"/>
                                            </p:txEl>
                                          </p:spTgt>
                                        </p:tgtEl>
                                        <p:attrNameLst>
                                          <p:attrName>ppt_x</p:attrName>
                                        </p:attrNameLst>
                                      </p:cBhvr>
                                      <p:tavLst>
                                        <p:tav tm="0">
                                          <p:val>
                                            <p:strVal val="#ppt_x-#ppt_w*1.125000"/>
                                          </p:val>
                                        </p:tav>
                                        <p:tav tm="100000">
                                          <p:val>
                                            <p:strVal val="#ppt_x"/>
                                          </p:val>
                                        </p:tav>
                                      </p:tavLst>
                                    </p:anim>
                                    <p:animEffect transition="in" filter="wipe(right)">
                                      <p:cBhvr>
                                        <p:cTn id="49" dur="5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500"/>
                                        <p:tgtEl>
                                          <p:spTgt spid="3">
                                            <p:txEl>
                                              <p:pRg st="7" end="7"/>
                                            </p:txEl>
                                          </p:spTgt>
                                        </p:tgtEl>
                                        <p:attrNameLst>
                                          <p:attrName>ppt_x</p:attrName>
                                        </p:attrNameLst>
                                      </p:cBhvr>
                                      <p:tavLst>
                                        <p:tav tm="0">
                                          <p:val>
                                            <p:strVal val="#ppt_x-#ppt_w*1.125000"/>
                                          </p:val>
                                        </p:tav>
                                        <p:tav tm="100000">
                                          <p:val>
                                            <p:strVal val="#ppt_x"/>
                                          </p:val>
                                        </p:tav>
                                      </p:tavLst>
                                    </p:anim>
                                    <p:animEffect transition="in" filter="wipe(right)">
                                      <p:cBhvr>
                                        <p:cTn id="55" dur="500"/>
                                        <p:tgtEl>
                                          <p:spTgt spid="3">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8" fill="hold" grpId="0" nodeType="click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additive="base">
                                        <p:cTn id="60" dur="500"/>
                                        <p:tgtEl>
                                          <p:spTgt spid="3">
                                            <p:txEl>
                                              <p:pRg st="8" end="8"/>
                                            </p:txEl>
                                          </p:spTgt>
                                        </p:tgtEl>
                                        <p:attrNameLst>
                                          <p:attrName>ppt_x</p:attrName>
                                        </p:attrNameLst>
                                      </p:cBhvr>
                                      <p:tavLst>
                                        <p:tav tm="0">
                                          <p:val>
                                            <p:strVal val="#ppt_x-#ppt_w*1.125000"/>
                                          </p:val>
                                        </p:tav>
                                        <p:tav tm="100000">
                                          <p:val>
                                            <p:strVal val="#ppt_x"/>
                                          </p:val>
                                        </p:tav>
                                      </p:tavLst>
                                    </p:anim>
                                    <p:animEffect transition="in" filter="wipe(right)">
                                      <p:cBhvr>
                                        <p:cTn id="61" dur="500"/>
                                        <p:tgtEl>
                                          <p:spTgt spid="3">
                                            <p:txEl>
                                              <p:pRg st="8" end="8"/>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8" fill="hold" grpId="0"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additive="base">
                                        <p:cTn id="66" dur="500"/>
                                        <p:tgtEl>
                                          <p:spTgt spid="3">
                                            <p:txEl>
                                              <p:pRg st="9" end="9"/>
                                            </p:txEl>
                                          </p:spTgt>
                                        </p:tgtEl>
                                        <p:attrNameLst>
                                          <p:attrName>ppt_x</p:attrName>
                                        </p:attrNameLst>
                                      </p:cBhvr>
                                      <p:tavLst>
                                        <p:tav tm="0">
                                          <p:val>
                                            <p:strVal val="#ppt_x-#ppt_w*1.125000"/>
                                          </p:val>
                                        </p:tav>
                                        <p:tav tm="100000">
                                          <p:val>
                                            <p:strVal val="#ppt_x"/>
                                          </p:val>
                                        </p:tav>
                                      </p:tavLst>
                                    </p:anim>
                                    <p:animEffect transition="in" filter="wipe(right)">
                                      <p:cBhvr>
                                        <p:cTn id="6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5C91C-A3CD-3E71-CE48-0C49F93C9F5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79973C52-E03E-6785-99B7-87219F1CDEDF}"/>
              </a:ext>
            </a:extLst>
          </p:cNvPr>
          <p:cNvPicPr>
            <a:picLocks noChangeAspect="1"/>
          </p:cNvPicPr>
          <p:nvPr/>
        </p:nvPicPr>
        <p:blipFill>
          <a:blip r:embed="rId2"/>
          <a:stretch>
            <a:fillRect/>
          </a:stretch>
        </p:blipFill>
        <p:spPr>
          <a:xfrm>
            <a:off x="7255239" y="39587"/>
            <a:ext cx="4877486" cy="1210962"/>
          </a:xfrm>
          <a:prstGeom prst="rect">
            <a:avLst/>
          </a:prstGeom>
        </p:spPr>
      </p:pic>
      <p:sp>
        <p:nvSpPr>
          <p:cNvPr id="6" name="ZoneTexte 5">
            <a:extLst>
              <a:ext uri="{FF2B5EF4-FFF2-40B4-BE49-F238E27FC236}">
                <a16:creationId xmlns:a16="http://schemas.microsoft.com/office/drawing/2014/main" id="{78669120-B4C9-97EE-8069-DFA07B7E8FCC}"/>
              </a:ext>
            </a:extLst>
          </p:cNvPr>
          <p:cNvSpPr txBox="1"/>
          <p:nvPr/>
        </p:nvSpPr>
        <p:spPr>
          <a:xfrm>
            <a:off x="267275" y="1906182"/>
            <a:ext cx="6884535" cy="1323439"/>
          </a:xfrm>
          <a:prstGeom prst="rect">
            <a:avLst/>
          </a:prstGeom>
          <a:noFill/>
        </p:spPr>
        <p:txBody>
          <a:bodyPr wrap="square">
            <a:spAutoFit/>
          </a:bodyPr>
          <a:lstStyle/>
          <a:p>
            <a:r>
              <a:rPr lang="fr-CH" sz="2000" b="1" dirty="0">
                <a:solidFill>
                  <a:srgbClr val="000000"/>
                </a:solidFill>
                <a:effectLst/>
                <a:highlight>
                  <a:srgbClr val="FFFF00"/>
                </a:highlight>
                <a:latin typeface="Helvetica Neue" panose="02000503000000020004" pitchFamily="2" charset="0"/>
              </a:rPr>
              <a:t>La </a:t>
            </a:r>
            <a:r>
              <a:rPr lang="fr-CH" sz="2000" b="1" dirty="0">
                <a:solidFill>
                  <a:srgbClr val="FF0000"/>
                </a:solidFill>
                <a:effectLst/>
                <a:highlight>
                  <a:srgbClr val="FFFF00"/>
                </a:highlight>
                <a:latin typeface="Helvetica Neue" panose="02000503000000020004" pitchFamily="2" charset="0"/>
              </a:rPr>
              <a:t>loi sur la liberté des médias </a:t>
            </a:r>
            <a:r>
              <a:rPr lang="fr-CH" sz="2000" b="1" dirty="0">
                <a:solidFill>
                  <a:srgbClr val="000000"/>
                </a:solidFill>
                <a:effectLst/>
                <a:highlight>
                  <a:srgbClr val="FFFF00"/>
                </a:highlight>
                <a:latin typeface="Helvetica Neue" panose="02000503000000020004" pitchFamily="2" charset="0"/>
              </a:rPr>
              <a:t>de l’UE (dont les </a:t>
            </a:r>
          </a:p>
          <a:p>
            <a:r>
              <a:rPr lang="fr-CH" sz="2000" b="1" dirty="0">
                <a:solidFill>
                  <a:srgbClr val="000000"/>
                </a:solidFill>
                <a:effectLst/>
                <a:highlight>
                  <a:srgbClr val="FFFF00"/>
                </a:highlight>
                <a:latin typeface="Helvetica Neue" panose="02000503000000020004" pitchFamily="2" charset="0"/>
              </a:rPr>
              <a:t>nouvelles règles sont en vigueur depuis le 8 ao</a:t>
            </a:r>
            <a:r>
              <a:rPr lang="fr-CH" sz="2000" b="1" dirty="0">
                <a:solidFill>
                  <a:srgbClr val="000000"/>
                </a:solidFill>
                <a:highlight>
                  <a:srgbClr val="FFFF00"/>
                </a:highlight>
                <a:latin typeface="Helvetica Neue" panose="02000503000000020004" pitchFamily="2" charset="0"/>
              </a:rPr>
              <a:t>ût 2025) </a:t>
            </a:r>
          </a:p>
          <a:p>
            <a:r>
              <a:rPr lang="fr-CH" sz="2000" b="1" dirty="0">
                <a:solidFill>
                  <a:srgbClr val="000000"/>
                </a:solidFill>
                <a:effectLst/>
                <a:highlight>
                  <a:srgbClr val="FFFF00"/>
                </a:highlight>
                <a:latin typeface="Helvetica Neue" panose="02000503000000020004" pitchFamily="2" charset="0"/>
              </a:rPr>
              <a:t>autorise </a:t>
            </a:r>
            <a:r>
              <a:rPr lang="fr-CH" sz="2000" b="1" dirty="0">
                <a:solidFill>
                  <a:srgbClr val="FF0000"/>
                </a:solidFill>
                <a:effectLst/>
                <a:highlight>
                  <a:srgbClr val="FFFF00"/>
                </a:highlight>
                <a:latin typeface="Helvetica Neue" panose="02000503000000020004" pitchFamily="2" charset="0"/>
              </a:rPr>
              <a:t>l’arrestation de journalistes</a:t>
            </a:r>
            <a:r>
              <a:rPr lang="fr-CH" sz="2000" b="1" dirty="0">
                <a:solidFill>
                  <a:srgbClr val="000000"/>
                </a:solidFill>
                <a:effectLst/>
                <a:highlight>
                  <a:srgbClr val="FFFF00"/>
                </a:highlight>
                <a:latin typeface="Helvetica Neue" panose="02000503000000020004" pitchFamily="2" charset="0"/>
              </a:rPr>
              <a:t> si elle est justifiée </a:t>
            </a:r>
          </a:p>
          <a:p>
            <a:r>
              <a:rPr lang="fr-CH" sz="2000" b="1" dirty="0">
                <a:solidFill>
                  <a:srgbClr val="000000"/>
                </a:solidFill>
                <a:effectLst/>
                <a:highlight>
                  <a:srgbClr val="FFFF00"/>
                </a:highlight>
                <a:latin typeface="Helvetica Neue" panose="02000503000000020004" pitchFamily="2" charset="0"/>
              </a:rPr>
              <a:t>par « une raison impérieuse d’intérêt général »</a:t>
            </a:r>
            <a:endParaRPr lang="fr-CH" sz="2000" dirty="0">
              <a:solidFill>
                <a:srgbClr val="000000"/>
              </a:solidFill>
              <a:effectLst/>
              <a:highlight>
                <a:srgbClr val="FFFF00"/>
              </a:highlight>
              <a:latin typeface="Helvetica Neue" panose="02000503000000020004" pitchFamily="2" charset="0"/>
            </a:endParaRPr>
          </a:p>
        </p:txBody>
      </p:sp>
      <p:sp>
        <p:nvSpPr>
          <p:cNvPr id="8" name="ZoneTexte 7">
            <a:extLst>
              <a:ext uri="{FF2B5EF4-FFF2-40B4-BE49-F238E27FC236}">
                <a16:creationId xmlns:a16="http://schemas.microsoft.com/office/drawing/2014/main" id="{FD168CA5-A921-3A25-64B9-DE11FCB228BF}"/>
              </a:ext>
            </a:extLst>
          </p:cNvPr>
          <p:cNvSpPr txBox="1"/>
          <p:nvPr/>
        </p:nvSpPr>
        <p:spPr>
          <a:xfrm>
            <a:off x="370704" y="3585991"/>
            <a:ext cx="6677678" cy="3170099"/>
          </a:xfrm>
          <a:prstGeom prst="rect">
            <a:avLst/>
          </a:prstGeom>
          <a:noFill/>
          <a:ln w="28575">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Article 4 : </a:t>
            </a:r>
          </a:p>
          <a:p>
            <a:r>
              <a:rPr lang="fr-CH" sz="2200" b="1" i="0" dirty="0">
                <a:solidFill>
                  <a:srgbClr val="333333"/>
                </a:solidFill>
                <a:effectLst/>
                <a:latin typeface="Times New Roman" panose="02020603050405020304" pitchFamily="18" charset="0"/>
              </a:rPr>
              <a:t>Les États membres ne prennent aucune des mesures suivantes :</a:t>
            </a:r>
            <a:br>
              <a:rPr lang="fr-CH" sz="2200" b="0" i="0" dirty="0">
                <a:solidFill>
                  <a:srgbClr val="333333"/>
                </a:solidFill>
                <a:effectLst/>
                <a:latin typeface="Times New Roman" panose="02020603050405020304" pitchFamily="18" charset="0"/>
              </a:rPr>
            </a:br>
            <a:r>
              <a:rPr lang="fr-CH" sz="2200" b="1" dirty="0">
                <a:solidFill>
                  <a:srgbClr val="333333"/>
                </a:solidFill>
                <a:latin typeface="Times New Roman" panose="02020603050405020304" pitchFamily="18" charset="0"/>
              </a:rPr>
              <a:t>3.b) </a:t>
            </a:r>
            <a:r>
              <a:rPr lang="fr-CH" sz="2200" b="1" i="0" dirty="0">
                <a:effectLst/>
                <a:latin typeface="Times New Roman" panose="02020603050405020304" pitchFamily="18" charset="0"/>
              </a:rPr>
              <a:t>placer en </a:t>
            </a:r>
            <a:r>
              <a:rPr lang="fr-CH" sz="2200" b="1" i="0" dirty="0">
                <a:solidFill>
                  <a:srgbClr val="FF0000"/>
                </a:solidFill>
                <a:effectLst/>
                <a:latin typeface="Times New Roman" panose="02020603050405020304" pitchFamily="18" charset="0"/>
              </a:rPr>
              <a:t>détention</a:t>
            </a:r>
            <a:r>
              <a:rPr lang="fr-CH" sz="2200" b="1" i="0" dirty="0">
                <a:effectLst/>
                <a:latin typeface="Times New Roman" panose="02020603050405020304" pitchFamily="18" charset="0"/>
              </a:rPr>
              <a:t>, sanctionner, intercepter ou soumettre à une inspection les fournisseurs de services de médias […]ou placer en </a:t>
            </a:r>
            <a:r>
              <a:rPr lang="fr-CH" sz="2200" b="1" i="0" dirty="0">
                <a:solidFill>
                  <a:srgbClr val="FF0000"/>
                </a:solidFill>
                <a:effectLst/>
                <a:latin typeface="Times New Roman" panose="02020603050405020304" pitchFamily="18" charset="0"/>
              </a:rPr>
              <a:t>détention</a:t>
            </a:r>
            <a:r>
              <a:rPr lang="fr-CH" sz="2200" b="1" i="0" dirty="0">
                <a:effectLst/>
                <a:latin typeface="Times New Roman" panose="02020603050405020304" pitchFamily="18" charset="0"/>
              </a:rPr>
              <a:t>, sanctionner, intercepter ou soumettre à une inspection une </a:t>
            </a:r>
            <a:r>
              <a:rPr lang="fr-CH" sz="2200" b="1" i="0" dirty="0">
                <a:solidFill>
                  <a:srgbClr val="333333"/>
                </a:solidFill>
                <a:effectLst/>
                <a:latin typeface="Times New Roman" panose="02020603050405020304" pitchFamily="18" charset="0"/>
              </a:rPr>
              <a:t>personne qui […] pourrait disposer de telles informations […]</a:t>
            </a:r>
            <a:endParaRPr lang="fr-CH" sz="2200" b="1" dirty="0">
              <a:solidFill>
                <a:srgbClr val="000000"/>
              </a:solidFill>
              <a:effectLst/>
              <a:latin typeface="Helvetica Neue" panose="02000503000000020004" pitchFamily="2" charset="0"/>
            </a:endParaRPr>
          </a:p>
        </p:txBody>
      </p:sp>
      <p:sp>
        <p:nvSpPr>
          <p:cNvPr id="12" name="Rectangle 3">
            <a:extLst>
              <a:ext uri="{FF2B5EF4-FFF2-40B4-BE49-F238E27FC236}">
                <a16:creationId xmlns:a16="http://schemas.microsoft.com/office/drawing/2014/main" id="{D8ABF3B7-DCC5-5EC7-A15B-F38CF58ADA0D}"/>
              </a:ext>
            </a:extLst>
          </p:cNvPr>
          <p:cNvSpPr>
            <a:spLocks noChangeArrowheads="1"/>
          </p:cNvSpPr>
          <p:nvPr/>
        </p:nvSpPr>
        <p:spPr bwMode="auto">
          <a:xfrm>
            <a:off x="7117322" y="4135203"/>
            <a:ext cx="4831662" cy="261610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CH" sz="2400" b="1" dirty="0">
                <a:solidFill>
                  <a:srgbClr val="000000"/>
                </a:solidFill>
                <a:effectLst/>
                <a:latin typeface="Helvetica Neue" panose="02000503000000020004" pitchFamily="2" charset="0"/>
              </a:rPr>
              <a:t>Mais : </a:t>
            </a:r>
          </a:p>
          <a:p>
            <a:pPr eaLnBrk="0" fontAlgn="base" hangingPunct="0">
              <a:spcBef>
                <a:spcPct val="0"/>
              </a:spcBef>
              <a:spcAft>
                <a:spcPct val="0"/>
              </a:spcAft>
            </a:pPr>
            <a:r>
              <a:rPr kumimoji="0" lang="fr-FR" altLang="fr-FR" sz="2000" b="1"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4. Par dérogation au paragraphe 3, les États membres peuvent prendre une mesure qui y est visée, à condition qu’une telle mesure: …</a:t>
            </a:r>
          </a:p>
          <a:p>
            <a:pPr eaLnBrk="0" fontAlgn="base" hangingPunct="0">
              <a:spcBef>
                <a:spcPct val="0"/>
              </a:spcBef>
              <a:spcAft>
                <a:spcPct val="0"/>
              </a:spcAft>
            </a:pPr>
            <a:r>
              <a:rPr kumimoji="0" lang="fr-FR" altLang="fr-FR" sz="2000" b="1"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c) </a:t>
            </a:r>
            <a:r>
              <a:rPr lang="fr-CH" sz="2000" b="1" dirty="0">
                <a:solidFill>
                  <a:srgbClr val="FF0000"/>
                </a:solidFill>
                <a:effectLst/>
                <a:latin typeface="Times New Roman" panose="02020603050405020304" pitchFamily="18" charset="0"/>
                <a:cs typeface="Times New Roman" panose="02020603050405020304" pitchFamily="18" charset="0"/>
              </a:rPr>
              <a:t>soit justifiée au cas par cas par une raison impérieuse d’intérêt général</a:t>
            </a:r>
            <a:r>
              <a:rPr lang="fr-CH" sz="2000" b="1" dirty="0">
                <a:effectLst/>
                <a:latin typeface="Times New Roman" panose="02020603050405020304" pitchFamily="18" charset="0"/>
                <a:cs typeface="Times New Roman" panose="02020603050405020304" pitchFamily="18" charset="0"/>
              </a:rPr>
              <a:t> et soit proportionnée</a:t>
            </a:r>
          </a:p>
        </p:txBody>
      </p:sp>
      <p:sp>
        <p:nvSpPr>
          <p:cNvPr id="2" name="ZoneTexte 1">
            <a:extLst>
              <a:ext uri="{FF2B5EF4-FFF2-40B4-BE49-F238E27FC236}">
                <a16:creationId xmlns:a16="http://schemas.microsoft.com/office/drawing/2014/main" id="{41438F88-0AEF-E1E2-B394-2BBA83A49EA4}"/>
              </a:ext>
            </a:extLst>
          </p:cNvPr>
          <p:cNvSpPr txBox="1"/>
          <p:nvPr/>
        </p:nvSpPr>
        <p:spPr>
          <a:xfrm>
            <a:off x="243016" y="252810"/>
            <a:ext cx="6805366" cy="1569660"/>
          </a:xfrm>
          <a:prstGeom prst="rect">
            <a:avLst/>
          </a:prstGeom>
          <a:noFill/>
          <a:ln>
            <a:noFill/>
          </a:ln>
        </p:spPr>
        <p:txBody>
          <a:bodyPr wrap="square">
            <a:spAutoFit/>
          </a:bodyPr>
          <a:lstStyle/>
          <a:p>
            <a:r>
              <a:rPr lang="fr-CH" sz="4800" b="1" dirty="0">
                <a:solidFill>
                  <a:srgbClr val="000000"/>
                </a:solidFill>
                <a:latin typeface="Abadi MT Condensed Extra Bold" panose="020B0306030101010103" pitchFamily="34" charset="77"/>
              </a:rPr>
              <a:t>La loi sur la liberté des médias</a:t>
            </a:r>
          </a:p>
        </p:txBody>
      </p:sp>
      <p:pic>
        <p:nvPicPr>
          <p:cNvPr id="11266" name="Picture 2" descr="Les mains de l'homme derrière les barreaux justice punition emprisonnement  tribunal prison | Photo Premium">
            <a:extLst>
              <a:ext uri="{FF2B5EF4-FFF2-40B4-BE49-F238E27FC236}">
                <a16:creationId xmlns:a16="http://schemas.microsoft.com/office/drawing/2014/main" id="{5CB114AB-5120-8DC9-D1FB-CCBB2BA41E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7322" y="1368901"/>
            <a:ext cx="4807403" cy="26479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78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strVal val="#ppt_w*0.70"/>
                                          </p:val>
                                        </p:tav>
                                        <p:tav tm="100000">
                                          <p:val>
                                            <p:strVal val="#ppt_w"/>
                                          </p:val>
                                        </p:tav>
                                      </p:tavLst>
                                    </p:anim>
                                    <p:anim calcmode="lin" valueType="num">
                                      <p:cBhvr>
                                        <p:cTn id="20" dur="1000" fill="hold"/>
                                        <p:tgtEl>
                                          <p:spTgt spid="12"/>
                                        </p:tgtEl>
                                        <p:attrNameLst>
                                          <p:attrName>ppt_h</p:attrName>
                                        </p:attrNameLst>
                                      </p:cBhvr>
                                      <p:tavLst>
                                        <p:tav tm="0">
                                          <p:val>
                                            <p:strVal val="#ppt_h"/>
                                          </p:val>
                                        </p:tav>
                                        <p:tav tm="100000">
                                          <p:val>
                                            <p:strVal val="#ppt_h"/>
                                          </p:val>
                                        </p:tav>
                                      </p:tavLst>
                                    </p:anim>
                                    <p:animEffect transition="in" filter="fade">
                                      <p:cBhvr>
                                        <p:cTn id="2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2054-C974-1BF4-69E9-F0A562C4B9E9}"/>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1823D15-0E5C-0EC1-CC1B-99BC6331ABCC}"/>
              </a:ext>
            </a:extLst>
          </p:cNvPr>
          <p:cNvSpPr txBox="1"/>
          <p:nvPr/>
        </p:nvSpPr>
        <p:spPr>
          <a:xfrm>
            <a:off x="241430" y="525721"/>
            <a:ext cx="4493876" cy="830997"/>
          </a:xfrm>
          <a:prstGeom prst="rect">
            <a:avLst/>
          </a:prstGeom>
          <a:noFill/>
          <a:ln>
            <a:noFill/>
          </a:ln>
        </p:spPr>
        <p:txBody>
          <a:bodyPr wrap="square">
            <a:spAutoFit/>
          </a:bodyPr>
          <a:lstStyle/>
          <a:p>
            <a:r>
              <a:rPr lang="fr-CH" sz="4800" b="1" dirty="0">
                <a:solidFill>
                  <a:srgbClr val="000000"/>
                </a:solidFill>
                <a:latin typeface="Abadi MT Condensed Extra Bold" panose="020B0306030101010103" pitchFamily="34" charset="77"/>
              </a:rPr>
              <a:t>« CHAT CONTROL »</a:t>
            </a:r>
          </a:p>
        </p:txBody>
      </p:sp>
      <p:pic>
        <p:nvPicPr>
          <p:cNvPr id="9218" name="Picture 2" descr="Image d’illustration.">
            <a:extLst>
              <a:ext uri="{FF2B5EF4-FFF2-40B4-BE49-F238E27FC236}">
                <a16:creationId xmlns:a16="http://schemas.microsoft.com/office/drawing/2014/main" id="{B653A522-E711-049F-830D-078FFD23C4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3040" y="247963"/>
            <a:ext cx="6269083" cy="35176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9C76260-B0C1-775A-EEA5-9B58109BC13B}"/>
              </a:ext>
            </a:extLst>
          </p:cNvPr>
          <p:cNvPicPr>
            <a:picLocks noChangeAspect="1"/>
          </p:cNvPicPr>
          <p:nvPr/>
        </p:nvPicPr>
        <p:blipFill>
          <a:blip r:embed="rId3"/>
          <a:stretch>
            <a:fillRect/>
          </a:stretch>
        </p:blipFill>
        <p:spPr>
          <a:xfrm>
            <a:off x="332956" y="3917400"/>
            <a:ext cx="8609505" cy="2692637"/>
          </a:xfrm>
          <a:prstGeom prst="rect">
            <a:avLst/>
          </a:prstGeom>
          <a:ln w="28575">
            <a:solidFill>
              <a:schemeClr val="tx1"/>
            </a:solidFill>
          </a:ln>
        </p:spPr>
      </p:pic>
      <p:pic>
        <p:nvPicPr>
          <p:cNvPr id="5" name="Image 4">
            <a:extLst>
              <a:ext uri="{FF2B5EF4-FFF2-40B4-BE49-F238E27FC236}">
                <a16:creationId xmlns:a16="http://schemas.microsoft.com/office/drawing/2014/main" id="{6EDD00A9-99A9-9238-24EC-667D177D0A40}"/>
              </a:ext>
            </a:extLst>
          </p:cNvPr>
          <p:cNvPicPr>
            <a:picLocks noChangeAspect="1"/>
          </p:cNvPicPr>
          <p:nvPr/>
        </p:nvPicPr>
        <p:blipFill>
          <a:blip r:embed="rId4"/>
          <a:stretch>
            <a:fillRect/>
          </a:stretch>
        </p:blipFill>
        <p:spPr>
          <a:xfrm>
            <a:off x="2488368" y="2159494"/>
            <a:ext cx="3493458" cy="1388426"/>
          </a:xfrm>
          <a:prstGeom prst="rect">
            <a:avLst/>
          </a:prstGeom>
          <a:ln>
            <a:solidFill>
              <a:schemeClr val="tx1"/>
            </a:solidFill>
          </a:ln>
        </p:spPr>
      </p:pic>
      <p:pic>
        <p:nvPicPr>
          <p:cNvPr id="7" name="Picture 2" descr="48,285 Union Européenne Vectores, Ilustraciones y Gráficos - 123RF">
            <a:extLst>
              <a:ext uri="{FF2B5EF4-FFF2-40B4-BE49-F238E27FC236}">
                <a16:creationId xmlns:a16="http://schemas.microsoft.com/office/drawing/2014/main" id="{BECB6FFA-A66E-1AE2-A74A-F599E682DD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3523" y="2264477"/>
            <a:ext cx="1164523" cy="1164523"/>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A889A418-6C78-4C39-77FE-AA57F9504BF9}"/>
              </a:ext>
            </a:extLst>
          </p:cNvPr>
          <p:cNvSpPr txBox="1"/>
          <p:nvPr/>
        </p:nvSpPr>
        <p:spPr>
          <a:xfrm>
            <a:off x="9198336" y="3917400"/>
            <a:ext cx="2803787"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14 octobre 2025</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414216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par>
                                <p:cTn id="14" presetID="55"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0.7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ppt_x</p:attrName>
                                        </p:attrNameLst>
                                      </p:cBhvr>
                                      <p:tavLst>
                                        <p:tav tm="0">
                                          <p:val>
                                            <p:strVal val="#ppt_x-#ppt_w*1.125000"/>
                                          </p:val>
                                        </p:tav>
                                        <p:tav tm="100000">
                                          <p:val>
                                            <p:strVal val="#ppt_x"/>
                                          </p:val>
                                        </p:tav>
                                      </p:tavLst>
                                    </p:anim>
                                    <p:animEffect transition="in" filter="wipe(righ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45CA-3DCF-91B0-B509-A5322183044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F7A90E6-A37C-1D51-5DB6-9CC81E711C19}"/>
              </a:ext>
            </a:extLst>
          </p:cNvPr>
          <p:cNvSpPr>
            <a:spLocks noGrp="1"/>
          </p:cNvSpPr>
          <p:nvPr>
            <p:ph type="title"/>
          </p:nvPr>
        </p:nvSpPr>
        <p:spPr>
          <a:xfrm>
            <a:off x="560086" y="412504"/>
            <a:ext cx="10515600" cy="1325563"/>
          </a:xfrm>
        </p:spPr>
        <p:txBody>
          <a:bodyPr>
            <a:normAutofit fontScale="90000"/>
          </a:bodyPr>
          <a:lstStyle/>
          <a:p>
            <a:r>
              <a:rPr lang="fr-CH" sz="5400" b="1" dirty="0">
                <a:solidFill>
                  <a:srgbClr val="FF0000"/>
                </a:solidFill>
                <a:latin typeface="Abadi MT Condensed Extra Bold" panose="020B0306030101010103" pitchFamily="34" charset="77"/>
              </a:rPr>
              <a:t>L’UER</a:t>
            </a:r>
            <a:r>
              <a:rPr lang="fr-CH" sz="5400" b="1" dirty="0">
                <a:latin typeface="Abadi MT Condensed Extra Bold" panose="020B0306030101010103" pitchFamily="34" charset="77"/>
              </a:rPr>
              <a:t> veille à la parole « juste »</a:t>
            </a:r>
            <a:br>
              <a:rPr lang="fr-CH" sz="5400" b="1" dirty="0">
                <a:latin typeface="Abadi MT Condensed Extra Bold" panose="020B0306030101010103" pitchFamily="34" charset="77"/>
              </a:rPr>
            </a:br>
            <a:r>
              <a:rPr lang="fr-CH" sz="5400" b="1" dirty="0">
                <a:latin typeface="Abadi MT Condensed Extra Bold" panose="020B0306030101010103" pitchFamily="34" charset="77"/>
              </a:rPr>
              <a:t>Avec ses 113 </a:t>
            </a:r>
            <a:r>
              <a:rPr lang="fr-CH" sz="5400" b="1" dirty="0">
                <a:solidFill>
                  <a:srgbClr val="FF0000"/>
                </a:solidFill>
                <a:latin typeface="Abadi MT Condensed Extra Bold" panose="020B0306030101010103" pitchFamily="34" charset="77"/>
              </a:rPr>
              <a:t>médias</a:t>
            </a:r>
            <a:r>
              <a:rPr lang="fr-CH" sz="5400" b="1" dirty="0">
                <a:latin typeface="Abadi MT Condensed Extra Bold" panose="020B0306030101010103" pitchFamily="34" charset="77"/>
              </a:rPr>
              <a:t> publics</a:t>
            </a:r>
            <a:br>
              <a:rPr lang="fr-CH" sz="4800" b="1" dirty="0">
                <a:latin typeface="Abadi MT Condensed Extra Bold" panose="020B0306030101010103" pitchFamily="34" charset="77"/>
              </a:rPr>
            </a:br>
            <a:r>
              <a:rPr lang="fr-CH" sz="3600" b="1" dirty="0">
                <a:latin typeface="Abadi MT Condensed Extra Bold" panose="020B0306030101010103" pitchFamily="34" charset="77"/>
              </a:rPr>
              <a:t>Union européenne de Radio-Télévision</a:t>
            </a:r>
          </a:p>
        </p:txBody>
      </p:sp>
      <p:pic>
        <p:nvPicPr>
          <p:cNvPr id="12" name="Image 11">
            <a:extLst>
              <a:ext uri="{FF2B5EF4-FFF2-40B4-BE49-F238E27FC236}">
                <a16:creationId xmlns:a16="http://schemas.microsoft.com/office/drawing/2014/main" id="{60DB88E6-F831-25BD-5EB7-803B2CF79633}"/>
              </a:ext>
            </a:extLst>
          </p:cNvPr>
          <p:cNvPicPr>
            <a:picLocks noChangeAspect="1"/>
          </p:cNvPicPr>
          <p:nvPr/>
        </p:nvPicPr>
        <p:blipFill>
          <a:blip r:embed="rId2"/>
          <a:stretch>
            <a:fillRect/>
          </a:stretch>
        </p:blipFill>
        <p:spPr>
          <a:xfrm>
            <a:off x="9102406" y="265610"/>
            <a:ext cx="2326050" cy="2121112"/>
          </a:xfrm>
          <a:prstGeom prst="rect">
            <a:avLst/>
          </a:prstGeom>
        </p:spPr>
      </p:pic>
      <p:pic>
        <p:nvPicPr>
          <p:cNvPr id="5122" name="Picture 2">
            <a:extLst>
              <a:ext uri="{FF2B5EF4-FFF2-40B4-BE49-F238E27FC236}">
                <a16:creationId xmlns:a16="http://schemas.microsoft.com/office/drawing/2014/main" id="{7FB17635-DD36-010B-5EC5-A9948A117F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801" y="4250166"/>
            <a:ext cx="279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82C4E449-7E91-016F-FC42-F833BE4D34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0466" y="1672150"/>
            <a:ext cx="279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68D61836-D03A-62BA-6D2B-97D0E9110E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146" y="1489156"/>
            <a:ext cx="3262057" cy="177930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51E9E963-AC26-1904-FB14-E734BECEBB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3743" y="4183227"/>
            <a:ext cx="279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D17F842B-44BB-F432-E841-B97AAAB084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09" y="2915293"/>
            <a:ext cx="279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8E46014C-532D-A6D5-32FD-35C3680ADA2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43743" y="5334000"/>
            <a:ext cx="279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a:extLst>
              <a:ext uri="{FF2B5EF4-FFF2-40B4-BE49-F238E27FC236}">
                <a16:creationId xmlns:a16="http://schemas.microsoft.com/office/drawing/2014/main" id="{17F4F2B7-141F-BA9C-D5DB-2771B923B4C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2794" y="2790019"/>
            <a:ext cx="3483906" cy="1900312"/>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a:extLst>
              <a:ext uri="{FF2B5EF4-FFF2-40B4-BE49-F238E27FC236}">
                <a16:creationId xmlns:a16="http://schemas.microsoft.com/office/drawing/2014/main" id="{1AD26B0E-D574-242F-554A-B28F6D237C7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8642" y="5334000"/>
            <a:ext cx="279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a:extLst>
              <a:ext uri="{FF2B5EF4-FFF2-40B4-BE49-F238E27FC236}">
                <a16:creationId xmlns:a16="http://schemas.microsoft.com/office/drawing/2014/main" id="{DFF33785-AFD1-C7FF-F0F7-14E0F2AD1E2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01560" y="3730766"/>
            <a:ext cx="2115692" cy="115401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00FFAEF-0FA5-B839-2DD0-69C947E2C398}"/>
              </a:ext>
            </a:extLst>
          </p:cNvPr>
          <p:cNvSpPr txBox="1"/>
          <p:nvPr/>
        </p:nvSpPr>
        <p:spPr>
          <a:xfrm>
            <a:off x="8501560" y="4964105"/>
            <a:ext cx="3146165" cy="707886"/>
          </a:xfrm>
          <a:prstGeom prst="rect">
            <a:avLst/>
          </a:prstGeom>
          <a:noFill/>
        </p:spPr>
        <p:txBody>
          <a:bodyPr wrap="square">
            <a:spAutoFit/>
          </a:bodyPr>
          <a:lstStyle/>
          <a:p>
            <a:r>
              <a:rPr lang="fr-CH" sz="2000" b="1" i="0" dirty="0">
                <a:effectLst/>
                <a:latin typeface="ProximaNova"/>
              </a:rPr>
              <a:t>Israeli Public Broadcasting </a:t>
            </a:r>
          </a:p>
          <a:p>
            <a:r>
              <a:rPr lang="fr-CH" sz="2000" b="1" i="0" dirty="0">
                <a:effectLst/>
                <a:latin typeface="ProximaNova"/>
              </a:rPr>
              <a:t>Corporation</a:t>
            </a:r>
            <a:endParaRPr lang="fr-FR" sz="2000" dirty="0"/>
          </a:p>
        </p:txBody>
      </p:sp>
      <p:pic>
        <p:nvPicPr>
          <p:cNvPr id="13" name="Image 12">
            <a:extLst>
              <a:ext uri="{FF2B5EF4-FFF2-40B4-BE49-F238E27FC236}">
                <a16:creationId xmlns:a16="http://schemas.microsoft.com/office/drawing/2014/main" id="{59580D72-F348-AFF0-C0E1-3518DF5DD91A}"/>
              </a:ext>
            </a:extLst>
          </p:cNvPr>
          <p:cNvPicPr>
            <a:picLocks noChangeAspect="1"/>
          </p:cNvPicPr>
          <p:nvPr/>
        </p:nvPicPr>
        <p:blipFill>
          <a:blip r:embed="rId12"/>
          <a:stretch>
            <a:fillRect/>
          </a:stretch>
        </p:blipFill>
        <p:spPr>
          <a:xfrm>
            <a:off x="5577705" y="1263807"/>
            <a:ext cx="4826154" cy="2759956"/>
          </a:xfrm>
          <a:prstGeom prst="rect">
            <a:avLst/>
          </a:prstGeom>
        </p:spPr>
      </p:pic>
      <p:pic>
        <p:nvPicPr>
          <p:cNvPr id="15" name="Image 14">
            <a:extLst>
              <a:ext uri="{FF2B5EF4-FFF2-40B4-BE49-F238E27FC236}">
                <a16:creationId xmlns:a16="http://schemas.microsoft.com/office/drawing/2014/main" id="{B61C5710-E13D-4F31-C501-428A500AAC2A}"/>
              </a:ext>
            </a:extLst>
          </p:cNvPr>
          <p:cNvPicPr>
            <a:picLocks noChangeAspect="1"/>
          </p:cNvPicPr>
          <p:nvPr/>
        </p:nvPicPr>
        <p:blipFill>
          <a:blip r:embed="rId13"/>
          <a:stretch>
            <a:fillRect/>
          </a:stretch>
        </p:blipFill>
        <p:spPr>
          <a:xfrm rot="17642936" flipH="1">
            <a:off x="6574775" y="3158381"/>
            <a:ext cx="1430623" cy="1069200"/>
          </a:xfrm>
          <a:prstGeom prst="rect">
            <a:avLst/>
          </a:prstGeom>
        </p:spPr>
      </p:pic>
      <p:pic>
        <p:nvPicPr>
          <p:cNvPr id="5144" name="Picture 24" descr="🇮🇱 Drapeau : Israël Emoji: Signification &amp; Utilisation">
            <a:extLst>
              <a:ext uri="{FF2B5EF4-FFF2-40B4-BE49-F238E27FC236}">
                <a16:creationId xmlns:a16="http://schemas.microsoft.com/office/drawing/2014/main" id="{8043F772-EF86-517A-ED1A-FAD453983E0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13201" y="5533029"/>
            <a:ext cx="1324971" cy="1324971"/>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940F1DA4-2219-3F7F-DC2E-943AC32C7E5B}"/>
              </a:ext>
            </a:extLst>
          </p:cNvPr>
          <p:cNvSpPr txBox="1"/>
          <p:nvPr/>
        </p:nvSpPr>
        <p:spPr>
          <a:xfrm>
            <a:off x="6632022" y="5942080"/>
            <a:ext cx="1632155" cy="584775"/>
          </a:xfrm>
          <a:prstGeom prst="rect">
            <a:avLst/>
          </a:prstGeom>
          <a:noFill/>
        </p:spPr>
        <p:txBody>
          <a:bodyPr wrap="square">
            <a:spAutoFit/>
          </a:bodyPr>
          <a:lstStyle/>
          <a:p>
            <a:r>
              <a:rPr lang="fr-CH" sz="3200" b="1" dirty="0" err="1">
                <a:solidFill>
                  <a:srgbClr val="000000"/>
                </a:solidFill>
                <a:latin typeface="Abadi MT Condensed Extra Bold" panose="020B0306030101010103" pitchFamily="34" charset="77"/>
              </a:rPr>
              <a:t>e</a:t>
            </a:r>
            <a:r>
              <a:rPr lang="fr-CH" sz="3200" b="1" dirty="0" err="1">
                <a:solidFill>
                  <a:srgbClr val="000000"/>
                </a:solidFill>
                <a:effectLst/>
                <a:latin typeface="Abadi MT Condensed Extra Bold" panose="020B0306030101010103" pitchFamily="34" charset="77"/>
              </a:rPr>
              <a:t>tc</a:t>
            </a:r>
            <a:r>
              <a:rPr lang="fr-CH" sz="3200" b="1" dirty="0">
                <a:solidFill>
                  <a:srgbClr val="000000"/>
                </a:solidFill>
                <a:effectLst/>
                <a:latin typeface="Abadi MT Condensed Extra Bold" panose="020B0306030101010103" pitchFamily="34" charset="77"/>
              </a:rPr>
              <a:t> …</a:t>
            </a:r>
          </a:p>
        </p:txBody>
      </p:sp>
      <p:pic>
        <p:nvPicPr>
          <p:cNvPr id="6" name="Image 5">
            <a:extLst>
              <a:ext uri="{FF2B5EF4-FFF2-40B4-BE49-F238E27FC236}">
                <a16:creationId xmlns:a16="http://schemas.microsoft.com/office/drawing/2014/main" id="{2CDE6E96-74F8-C590-95ED-E3900F6E4985}"/>
              </a:ext>
            </a:extLst>
          </p:cNvPr>
          <p:cNvPicPr>
            <a:picLocks noChangeAspect="1"/>
          </p:cNvPicPr>
          <p:nvPr/>
        </p:nvPicPr>
        <p:blipFill>
          <a:blip r:embed="rId13"/>
          <a:stretch>
            <a:fillRect/>
          </a:stretch>
        </p:blipFill>
        <p:spPr>
          <a:xfrm flipH="1">
            <a:off x="9048248" y="5606550"/>
            <a:ext cx="1430623" cy="1069200"/>
          </a:xfrm>
          <a:prstGeom prst="rect">
            <a:avLst/>
          </a:prstGeom>
        </p:spPr>
      </p:pic>
    </p:spTree>
    <p:extLst>
      <p:ext uri="{BB962C8B-B14F-4D97-AF65-F5344CB8AC3E}">
        <p14:creationId xmlns:p14="http://schemas.microsoft.com/office/powerpoint/2010/main" val="2874132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anim calcmode="lin" valueType="num">
                                      <p:cBhvr>
                                        <p:cTn id="7" dur="500" fill="hold"/>
                                        <p:tgtEl>
                                          <p:spTgt spid="5128"/>
                                        </p:tgtEl>
                                        <p:attrNameLst>
                                          <p:attrName>ppt_w</p:attrName>
                                        </p:attrNameLst>
                                      </p:cBhvr>
                                      <p:tavLst>
                                        <p:tav tm="0">
                                          <p:val>
                                            <p:fltVal val="0"/>
                                          </p:val>
                                        </p:tav>
                                        <p:tav tm="100000">
                                          <p:val>
                                            <p:strVal val="#ppt_w"/>
                                          </p:val>
                                        </p:tav>
                                      </p:tavLst>
                                    </p:anim>
                                    <p:anim calcmode="lin" valueType="num">
                                      <p:cBhvr>
                                        <p:cTn id="8" dur="500" fill="hold"/>
                                        <p:tgtEl>
                                          <p:spTgt spid="5128"/>
                                        </p:tgtEl>
                                        <p:attrNameLst>
                                          <p:attrName>ppt_h</p:attrName>
                                        </p:attrNameLst>
                                      </p:cBhvr>
                                      <p:tavLst>
                                        <p:tav tm="0">
                                          <p:val>
                                            <p:fltVal val="0"/>
                                          </p:val>
                                        </p:tav>
                                        <p:tav tm="100000">
                                          <p:val>
                                            <p:strVal val="#ppt_h"/>
                                          </p:val>
                                        </p:tav>
                                      </p:tavLst>
                                    </p:anim>
                                    <p:animEffect transition="in" filter="fade">
                                      <p:cBhvr>
                                        <p:cTn id="9" dur="500"/>
                                        <p:tgtEl>
                                          <p:spTgt spid="512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p:cTn id="14" dur="500" fill="hold"/>
                                        <p:tgtEl>
                                          <p:spTgt spid="5122"/>
                                        </p:tgtEl>
                                        <p:attrNameLst>
                                          <p:attrName>ppt_w</p:attrName>
                                        </p:attrNameLst>
                                      </p:cBhvr>
                                      <p:tavLst>
                                        <p:tav tm="0">
                                          <p:val>
                                            <p:fltVal val="0"/>
                                          </p:val>
                                        </p:tav>
                                        <p:tav tm="100000">
                                          <p:val>
                                            <p:strVal val="#ppt_w"/>
                                          </p:val>
                                        </p:tav>
                                      </p:tavLst>
                                    </p:anim>
                                    <p:anim calcmode="lin" valueType="num">
                                      <p:cBhvr>
                                        <p:cTn id="15" dur="500" fill="hold"/>
                                        <p:tgtEl>
                                          <p:spTgt spid="5122"/>
                                        </p:tgtEl>
                                        <p:attrNameLst>
                                          <p:attrName>ppt_h</p:attrName>
                                        </p:attrNameLst>
                                      </p:cBhvr>
                                      <p:tavLst>
                                        <p:tav tm="0">
                                          <p:val>
                                            <p:fltVal val="0"/>
                                          </p:val>
                                        </p:tav>
                                        <p:tav tm="100000">
                                          <p:val>
                                            <p:strVal val="#ppt_h"/>
                                          </p:val>
                                        </p:tav>
                                      </p:tavLst>
                                    </p:anim>
                                    <p:animEffect transition="in" filter="fade">
                                      <p:cBhvr>
                                        <p:cTn id="16" dur="5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126"/>
                                        </p:tgtEl>
                                        <p:attrNameLst>
                                          <p:attrName>style.visibility</p:attrName>
                                        </p:attrNameLst>
                                      </p:cBhvr>
                                      <p:to>
                                        <p:strVal val="visible"/>
                                      </p:to>
                                    </p:set>
                                    <p:anim calcmode="lin" valueType="num">
                                      <p:cBhvr>
                                        <p:cTn id="21" dur="500" fill="hold"/>
                                        <p:tgtEl>
                                          <p:spTgt spid="5126"/>
                                        </p:tgtEl>
                                        <p:attrNameLst>
                                          <p:attrName>ppt_w</p:attrName>
                                        </p:attrNameLst>
                                      </p:cBhvr>
                                      <p:tavLst>
                                        <p:tav tm="0">
                                          <p:val>
                                            <p:fltVal val="0"/>
                                          </p:val>
                                        </p:tav>
                                        <p:tav tm="100000">
                                          <p:val>
                                            <p:strVal val="#ppt_w"/>
                                          </p:val>
                                        </p:tav>
                                      </p:tavLst>
                                    </p:anim>
                                    <p:anim calcmode="lin" valueType="num">
                                      <p:cBhvr>
                                        <p:cTn id="22" dur="500" fill="hold"/>
                                        <p:tgtEl>
                                          <p:spTgt spid="5126"/>
                                        </p:tgtEl>
                                        <p:attrNameLst>
                                          <p:attrName>ppt_h</p:attrName>
                                        </p:attrNameLst>
                                      </p:cBhvr>
                                      <p:tavLst>
                                        <p:tav tm="0">
                                          <p:val>
                                            <p:fltVal val="0"/>
                                          </p:val>
                                        </p:tav>
                                        <p:tav tm="100000">
                                          <p:val>
                                            <p:strVal val="#ppt_h"/>
                                          </p:val>
                                        </p:tav>
                                      </p:tavLst>
                                    </p:anim>
                                    <p:animEffect transition="in" filter="fade">
                                      <p:cBhvr>
                                        <p:cTn id="23" dur="500"/>
                                        <p:tgtEl>
                                          <p:spTgt spid="512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136"/>
                                        </p:tgtEl>
                                        <p:attrNameLst>
                                          <p:attrName>style.visibility</p:attrName>
                                        </p:attrNameLst>
                                      </p:cBhvr>
                                      <p:to>
                                        <p:strVal val="visible"/>
                                      </p:to>
                                    </p:set>
                                    <p:anim calcmode="lin" valueType="num">
                                      <p:cBhvr>
                                        <p:cTn id="28" dur="500" fill="hold"/>
                                        <p:tgtEl>
                                          <p:spTgt spid="5136"/>
                                        </p:tgtEl>
                                        <p:attrNameLst>
                                          <p:attrName>ppt_w</p:attrName>
                                        </p:attrNameLst>
                                      </p:cBhvr>
                                      <p:tavLst>
                                        <p:tav tm="0">
                                          <p:val>
                                            <p:fltVal val="0"/>
                                          </p:val>
                                        </p:tav>
                                        <p:tav tm="100000">
                                          <p:val>
                                            <p:strVal val="#ppt_w"/>
                                          </p:val>
                                        </p:tav>
                                      </p:tavLst>
                                    </p:anim>
                                    <p:anim calcmode="lin" valueType="num">
                                      <p:cBhvr>
                                        <p:cTn id="29" dur="500" fill="hold"/>
                                        <p:tgtEl>
                                          <p:spTgt spid="5136"/>
                                        </p:tgtEl>
                                        <p:attrNameLst>
                                          <p:attrName>ppt_h</p:attrName>
                                        </p:attrNameLst>
                                      </p:cBhvr>
                                      <p:tavLst>
                                        <p:tav tm="0">
                                          <p:val>
                                            <p:fltVal val="0"/>
                                          </p:val>
                                        </p:tav>
                                        <p:tav tm="100000">
                                          <p:val>
                                            <p:strVal val="#ppt_h"/>
                                          </p:val>
                                        </p:tav>
                                      </p:tavLst>
                                    </p:anim>
                                    <p:animEffect transition="in" filter="fade">
                                      <p:cBhvr>
                                        <p:cTn id="30" dur="500"/>
                                        <p:tgtEl>
                                          <p:spTgt spid="513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132"/>
                                        </p:tgtEl>
                                        <p:attrNameLst>
                                          <p:attrName>style.visibility</p:attrName>
                                        </p:attrNameLst>
                                      </p:cBhvr>
                                      <p:to>
                                        <p:strVal val="visible"/>
                                      </p:to>
                                    </p:set>
                                    <p:anim calcmode="lin" valueType="num">
                                      <p:cBhvr>
                                        <p:cTn id="35" dur="500" fill="hold"/>
                                        <p:tgtEl>
                                          <p:spTgt spid="5132"/>
                                        </p:tgtEl>
                                        <p:attrNameLst>
                                          <p:attrName>ppt_w</p:attrName>
                                        </p:attrNameLst>
                                      </p:cBhvr>
                                      <p:tavLst>
                                        <p:tav tm="0">
                                          <p:val>
                                            <p:fltVal val="0"/>
                                          </p:val>
                                        </p:tav>
                                        <p:tav tm="100000">
                                          <p:val>
                                            <p:strVal val="#ppt_w"/>
                                          </p:val>
                                        </p:tav>
                                      </p:tavLst>
                                    </p:anim>
                                    <p:anim calcmode="lin" valueType="num">
                                      <p:cBhvr>
                                        <p:cTn id="36" dur="500" fill="hold"/>
                                        <p:tgtEl>
                                          <p:spTgt spid="5132"/>
                                        </p:tgtEl>
                                        <p:attrNameLst>
                                          <p:attrName>ppt_h</p:attrName>
                                        </p:attrNameLst>
                                      </p:cBhvr>
                                      <p:tavLst>
                                        <p:tav tm="0">
                                          <p:val>
                                            <p:fltVal val="0"/>
                                          </p:val>
                                        </p:tav>
                                        <p:tav tm="100000">
                                          <p:val>
                                            <p:strVal val="#ppt_h"/>
                                          </p:val>
                                        </p:tav>
                                      </p:tavLst>
                                    </p:anim>
                                    <p:animEffect transition="in" filter="fade">
                                      <p:cBhvr>
                                        <p:cTn id="37" dur="500"/>
                                        <p:tgtEl>
                                          <p:spTgt spid="513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130"/>
                                        </p:tgtEl>
                                        <p:attrNameLst>
                                          <p:attrName>style.visibility</p:attrName>
                                        </p:attrNameLst>
                                      </p:cBhvr>
                                      <p:to>
                                        <p:strVal val="visible"/>
                                      </p:to>
                                    </p:set>
                                    <p:anim calcmode="lin" valueType="num">
                                      <p:cBhvr>
                                        <p:cTn id="42" dur="500" fill="hold"/>
                                        <p:tgtEl>
                                          <p:spTgt spid="5130"/>
                                        </p:tgtEl>
                                        <p:attrNameLst>
                                          <p:attrName>ppt_w</p:attrName>
                                        </p:attrNameLst>
                                      </p:cBhvr>
                                      <p:tavLst>
                                        <p:tav tm="0">
                                          <p:val>
                                            <p:fltVal val="0"/>
                                          </p:val>
                                        </p:tav>
                                        <p:tav tm="100000">
                                          <p:val>
                                            <p:strVal val="#ppt_w"/>
                                          </p:val>
                                        </p:tav>
                                      </p:tavLst>
                                    </p:anim>
                                    <p:anim calcmode="lin" valueType="num">
                                      <p:cBhvr>
                                        <p:cTn id="43" dur="500" fill="hold"/>
                                        <p:tgtEl>
                                          <p:spTgt spid="5130"/>
                                        </p:tgtEl>
                                        <p:attrNameLst>
                                          <p:attrName>ppt_h</p:attrName>
                                        </p:attrNameLst>
                                      </p:cBhvr>
                                      <p:tavLst>
                                        <p:tav tm="0">
                                          <p:val>
                                            <p:fltVal val="0"/>
                                          </p:val>
                                        </p:tav>
                                        <p:tav tm="100000">
                                          <p:val>
                                            <p:strVal val="#ppt_h"/>
                                          </p:val>
                                        </p:tav>
                                      </p:tavLst>
                                    </p:anim>
                                    <p:animEffect transition="in" filter="fade">
                                      <p:cBhvr>
                                        <p:cTn id="44" dur="500"/>
                                        <p:tgtEl>
                                          <p:spTgt spid="513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124"/>
                                        </p:tgtEl>
                                        <p:attrNameLst>
                                          <p:attrName>style.visibility</p:attrName>
                                        </p:attrNameLst>
                                      </p:cBhvr>
                                      <p:to>
                                        <p:strVal val="visible"/>
                                      </p:to>
                                    </p:set>
                                    <p:anim calcmode="lin" valueType="num">
                                      <p:cBhvr>
                                        <p:cTn id="49" dur="500" fill="hold"/>
                                        <p:tgtEl>
                                          <p:spTgt spid="5124"/>
                                        </p:tgtEl>
                                        <p:attrNameLst>
                                          <p:attrName>ppt_w</p:attrName>
                                        </p:attrNameLst>
                                      </p:cBhvr>
                                      <p:tavLst>
                                        <p:tav tm="0">
                                          <p:val>
                                            <p:fltVal val="0"/>
                                          </p:val>
                                        </p:tav>
                                        <p:tav tm="100000">
                                          <p:val>
                                            <p:strVal val="#ppt_w"/>
                                          </p:val>
                                        </p:tav>
                                      </p:tavLst>
                                    </p:anim>
                                    <p:anim calcmode="lin" valueType="num">
                                      <p:cBhvr>
                                        <p:cTn id="50" dur="500" fill="hold"/>
                                        <p:tgtEl>
                                          <p:spTgt spid="5124"/>
                                        </p:tgtEl>
                                        <p:attrNameLst>
                                          <p:attrName>ppt_h</p:attrName>
                                        </p:attrNameLst>
                                      </p:cBhvr>
                                      <p:tavLst>
                                        <p:tav tm="0">
                                          <p:val>
                                            <p:fltVal val="0"/>
                                          </p:val>
                                        </p:tav>
                                        <p:tav tm="100000">
                                          <p:val>
                                            <p:strVal val="#ppt_h"/>
                                          </p:val>
                                        </p:tav>
                                      </p:tavLst>
                                    </p:anim>
                                    <p:animEffect transition="in" filter="fade">
                                      <p:cBhvr>
                                        <p:cTn id="51" dur="500"/>
                                        <p:tgtEl>
                                          <p:spTgt spid="512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134"/>
                                        </p:tgtEl>
                                        <p:attrNameLst>
                                          <p:attrName>style.visibility</p:attrName>
                                        </p:attrNameLst>
                                      </p:cBhvr>
                                      <p:to>
                                        <p:strVal val="visible"/>
                                      </p:to>
                                    </p:set>
                                    <p:anim calcmode="lin" valueType="num">
                                      <p:cBhvr>
                                        <p:cTn id="56" dur="500" fill="hold"/>
                                        <p:tgtEl>
                                          <p:spTgt spid="5134"/>
                                        </p:tgtEl>
                                        <p:attrNameLst>
                                          <p:attrName>ppt_w</p:attrName>
                                        </p:attrNameLst>
                                      </p:cBhvr>
                                      <p:tavLst>
                                        <p:tav tm="0">
                                          <p:val>
                                            <p:fltVal val="0"/>
                                          </p:val>
                                        </p:tav>
                                        <p:tav tm="100000">
                                          <p:val>
                                            <p:strVal val="#ppt_w"/>
                                          </p:val>
                                        </p:tav>
                                      </p:tavLst>
                                    </p:anim>
                                    <p:anim calcmode="lin" valueType="num">
                                      <p:cBhvr>
                                        <p:cTn id="57" dur="500" fill="hold"/>
                                        <p:tgtEl>
                                          <p:spTgt spid="5134"/>
                                        </p:tgtEl>
                                        <p:attrNameLst>
                                          <p:attrName>ppt_h</p:attrName>
                                        </p:attrNameLst>
                                      </p:cBhvr>
                                      <p:tavLst>
                                        <p:tav tm="0">
                                          <p:val>
                                            <p:fltVal val="0"/>
                                          </p:val>
                                        </p:tav>
                                        <p:tav tm="100000">
                                          <p:val>
                                            <p:strVal val="#ppt_h"/>
                                          </p:val>
                                        </p:tav>
                                      </p:tavLst>
                                    </p:anim>
                                    <p:animEffect transition="in" filter="fade">
                                      <p:cBhvr>
                                        <p:cTn id="58" dur="500"/>
                                        <p:tgtEl>
                                          <p:spTgt spid="5134"/>
                                        </p:tgtEl>
                                      </p:cBhvr>
                                    </p:animEffect>
                                  </p:childTnLst>
                                </p:cTn>
                              </p:par>
                              <p:par>
                                <p:cTn id="59" presetID="55" presetClass="entr" presetSubtype="0"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1000" fill="hold"/>
                                        <p:tgtEl>
                                          <p:spTgt spid="13"/>
                                        </p:tgtEl>
                                        <p:attrNameLst>
                                          <p:attrName>ppt_w</p:attrName>
                                        </p:attrNameLst>
                                      </p:cBhvr>
                                      <p:tavLst>
                                        <p:tav tm="0">
                                          <p:val>
                                            <p:strVal val="#ppt_w*0.70"/>
                                          </p:val>
                                        </p:tav>
                                        <p:tav tm="100000">
                                          <p:val>
                                            <p:strVal val="#ppt_w"/>
                                          </p:val>
                                        </p:tav>
                                      </p:tavLst>
                                    </p:anim>
                                    <p:anim calcmode="lin" valueType="num">
                                      <p:cBhvr>
                                        <p:cTn id="62" dur="1000" fill="hold"/>
                                        <p:tgtEl>
                                          <p:spTgt spid="13"/>
                                        </p:tgtEl>
                                        <p:attrNameLst>
                                          <p:attrName>ppt_h</p:attrName>
                                        </p:attrNameLst>
                                      </p:cBhvr>
                                      <p:tavLst>
                                        <p:tav tm="0">
                                          <p:val>
                                            <p:strVal val="#ppt_h"/>
                                          </p:val>
                                        </p:tav>
                                        <p:tav tm="100000">
                                          <p:val>
                                            <p:strVal val="#ppt_h"/>
                                          </p:val>
                                        </p:tav>
                                      </p:tavLst>
                                    </p:anim>
                                    <p:animEffect transition="in" filter="fade">
                                      <p:cBhvr>
                                        <p:cTn id="63" dur="1000"/>
                                        <p:tgtEl>
                                          <p:spTgt spid="13"/>
                                        </p:tgtEl>
                                      </p:cBhvr>
                                    </p:animEffect>
                                  </p:childTnLst>
                                </p:cTn>
                              </p:par>
                              <p:par>
                                <p:cTn id="64" presetID="31" presetClass="entr" presetSubtype="0" fill="hold"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1000" fill="hold"/>
                                        <p:tgtEl>
                                          <p:spTgt spid="15"/>
                                        </p:tgtEl>
                                        <p:attrNameLst>
                                          <p:attrName>ppt_w</p:attrName>
                                        </p:attrNameLst>
                                      </p:cBhvr>
                                      <p:tavLst>
                                        <p:tav tm="0">
                                          <p:val>
                                            <p:fltVal val="0"/>
                                          </p:val>
                                        </p:tav>
                                        <p:tav tm="100000">
                                          <p:val>
                                            <p:strVal val="#ppt_w"/>
                                          </p:val>
                                        </p:tav>
                                      </p:tavLst>
                                    </p:anim>
                                    <p:anim calcmode="lin" valueType="num">
                                      <p:cBhvr>
                                        <p:cTn id="67" dur="1000" fill="hold"/>
                                        <p:tgtEl>
                                          <p:spTgt spid="15"/>
                                        </p:tgtEl>
                                        <p:attrNameLst>
                                          <p:attrName>ppt_h</p:attrName>
                                        </p:attrNameLst>
                                      </p:cBhvr>
                                      <p:tavLst>
                                        <p:tav tm="0">
                                          <p:val>
                                            <p:fltVal val="0"/>
                                          </p:val>
                                        </p:tav>
                                        <p:tav tm="100000">
                                          <p:val>
                                            <p:strVal val="#ppt_h"/>
                                          </p:val>
                                        </p:tav>
                                      </p:tavLst>
                                    </p:anim>
                                    <p:anim calcmode="lin" valueType="num">
                                      <p:cBhvr>
                                        <p:cTn id="68" dur="1000" fill="hold"/>
                                        <p:tgtEl>
                                          <p:spTgt spid="15"/>
                                        </p:tgtEl>
                                        <p:attrNameLst>
                                          <p:attrName>style.rotation</p:attrName>
                                        </p:attrNameLst>
                                      </p:cBhvr>
                                      <p:tavLst>
                                        <p:tav tm="0">
                                          <p:val>
                                            <p:fltVal val="90"/>
                                          </p:val>
                                        </p:tav>
                                        <p:tav tm="100000">
                                          <p:val>
                                            <p:fltVal val="0"/>
                                          </p:val>
                                        </p:tav>
                                      </p:tavLst>
                                    </p:anim>
                                    <p:animEffect transition="in" filter="fade">
                                      <p:cBhvr>
                                        <p:cTn id="69" dur="10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2" fill="hold" nodeType="clickEffect">
                                  <p:stCondLst>
                                    <p:cond delay="0"/>
                                  </p:stCondLst>
                                  <p:childTnLst>
                                    <p:set>
                                      <p:cBhvr>
                                        <p:cTn id="73" dur="1" fill="hold">
                                          <p:stCondLst>
                                            <p:cond delay="0"/>
                                          </p:stCondLst>
                                        </p:cTn>
                                        <p:tgtEl>
                                          <p:spTgt spid="5138"/>
                                        </p:tgtEl>
                                        <p:attrNameLst>
                                          <p:attrName>style.visibility</p:attrName>
                                        </p:attrNameLst>
                                      </p:cBhvr>
                                      <p:to>
                                        <p:strVal val="visible"/>
                                      </p:to>
                                    </p:set>
                                    <p:anim calcmode="lin" valueType="num">
                                      <p:cBhvr additive="base">
                                        <p:cTn id="74" dur="500"/>
                                        <p:tgtEl>
                                          <p:spTgt spid="5138"/>
                                        </p:tgtEl>
                                        <p:attrNameLst>
                                          <p:attrName>ppt_x</p:attrName>
                                        </p:attrNameLst>
                                      </p:cBhvr>
                                      <p:tavLst>
                                        <p:tav tm="0">
                                          <p:val>
                                            <p:strVal val="#ppt_x+#ppt_w*1.125000"/>
                                          </p:val>
                                        </p:tav>
                                        <p:tav tm="100000">
                                          <p:val>
                                            <p:strVal val="#ppt_x"/>
                                          </p:val>
                                        </p:tav>
                                      </p:tavLst>
                                    </p:anim>
                                    <p:animEffect transition="in" filter="wipe(left)">
                                      <p:cBhvr>
                                        <p:cTn id="75" dur="500"/>
                                        <p:tgtEl>
                                          <p:spTgt spid="5138"/>
                                        </p:tgtEl>
                                      </p:cBhvr>
                                    </p:animEffect>
                                  </p:childTnLst>
                                </p:cTn>
                              </p:par>
                              <p:par>
                                <p:cTn id="76" presetID="12" presetClass="entr" presetSubtype="2" fill="hold" nodeType="withEffect">
                                  <p:stCondLst>
                                    <p:cond delay="0"/>
                                  </p:stCondLst>
                                  <p:childTnLst>
                                    <p:set>
                                      <p:cBhvr>
                                        <p:cTn id="77" dur="1" fill="hold">
                                          <p:stCondLst>
                                            <p:cond delay="0"/>
                                          </p:stCondLst>
                                        </p:cTn>
                                        <p:tgtEl>
                                          <p:spTgt spid="5144"/>
                                        </p:tgtEl>
                                        <p:attrNameLst>
                                          <p:attrName>style.visibility</p:attrName>
                                        </p:attrNameLst>
                                      </p:cBhvr>
                                      <p:to>
                                        <p:strVal val="visible"/>
                                      </p:to>
                                    </p:set>
                                    <p:anim calcmode="lin" valueType="num">
                                      <p:cBhvr additive="base">
                                        <p:cTn id="78" dur="500"/>
                                        <p:tgtEl>
                                          <p:spTgt spid="5144"/>
                                        </p:tgtEl>
                                        <p:attrNameLst>
                                          <p:attrName>ppt_x</p:attrName>
                                        </p:attrNameLst>
                                      </p:cBhvr>
                                      <p:tavLst>
                                        <p:tav tm="0">
                                          <p:val>
                                            <p:strVal val="#ppt_x+#ppt_w*1.125000"/>
                                          </p:val>
                                        </p:tav>
                                        <p:tav tm="100000">
                                          <p:val>
                                            <p:strVal val="#ppt_x"/>
                                          </p:val>
                                        </p:tav>
                                      </p:tavLst>
                                    </p:anim>
                                    <p:animEffect transition="in" filter="wipe(left)">
                                      <p:cBhvr>
                                        <p:cTn id="79" dur="500"/>
                                        <p:tgtEl>
                                          <p:spTgt spid="5144"/>
                                        </p:tgtEl>
                                      </p:cBhvr>
                                    </p:animEffect>
                                  </p:childTnLst>
                                </p:cTn>
                              </p:par>
                              <p:par>
                                <p:cTn id="80" presetID="12" presetClass="entr" presetSubtype="2" fill="hold" grpId="0" nodeType="with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500"/>
                                        <p:tgtEl>
                                          <p:spTgt spid="5"/>
                                        </p:tgtEl>
                                        <p:attrNameLst>
                                          <p:attrName>ppt_x</p:attrName>
                                        </p:attrNameLst>
                                      </p:cBhvr>
                                      <p:tavLst>
                                        <p:tav tm="0">
                                          <p:val>
                                            <p:strVal val="#ppt_x+#ppt_w*1.125000"/>
                                          </p:val>
                                        </p:tav>
                                        <p:tav tm="100000">
                                          <p:val>
                                            <p:strVal val="#ppt_x"/>
                                          </p:val>
                                        </p:tav>
                                      </p:tavLst>
                                    </p:anim>
                                    <p:animEffect transition="in" filter="wipe(left)">
                                      <p:cBhvr>
                                        <p:cTn id="83" dur="500"/>
                                        <p:tgtEl>
                                          <p:spTgt spid="5"/>
                                        </p:tgtEl>
                                      </p:cBhvr>
                                    </p:animEffect>
                                  </p:childTnLst>
                                </p:cTn>
                              </p:par>
                              <p:par>
                                <p:cTn id="84" presetID="31" presetClass="entr" presetSubtype="0" fill="hold" nodeType="with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1000" fill="hold"/>
                                        <p:tgtEl>
                                          <p:spTgt spid="6"/>
                                        </p:tgtEl>
                                        <p:attrNameLst>
                                          <p:attrName>ppt_w</p:attrName>
                                        </p:attrNameLst>
                                      </p:cBhvr>
                                      <p:tavLst>
                                        <p:tav tm="0">
                                          <p:val>
                                            <p:fltVal val="0"/>
                                          </p:val>
                                        </p:tav>
                                        <p:tav tm="100000">
                                          <p:val>
                                            <p:strVal val="#ppt_w"/>
                                          </p:val>
                                        </p:tav>
                                      </p:tavLst>
                                    </p:anim>
                                    <p:anim calcmode="lin" valueType="num">
                                      <p:cBhvr>
                                        <p:cTn id="87" dur="1000" fill="hold"/>
                                        <p:tgtEl>
                                          <p:spTgt spid="6"/>
                                        </p:tgtEl>
                                        <p:attrNameLst>
                                          <p:attrName>ppt_h</p:attrName>
                                        </p:attrNameLst>
                                      </p:cBhvr>
                                      <p:tavLst>
                                        <p:tav tm="0">
                                          <p:val>
                                            <p:fltVal val="0"/>
                                          </p:val>
                                        </p:tav>
                                        <p:tav tm="100000">
                                          <p:val>
                                            <p:strVal val="#ppt_h"/>
                                          </p:val>
                                        </p:tav>
                                      </p:tavLst>
                                    </p:anim>
                                    <p:anim calcmode="lin" valueType="num">
                                      <p:cBhvr>
                                        <p:cTn id="88" dur="1000" fill="hold"/>
                                        <p:tgtEl>
                                          <p:spTgt spid="6"/>
                                        </p:tgtEl>
                                        <p:attrNameLst>
                                          <p:attrName>style.rotation</p:attrName>
                                        </p:attrNameLst>
                                      </p:cBhvr>
                                      <p:tavLst>
                                        <p:tav tm="0">
                                          <p:val>
                                            <p:fltVal val="90"/>
                                          </p:val>
                                        </p:tav>
                                        <p:tav tm="100000">
                                          <p:val>
                                            <p:fltVal val="0"/>
                                          </p:val>
                                        </p:tav>
                                      </p:tavLst>
                                    </p:anim>
                                    <p:animEffect transition="in" filter="fade">
                                      <p:cBhvr>
                                        <p:cTn id="89" dur="1000"/>
                                        <p:tgtEl>
                                          <p:spTgt spid="6"/>
                                        </p:tgtEl>
                                      </p:cBhvr>
                                    </p:animEffect>
                                  </p:childTnLst>
                                </p:cTn>
                              </p:par>
                            </p:childTnLst>
                          </p:cTn>
                        </p:par>
                      </p:childTnLst>
                    </p:cTn>
                  </p:par>
                  <p:par>
                    <p:cTn id="90" fill="hold">
                      <p:stCondLst>
                        <p:cond delay="indefinite"/>
                      </p:stCondLst>
                      <p:childTnLst>
                        <p:par>
                          <p:cTn id="91" fill="hold">
                            <p:stCondLst>
                              <p:cond delay="0"/>
                            </p:stCondLst>
                            <p:childTnLst>
                              <p:par>
                                <p:cTn id="92" presetID="55" presetClass="entr" presetSubtype="0" fill="hold" grpId="0" nodeType="clickEffect">
                                  <p:stCondLst>
                                    <p:cond delay="0"/>
                                  </p:stCondLst>
                                  <p:childTnLst>
                                    <p:set>
                                      <p:cBhvr>
                                        <p:cTn id="93" dur="1" fill="hold">
                                          <p:stCondLst>
                                            <p:cond delay="0"/>
                                          </p:stCondLst>
                                        </p:cTn>
                                        <p:tgtEl>
                                          <p:spTgt spid="3"/>
                                        </p:tgtEl>
                                        <p:attrNameLst>
                                          <p:attrName>style.visibility</p:attrName>
                                        </p:attrNameLst>
                                      </p:cBhvr>
                                      <p:to>
                                        <p:strVal val="visible"/>
                                      </p:to>
                                    </p:set>
                                    <p:anim calcmode="lin" valueType="num">
                                      <p:cBhvr>
                                        <p:cTn id="94" dur="1000" fill="hold"/>
                                        <p:tgtEl>
                                          <p:spTgt spid="3"/>
                                        </p:tgtEl>
                                        <p:attrNameLst>
                                          <p:attrName>ppt_w</p:attrName>
                                        </p:attrNameLst>
                                      </p:cBhvr>
                                      <p:tavLst>
                                        <p:tav tm="0">
                                          <p:val>
                                            <p:strVal val="#ppt_w*0.70"/>
                                          </p:val>
                                        </p:tav>
                                        <p:tav tm="100000">
                                          <p:val>
                                            <p:strVal val="#ppt_w"/>
                                          </p:val>
                                        </p:tav>
                                      </p:tavLst>
                                    </p:anim>
                                    <p:anim calcmode="lin" valueType="num">
                                      <p:cBhvr>
                                        <p:cTn id="95" dur="1000" fill="hold"/>
                                        <p:tgtEl>
                                          <p:spTgt spid="3"/>
                                        </p:tgtEl>
                                        <p:attrNameLst>
                                          <p:attrName>ppt_h</p:attrName>
                                        </p:attrNameLst>
                                      </p:cBhvr>
                                      <p:tavLst>
                                        <p:tav tm="0">
                                          <p:val>
                                            <p:strVal val="#ppt_h"/>
                                          </p:val>
                                        </p:tav>
                                        <p:tav tm="100000">
                                          <p:val>
                                            <p:strVal val="#ppt_h"/>
                                          </p:val>
                                        </p:tav>
                                      </p:tavLst>
                                    </p:anim>
                                    <p:animEffect transition="in" filter="fade">
                                      <p:cBhvr>
                                        <p:cTn id="9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CCE9D-6001-5EE8-2B42-E0FB7F3A47D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8601E07-8E2E-837D-74FE-07BABD24D9A1}"/>
              </a:ext>
            </a:extLst>
          </p:cNvPr>
          <p:cNvSpPr>
            <a:spLocks noGrp="1"/>
          </p:cNvSpPr>
          <p:nvPr>
            <p:ph type="title"/>
          </p:nvPr>
        </p:nvSpPr>
        <p:spPr>
          <a:xfrm>
            <a:off x="310979" y="269458"/>
            <a:ext cx="10515600" cy="1325563"/>
          </a:xfrm>
        </p:spPr>
        <p:txBody>
          <a:bodyPr>
            <a:noAutofit/>
          </a:bodyPr>
          <a:lstStyle/>
          <a:p>
            <a:r>
              <a:rPr lang="fr-CH" sz="5400" b="1" dirty="0">
                <a:solidFill>
                  <a:srgbClr val="FF0000"/>
                </a:solidFill>
                <a:latin typeface="Abadi MT Condensed Extra Bold" panose="020B0306030101010103" pitchFamily="34" charset="77"/>
              </a:rPr>
              <a:t>L’UER </a:t>
            </a:r>
            <a:br>
              <a:rPr lang="fr-CH" sz="5400" b="1" dirty="0">
                <a:latin typeface="Abadi MT Condensed Extra Bold" panose="020B0306030101010103" pitchFamily="34" charset="77"/>
              </a:rPr>
            </a:br>
            <a:r>
              <a:rPr lang="fr-CH" b="1" dirty="0">
                <a:latin typeface="Abadi MT Condensed Extra Bold" panose="020B0306030101010103" pitchFamily="34" charset="77"/>
              </a:rPr>
              <a:t>= Union européenne de Radio-Télévision</a:t>
            </a:r>
          </a:p>
        </p:txBody>
      </p:sp>
      <p:sp>
        <p:nvSpPr>
          <p:cNvPr id="3" name="ZoneTexte 2">
            <a:extLst>
              <a:ext uri="{FF2B5EF4-FFF2-40B4-BE49-F238E27FC236}">
                <a16:creationId xmlns:a16="http://schemas.microsoft.com/office/drawing/2014/main" id="{CC2001A0-01DA-BCDB-A080-1F8050F23FA0}"/>
              </a:ext>
            </a:extLst>
          </p:cNvPr>
          <p:cNvSpPr txBox="1"/>
          <p:nvPr/>
        </p:nvSpPr>
        <p:spPr>
          <a:xfrm>
            <a:off x="310979" y="1719817"/>
            <a:ext cx="11570042" cy="5001369"/>
          </a:xfrm>
          <a:prstGeom prst="rect">
            <a:avLst/>
          </a:prstGeom>
          <a:solidFill>
            <a:schemeClr val="bg1"/>
          </a:solidFill>
          <a:ln>
            <a:noFill/>
          </a:ln>
        </p:spPr>
        <p:txBody>
          <a:bodyPr wrap="square">
            <a:spAutoFit/>
          </a:bodyPr>
          <a:lstStyle/>
          <a:p>
            <a:pPr algn="ctr"/>
            <a:r>
              <a:rPr lang="fr-CH" sz="3200" b="1" dirty="0">
                <a:solidFill>
                  <a:srgbClr val="000000"/>
                </a:solidFill>
                <a:effectLst/>
                <a:highlight>
                  <a:srgbClr val="FFFF00"/>
                </a:highlight>
              </a:rPr>
              <a:t>L'Union Européenne de Radio-Télévision (UER)</a:t>
            </a:r>
            <a:br>
              <a:rPr lang="fr-CH" sz="3200" b="1" dirty="0">
                <a:solidFill>
                  <a:srgbClr val="000000"/>
                </a:solidFill>
                <a:effectLst/>
                <a:highlight>
                  <a:srgbClr val="FFFF00"/>
                </a:highlight>
              </a:rPr>
            </a:br>
            <a:r>
              <a:rPr lang="fr-CH" sz="3200" b="1" dirty="0">
                <a:solidFill>
                  <a:srgbClr val="000000"/>
                </a:solidFill>
              </a:rPr>
              <a:t>ou EBU (</a:t>
            </a:r>
            <a:r>
              <a:rPr lang="fr-CH" sz="3200" b="1" dirty="0" err="1">
                <a:solidFill>
                  <a:srgbClr val="000000"/>
                </a:solidFill>
              </a:rPr>
              <a:t>European</a:t>
            </a:r>
            <a:r>
              <a:rPr lang="fr-CH" sz="3200" b="1" dirty="0">
                <a:solidFill>
                  <a:srgbClr val="000000"/>
                </a:solidFill>
              </a:rPr>
              <a:t> Broadcasting Union) </a:t>
            </a:r>
          </a:p>
          <a:p>
            <a:pPr algn="ctr"/>
            <a:r>
              <a:rPr lang="fr-CH" sz="3200" b="1" dirty="0">
                <a:solidFill>
                  <a:srgbClr val="000000"/>
                </a:solidFill>
                <a:highlight>
                  <a:srgbClr val="FFFF00"/>
                </a:highlight>
              </a:rPr>
              <a:t>a</a:t>
            </a:r>
            <a:r>
              <a:rPr lang="fr-CH" sz="3200" b="1" dirty="0">
                <a:solidFill>
                  <a:srgbClr val="000000"/>
                </a:solidFill>
                <a:effectLst/>
                <a:highlight>
                  <a:srgbClr val="FFFF00"/>
                </a:highlight>
              </a:rPr>
              <a:t> été créée le 12 février 1950 et </a:t>
            </a:r>
            <a:r>
              <a:rPr lang="fr-CH" sz="3200" b="1" dirty="0">
                <a:effectLst/>
                <a:highlight>
                  <a:srgbClr val="FFFF00"/>
                </a:highlight>
              </a:rPr>
              <a:t>est la </a:t>
            </a:r>
            <a:r>
              <a:rPr lang="fr-CH" sz="3200" b="1" u="sng" dirty="0">
                <a:effectLst/>
                <a:highlight>
                  <a:srgbClr val="FFFF00"/>
                </a:highlight>
              </a:rPr>
              <a:t>première alliance mondiale de médias de service public</a:t>
            </a:r>
            <a:r>
              <a:rPr lang="fr-CH" sz="3200" b="1" dirty="0">
                <a:effectLst/>
                <a:highlight>
                  <a:srgbClr val="FFFF00"/>
                </a:highlight>
              </a:rPr>
              <a:t>. </a:t>
            </a:r>
          </a:p>
          <a:p>
            <a:pPr algn="ctr"/>
            <a:endParaRPr lang="fr-CH" sz="1000" i="0" dirty="0">
              <a:solidFill>
                <a:srgbClr val="000000"/>
              </a:solidFill>
              <a:effectLst/>
              <a:highlight>
                <a:srgbClr val="FFFF00"/>
              </a:highlight>
            </a:endParaRPr>
          </a:p>
          <a:p>
            <a:pPr algn="ctr"/>
            <a:endParaRPr lang="fr-CH" sz="500" i="0" dirty="0">
              <a:solidFill>
                <a:srgbClr val="000000"/>
              </a:solidFill>
              <a:effectLst/>
            </a:endParaRPr>
          </a:p>
          <a:p>
            <a:pPr algn="ctr"/>
            <a:r>
              <a:rPr lang="fr-CH" sz="2400" b="1" dirty="0">
                <a:solidFill>
                  <a:srgbClr val="000000"/>
                </a:solidFill>
                <a:effectLst/>
              </a:rPr>
              <a:t>Elle compte </a:t>
            </a:r>
            <a:r>
              <a:rPr lang="fr-CH" sz="2400" b="1" dirty="0">
                <a:solidFill>
                  <a:srgbClr val="FF0000"/>
                </a:solidFill>
                <a:effectLst/>
              </a:rPr>
              <a:t>113 médias</a:t>
            </a:r>
            <a:r>
              <a:rPr lang="fr-CH" sz="2400" b="1" dirty="0">
                <a:effectLst/>
              </a:rPr>
              <a:t>, appartenant à </a:t>
            </a:r>
            <a:r>
              <a:rPr lang="fr-CH" sz="2400" b="1" dirty="0">
                <a:solidFill>
                  <a:srgbClr val="FF0000"/>
                </a:solidFill>
                <a:effectLst/>
              </a:rPr>
              <a:t>68 membres, </a:t>
            </a:r>
            <a:r>
              <a:rPr lang="fr-CH" sz="2400" b="1" dirty="0">
                <a:solidFill>
                  <a:srgbClr val="000000"/>
                </a:solidFill>
                <a:effectLst/>
              </a:rPr>
              <a:t>dans </a:t>
            </a:r>
            <a:r>
              <a:rPr lang="fr-CH" sz="2400" b="1" dirty="0">
                <a:solidFill>
                  <a:srgbClr val="FF0000"/>
                </a:solidFill>
                <a:effectLst/>
              </a:rPr>
              <a:t>54 pays </a:t>
            </a:r>
            <a:r>
              <a:rPr lang="fr-CH" sz="2400" b="1" dirty="0">
                <a:solidFill>
                  <a:srgbClr val="000000"/>
                </a:solidFill>
                <a:effectLst/>
              </a:rPr>
              <a:t>et </a:t>
            </a:r>
            <a:r>
              <a:rPr lang="fr-CH" sz="2400" b="1" dirty="0">
                <a:solidFill>
                  <a:srgbClr val="FF0000"/>
                </a:solidFill>
                <a:effectLst/>
              </a:rPr>
              <a:t>30 associés </a:t>
            </a:r>
          </a:p>
          <a:p>
            <a:pPr algn="ctr"/>
            <a:r>
              <a:rPr lang="fr-CH" sz="2400" b="1" dirty="0">
                <a:solidFill>
                  <a:srgbClr val="000000"/>
                </a:solidFill>
                <a:effectLst/>
              </a:rPr>
              <a:t>en Asie, en Afrique, en Australie et dans les Amériques.</a:t>
            </a:r>
          </a:p>
          <a:p>
            <a:pPr algn="ctr"/>
            <a:r>
              <a:rPr lang="fr-CH" sz="2400" b="1" dirty="0">
                <a:solidFill>
                  <a:srgbClr val="000000"/>
                </a:solidFill>
                <a:effectLst/>
              </a:rPr>
              <a:t>Nos membres exploitent près de </a:t>
            </a:r>
            <a:r>
              <a:rPr lang="fr-CH" sz="2400" b="1" dirty="0">
                <a:solidFill>
                  <a:srgbClr val="FF0000"/>
                </a:solidFill>
                <a:effectLst/>
              </a:rPr>
              <a:t>2 000 chaînes </a:t>
            </a:r>
            <a:r>
              <a:rPr lang="fr-CH" sz="2400" b="1" dirty="0">
                <a:solidFill>
                  <a:srgbClr val="000000"/>
                </a:solidFill>
                <a:effectLst/>
              </a:rPr>
              <a:t>et services de télévision, de radio </a:t>
            </a:r>
          </a:p>
          <a:p>
            <a:pPr algn="ctr"/>
            <a:r>
              <a:rPr lang="fr-CH" sz="2400" b="1" dirty="0">
                <a:solidFill>
                  <a:srgbClr val="000000"/>
                </a:solidFill>
                <a:effectLst/>
              </a:rPr>
              <a:t>et en ligne, et proposent une multitude de contenus sur d'autres plateformes.</a:t>
            </a:r>
            <a:br>
              <a:rPr lang="fr-CH" sz="2400" b="1" dirty="0">
                <a:solidFill>
                  <a:srgbClr val="000000"/>
                </a:solidFill>
                <a:effectLst/>
              </a:rPr>
            </a:br>
            <a:r>
              <a:rPr lang="fr-CH" sz="800" b="1" dirty="0">
                <a:solidFill>
                  <a:srgbClr val="000000"/>
                </a:solidFill>
                <a:effectLst/>
              </a:rPr>
              <a:t> </a:t>
            </a:r>
            <a:endParaRPr lang="fr-CH" sz="2400" b="1" dirty="0">
              <a:solidFill>
                <a:srgbClr val="000000"/>
              </a:solidFill>
              <a:effectLst/>
            </a:endParaRPr>
          </a:p>
          <a:p>
            <a:pPr algn="ctr"/>
            <a:r>
              <a:rPr lang="fr-CH" sz="2400" b="1" dirty="0">
                <a:solidFill>
                  <a:srgbClr val="000000"/>
                </a:solidFill>
              </a:rPr>
              <a:t>Ensemble, ils touchent un public de </a:t>
            </a:r>
            <a:r>
              <a:rPr lang="fr-CH" sz="2400" b="1" dirty="0">
                <a:solidFill>
                  <a:srgbClr val="FF0000"/>
                </a:solidFill>
              </a:rPr>
              <a:t>plus d'un milliard de personnes dans le monde</a:t>
            </a:r>
            <a:r>
              <a:rPr lang="fr-CH" sz="2400" b="1" dirty="0">
                <a:solidFill>
                  <a:srgbClr val="000000"/>
                </a:solidFill>
              </a:rPr>
              <a:t>, </a:t>
            </a:r>
          </a:p>
          <a:p>
            <a:pPr algn="ctr"/>
            <a:r>
              <a:rPr lang="fr-CH" sz="2400" b="1" dirty="0">
                <a:solidFill>
                  <a:srgbClr val="000000"/>
                </a:solidFill>
              </a:rPr>
              <a:t>en diffusant dans 153 langues.</a:t>
            </a:r>
          </a:p>
          <a:p>
            <a:pPr algn="ctr"/>
            <a:r>
              <a:rPr lang="fr-CH" sz="2400" b="1" dirty="0">
                <a:solidFill>
                  <a:srgbClr val="000000"/>
                </a:solidFill>
              </a:rPr>
              <a:t>« Nous exploitons les services </a:t>
            </a:r>
            <a:r>
              <a:rPr lang="fr-CH" sz="2400" b="1" dirty="0"/>
              <a:t>Eurovision</a:t>
            </a:r>
            <a:r>
              <a:rPr lang="fr-CH" sz="2400" b="1" dirty="0">
                <a:solidFill>
                  <a:srgbClr val="000000"/>
                </a:solidFill>
              </a:rPr>
              <a:t> et </a:t>
            </a:r>
            <a:r>
              <a:rPr lang="fr-CH" sz="2400" b="1" dirty="0" err="1">
                <a:solidFill>
                  <a:srgbClr val="000000"/>
                </a:solidFill>
              </a:rPr>
              <a:t>Euroradio</a:t>
            </a:r>
            <a:r>
              <a:rPr lang="fr-CH" sz="2400" b="1" dirty="0">
                <a:solidFill>
                  <a:srgbClr val="000000"/>
                </a:solidFill>
              </a:rPr>
              <a:t>. »</a:t>
            </a:r>
          </a:p>
        </p:txBody>
      </p:sp>
      <p:sp>
        <p:nvSpPr>
          <p:cNvPr id="2" name="Rectangle : coins arrondis 1">
            <a:extLst>
              <a:ext uri="{FF2B5EF4-FFF2-40B4-BE49-F238E27FC236}">
                <a16:creationId xmlns:a16="http://schemas.microsoft.com/office/drawing/2014/main" id="{5FCF309B-D865-CAB7-476A-D65FEF262104}"/>
              </a:ext>
            </a:extLst>
          </p:cNvPr>
          <p:cNvSpPr/>
          <p:nvPr/>
        </p:nvSpPr>
        <p:spPr>
          <a:xfrm>
            <a:off x="310979" y="1589185"/>
            <a:ext cx="11723178" cy="5186034"/>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6210CBCB-EC06-B036-F9AC-B9E4C48CD9F4}"/>
              </a:ext>
            </a:extLst>
          </p:cNvPr>
          <p:cNvPicPr>
            <a:picLocks noChangeAspect="1"/>
          </p:cNvPicPr>
          <p:nvPr/>
        </p:nvPicPr>
        <p:blipFill>
          <a:blip r:embed="rId2"/>
          <a:stretch>
            <a:fillRect/>
          </a:stretch>
        </p:blipFill>
        <p:spPr>
          <a:xfrm>
            <a:off x="10036260" y="269458"/>
            <a:ext cx="1921329" cy="1752049"/>
          </a:xfrm>
          <a:prstGeom prst="rect">
            <a:avLst/>
          </a:prstGeom>
          <a:solidFill>
            <a:schemeClr val="bg1"/>
          </a:solidFill>
        </p:spPr>
      </p:pic>
    </p:spTree>
    <p:extLst>
      <p:ext uri="{BB962C8B-B14F-4D97-AF65-F5344CB8AC3E}">
        <p14:creationId xmlns:p14="http://schemas.microsoft.com/office/powerpoint/2010/main" val="308449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1000"/>
                                        <p:tgtEl>
                                          <p:spTgt spid="3">
                                            <p:txEl>
                                              <p:pRg st="0" end="0"/>
                                            </p:txEl>
                                          </p:spTgt>
                                        </p:tgtEl>
                                      </p:cBhvr>
                                    </p:animEffect>
                                  </p:childTnLst>
                                </p:cTn>
                              </p:par>
                              <p:par>
                                <p:cTn id="9" presetID="12" presetClass="entr" presetSubtype="8"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000"/>
                                        <p:tgtEl>
                                          <p:spTgt spid="3">
                                            <p:txEl>
                                              <p:pRg st="1" end="1"/>
                                            </p:txEl>
                                          </p:spTgt>
                                        </p:tgtEl>
                                        <p:attrNameLst>
                                          <p:attrName>ppt_x</p:attrName>
                                        </p:attrNameLst>
                                      </p:cBhvr>
                                      <p:tavLst>
                                        <p:tav tm="0">
                                          <p:val>
                                            <p:strVal val="#ppt_x-#ppt_w*1.125000"/>
                                          </p:val>
                                        </p:tav>
                                        <p:tav tm="100000">
                                          <p:val>
                                            <p:strVal val="#ppt_x"/>
                                          </p:val>
                                        </p:tav>
                                      </p:tavLst>
                                    </p:anim>
                                    <p:animEffect transition="in" filter="wipe(righ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50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strVal val="#ppt_w*0.70"/>
                                          </p:val>
                                        </p:tav>
                                        <p:tav tm="100000">
                                          <p:val>
                                            <p:strVal val="#ppt_w"/>
                                          </p:val>
                                        </p:tav>
                                      </p:tavLst>
                                    </p:anim>
                                    <p:anim calcmode="lin" valueType="num">
                                      <p:cBhvr>
                                        <p:cTn id="18" dur="1000" fill="hold"/>
                                        <p:tgtEl>
                                          <p:spTgt spid="2"/>
                                        </p:tgtEl>
                                        <p:attrNameLst>
                                          <p:attrName>ppt_h</p:attrName>
                                        </p:attrNameLst>
                                      </p:cBhvr>
                                      <p:tavLst>
                                        <p:tav tm="0">
                                          <p:val>
                                            <p:strVal val="#ppt_h"/>
                                          </p:val>
                                        </p:tav>
                                        <p:tav tm="100000">
                                          <p:val>
                                            <p:strVal val="#ppt_h"/>
                                          </p:val>
                                        </p:tav>
                                      </p:tavLst>
                                    </p:anim>
                                    <p:animEffect transition="in" filter="fade">
                                      <p:cBhvr>
                                        <p:cTn id="19" dur="1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1000"/>
                                        <p:tgtEl>
                                          <p:spTgt spid="3">
                                            <p:txEl>
                                              <p:pRg st="4" end="4"/>
                                            </p:txEl>
                                          </p:spTgt>
                                        </p:tgtEl>
                                        <p:attrNameLst>
                                          <p:attrName>ppt_x</p:attrName>
                                        </p:attrNameLst>
                                      </p:cBhvr>
                                      <p:tavLst>
                                        <p:tav tm="0">
                                          <p:val>
                                            <p:strVal val="#ppt_x-#ppt_w*1.125000"/>
                                          </p:val>
                                        </p:tav>
                                        <p:tav tm="100000">
                                          <p:val>
                                            <p:strVal val="#ppt_x"/>
                                          </p:val>
                                        </p:tav>
                                      </p:tavLst>
                                    </p:anim>
                                    <p:animEffect transition="in" filter="wipe(right)">
                                      <p:cBhvr>
                                        <p:cTn id="25" dur="1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1000"/>
                                        <p:tgtEl>
                                          <p:spTgt spid="3">
                                            <p:txEl>
                                              <p:pRg st="5" end="5"/>
                                            </p:txEl>
                                          </p:spTgt>
                                        </p:tgtEl>
                                        <p:attrNameLst>
                                          <p:attrName>ppt_x</p:attrName>
                                        </p:attrNameLst>
                                      </p:cBhvr>
                                      <p:tavLst>
                                        <p:tav tm="0">
                                          <p:val>
                                            <p:strVal val="#ppt_x-#ppt_w*1.125000"/>
                                          </p:val>
                                        </p:tav>
                                        <p:tav tm="100000">
                                          <p:val>
                                            <p:strVal val="#ppt_x"/>
                                          </p:val>
                                        </p:tav>
                                      </p:tavLst>
                                    </p:anim>
                                    <p:animEffect transition="in" filter="wipe(right)">
                                      <p:cBhvr>
                                        <p:cTn id="31" dur="10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1000"/>
                                        <p:tgtEl>
                                          <p:spTgt spid="3">
                                            <p:txEl>
                                              <p:pRg st="6" end="6"/>
                                            </p:txEl>
                                          </p:spTgt>
                                        </p:tgtEl>
                                        <p:attrNameLst>
                                          <p:attrName>ppt_x</p:attrName>
                                        </p:attrNameLst>
                                      </p:cBhvr>
                                      <p:tavLst>
                                        <p:tav tm="0">
                                          <p:val>
                                            <p:strVal val="#ppt_x-#ppt_w*1.125000"/>
                                          </p:val>
                                        </p:tav>
                                        <p:tav tm="100000">
                                          <p:val>
                                            <p:strVal val="#ppt_x"/>
                                          </p:val>
                                        </p:tav>
                                      </p:tavLst>
                                    </p:anim>
                                    <p:animEffect transition="in" filter="wipe(right)">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1000"/>
                                        <p:tgtEl>
                                          <p:spTgt spid="3">
                                            <p:txEl>
                                              <p:pRg st="7" end="7"/>
                                            </p:txEl>
                                          </p:spTgt>
                                        </p:tgtEl>
                                        <p:attrNameLst>
                                          <p:attrName>ppt_x</p:attrName>
                                        </p:attrNameLst>
                                      </p:cBhvr>
                                      <p:tavLst>
                                        <p:tav tm="0">
                                          <p:val>
                                            <p:strVal val="#ppt_x-#ppt_w*1.125000"/>
                                          </p:val>
                                        </p:tav>
                                        <p:tav tm="100000">
                                          <p:val>
                                            <p:strVal val="#ppt_x"/>
                                          </p:val>
                                        </p:tav>
                                      </p:tavLst>
                                    </p:anim>
                                    <p:animEffect transition="in" filter="wipe(right)">
                                      <p:cBhvr>
                                        <p:cTn id="43" dur="10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8"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 calcmode="lin" valueType="num">
                                      <p:cBhvr additive="base">
                                        <p:cTn id="48" dur="1000"/>
                                        <p:tgtEl>
                                          <p:spTgt spid="3">
                                            <p:txEl>
                                              <p:pRg st="8" end="8"/>
                                            </p:txEl>
                                          </p:spTgt>
                                        </p:tgtEl>
                                        <p:attrNameLst>
                                          <p:attrName>ppt_x</p:attrName>
                                        </p:attrNameLst>
                                      </p:cBhvr>
                                      <p:tavLst>
                                        <p:tav tm="0">
                                          <p:val>
                                            <p:strVal val="#ppt_x-#ppt_w*1.125000"/>
                                          </p:val>
                                        </p:tav>
                                        <p:tav tm="100000">
                                          <p:val>
                                            <p:strVal val="#ppt_x"/>
                                          </p:val>
                                        </p:tav>
                                      </p:tavLst>
                                    </p:anim>
                                    <p:animEffect transition="in" filter="wipe(right)">
                                      <p:cBhvr>
                                        <p:cTn id="49" dur="1000"/>
                                        <p:tgtEl>
                                          <p:spTgt spid="3">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 calcmode="lin" valueType="num">
                                      <p:cBhvr additive="base">
                                        <p:cTn id="54" dur="1000"/>
                                        <p:tgtEl>
                                          <p:spTgt spid="3">
                                            <p:txEl>
                                              <p:pRg st="9" end="9"/>
                                            </p:txEl>
                                          </p:spTgt>
                                        </p:tgtEl>
                                        <p:attrNameLst>
                                          <p:attrName>ppt_x</p:attrName>
                                        </p:attrNameLst>
                                      </p:cBhvr>
                                      <p:tavLst>
                                        <p:tav tm="0">
                                          <p:val>
                                            <p:strVal val="#ppt_x-#ppt_w*1.125000"/>
                                          </p:val>
                                        </p:tav>
                                        <p:tav tm="100000">
                                          <p:val>
                                            <p:strVal val="#ppt_x"/>
                                          </p:val>
                                        </p:tav>
                                      </p:tavLst>
                                    </p:anim>
                                    <p:animEffect transition="in" filter="wipe(right)">
                                      <p:cBhvr>
                                        <p:cTn id="55" dur="1000"/>
                                        <p:tgtEl>
                                          <p:spTgt spid="3">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8" fill="hold" nodeType="click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 calcmode="lin" valueType="num">
                                      <p:cBhvr additive="base">
                                        <p:cTn id="60" dur="1000"/>
                                        <p:tgtEl>
                                          <p:spTgt spid="3">
                                            <p:txEl>
                                              <p:pRg st="10" end="10"/>
                                            </p:txEl>
                                          </p:spTgt>
                                        </p:tgtEl>
                                        <p:attrNameLst>
                                          <p:attrName>ppt_x</p:attrName>
                                        </p:attrNameLst>
                                      </p:cBhvr>
                                      <p:tavLst>
                                        <p:tav tm="0">
                                          <p:val>
                                            <p:strVal val="#ppt_x-#ppt_w*1.125000"/>
                                          </p:val>
                                        </p:tav>
                                        <p:tav tm="100000">
                                          <p:val>
                                            <p:strVal val="#ppt_x"/>
                                          </p:val>
                                        </p:tav>
                                      </p:tavLst>
                                    </p:anim>
                                    <p:animEffect transition="in" filter="wipe(right)">
                                      <p:cBhvr>
                                        <p:cTn id="61"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C07BF-6E4A-6184-B6CC-B1D66184CD2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770E058-D54C-3D43-8351-D8A7D9821701}"/>
              </a:ext>
            </a:extLst>
          </p:cNvPr>
          <p:cNvSpPr>
            <a:spLocks noGrp="1"/>
          </p:cNvSpPr>
          <p:nvPr>
            <p:ph type="title"/>
          </p:nvPr>
        </p:nvSpPr>
        <p:spPr>
          <a:xfrm>
            <a:off x="1676400" y="532583"/>
            <a:ext cx="10515600" cy="1325563"/>
          </a:xfrm>
        </p:spPr>
        <p:txBody>
          <a:bodyPr>
            <a:normAutofit/>
          </a:bodyPr>
          <a:lstStyle/>
          <a:p>
            <a:r>
              <a:rPr lang="fr-CH" sz="3200" b="1" dirty="0">
                <a:latin typeface="+mn-lt"/>
              </a:rPr>
              <a:t>Au Grand-Saconnex, canton de Genève</a:t>
            </a:r>
            <a:br>
              <a:rPr lang="fr-CH" sz="3200" b="1" dirty="0">
                <a:latin typeface="+mn-lt"/>
              </a:rPr>
            </a:br>
            <a:r>
              <a:rPr lang="fr-CH" sz="3200" b="1" dirty="0">
                <a:latin typeface="+mn-lt"/>
              </a:rPr>
              <a:t>… juste en face de </a:t>
            </a:r>
            <a:r>
              <a:rPr lang="fr-CH" sz="3200" b="1" dirty="0" err="1">
                <a:latin typeface="+mn-lt"/>
              </a:rPr>
              <a:t>Gavi</a:t>
            </a:r>
            <a:r>
              <a:rPr lang="fr-CH" sz="3200" b="1" dirty="0">
                <a:latin typeface="+mn-lt"/>
              </a:rPr>
              <a:t> et à deux pas de l’OMS.</a:t>
            </a:r>
          </a:p>
        </p:txBody>
      </p:sp>
      <p:pic>
        <p:nvPicPr>
          <p:cNvPr id="5" name="Image 4">
            <a:extLst>
              <a:ext uri="{FF2B5EF4-FFF2-40B4-BE49-F238E27FC236}">
                <a16:creationId xmlns:a16="http://schemas.microsoft.com/office/drawing/2014/main" id="{7F7D6013-9F5E-5474-B0B9-926996081ACF}"/>
              </a:ext>
            </a:extLst>
          </p:cNvPr>
          <p:cNvPicPr>
            <a:picLocks noChangeAspect="1"/>
          </p:cNvPicPr>
          <p:nvPr/>
        </p:nvPicPr>
        <p:blipFill>
          <a:blip r:embed="rId2"/>
          <a:stretch>
            <a:fillRect/>
          </a:stretch>
        </p:blipFill>
        <p:spPr>
          <a:xfrm>
            <a:off x="784801" y="1722243"/>
            <a:ext cx="10175128" cy="4870147"/>
          </a:xfrm>
          <a:prstGeom prst="rect">
            <a:avLst/>
          </a:prstGeom>
        </p:spPr>
      </p:pic>
      <p:pic>
        <p:nvPicPr>
          <p:cNvPr id="8" name="Image 7">
            <a:extLst>
              <a:ext uri="{FF2B5EF4-FFF2-40B4-BE49-F238E27FC236}">
                <a16:creationId xmlns:a16="http://schemas.microsoft.com/office/drawing/2014/main" id="{C37BC318-9EEA-D2E9-D572-92062F7BDA0E}"/>
              </a:ext>
            </a:extLst>
          </p:cNvPr>
          <p:cNvPicPr>
            <a:picLocks noChangeAspect="1"/>
          </p:cNvPicPr>
          <p:nvPr/>
        </p:nvPicPr>
        <p:blipFill>
          <a:blip r:embed="rId3"/>
          <a:stretch>
            <a:fillRect/>
          </a:stretch>
        </p:blipFill>
        <p:spPr>
          <a:xfrm>
            <a:off x="3467725" y="2831753"/>
            <a:ext cx="1453636" cy="1325563"/>
          </a:xfrm>
          <a:prstGeom prst="rect">
            <a:avLst/>
          </a:prstGeom>
        </p:spPr>
      </p:pic>
      <p:pic>
        <p:nvPicPr>
          <p:cNvPr id="13314" name="Picture 2" descr="GAVI Logo PNG Vector (EPS) Free Download">
            <a:extLst>
              <a:ext uri="{FF2B5EF4-FFF2-40B4-BE49-F238E27FC236}">
                <a16:creationId xmlns:a16="http://schemas.microsoft.com/office/drawing/2014/main" id="{E5BD33CC-B3CC-B801-9F57-40AE8F9A73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351" y="4246237"/>
            <a:ext cx="2411688" cy="2411688"/>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La fondation hippocrate alerte sur les projets totalitaires de l'OMS – Les  gilets jaunes de forcalquier">
            <a:extLst>
              <a:ext uri="{FF2B5EF4-FFF2-40B4-BE49-F238E27FC236}">
                <a16:creationId xmlns:a16="http://schemas.microsoft.com/office/drawing/2014/main" id="{705BAF63-3E83-DB32-EEB3-3DE6F8E5EF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7663" y="1969378"/>
            <a:ext cx="2305050" cy="189865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61864D5D-C87C-3875-D9F1-5D780A9B76B7}"/>
              </a:ext>
            </a:extLst>
          </p:cNvPr>
          <p:cNvSpPr txBox="1"/>
          <p:nvPr/>
        </p:nvSpPr>
        <p:spPr>
          <a:xfrm>
            <a:off x="590538" y="4411726"/>
            <a:ext cx="2549439" cy="923330"/>
          </a:xfrm>
          <a:prstGeom prst="rect">
            <a:avLst/>
          </a:prstGeom>
          <a:solidFill>
            <a:schemeClr val="bg1"/>
          </a:solidFill>
          <a:ln>
            <a:solidFill>
              <a:schemeClr val="tx1"/>
            </a:solidFill>
          </a:ln>
        </p:spPr>
        <p:txBody>
          <a:bodyPr wrap="square">
            <a:spAutoFit/>
          </a:bodyPr>
          <a:lstStyle/>
          <a:p>
            <a:r>
              <a:rPr lang="fr-CH" dirty="0">
                <a:solidFill>
                  <a:srgbClr val="212529"/>
                </a:solidFill>
                <a:latin typeface="inherit"/>
              </a:rPr>
              <a:t>L’Ancienne Route 17A</a:t>
            </a:r>
            <a:endParaRPr lang="fr-CH" b="0" i="0" dirty="0">
              <a:solidFill>
                <a:srgbClr val="212529"/>
              </a:solidFill>
              <a:effectLst/>
              <a:latin typeface="Rethink Sans"/>
            </a:endParaRPr>
          </a:p>
          <a:p>
            <a:pPr algn="l"/>
            <a:r>
              <a:rPr lang="fr-CH" b="0" i="0" dirty="0">
                <a:solidFill>
                  <a:srgbClr val="212529"/>
                </a:solidFill>
                <a:effectLst/>
                <a:latin typeface="inherit"/>
              </a:rPr>
              <a:t>1218 Le Grand-Saconnex</a:t>
            </a:r>
            <a:endParaRPr lang="fr-CH" b="0" i="0" dirty="0">
              <a:solidFill>
                <a:srgbClr val="212529"/>
              </a:solidFill>
              <a:effectLst/>
              <a:latin typeface="Rethink Sans"/>
            </a:endParaRPr>
          </a:p>
          <a:p>
            <a:pPr algn="l"/>
            <a:r>
              <a:rPr lang="fr-CH" b="0" i="0" dirty="0">
                <a:solidFill>
                  <a:srgbClr val="212529"/>
                </a:solidFill>
                <a:effectLst/>
                <a:latin typeface="inherit"/>
              </a:rPr>
              <a:t>Genève - SUISSE</a:t>
            </a:r>
            <a:endParaRPr lang="fr-CH" b="0" i="0" dirty="0">
              <a:solidFill>
                <a:srgbClr val="212529"/>
              </a:solidFill>
              <a:effectLst/>
              <a:latin typeface="Rethink Sans"/>
            </a:endParaRPr>
          </a:p>
        </p:txBody>
      </p:sp>
      <p:sp>
        <p:nvSpPr>
          <p:cNvPr id="9" name="ZoneTexte 8">
            <a:extLst>
              <a:ext uri="{FF2B5EF4-FFF2-40B4-BE49-F238E27FC236}">
                <a16:creationId xmlns:a16="http://schemas.microsoft.com/office/drawing/2014/main" id="{097D33D5-97AE-7658-8E82-968DBD924569}"/>
              </a:ext>
            </a:extLst>
          </p:cNvPr>
          <p:cNvSpPr txBox="1"/>
          <p:nvPr/>
        </p:nvSpPr>
        <p:spPr>
          <a:xfrm>
            <a:off x="590538" y="13025"/>
            <a:ext cx="7009383" cy="1754326"/>
          </a:xfrm>
          <a:prstGeom prst="rect">
            <a:avLst/>
          </a:prstGeom>
          <a:noFill/>
        </p:spPr>
        <p:txBody>
          <a:bodyPr wrap="square">
            <a:spAutoFit/>
          </a:bodyPr>
          <a:lstStyle/>
          <a:p>
            <a:r>
              <a:rPr lang="fr-CH" sz="5400" b="1" dirty="0">
                <a:latin typeface="Abadi MT Condensed Extra Bold" panose="020B0306030101010103" pitchFamily="34" charset="77"/>
              </a:rPr>
              <a:t>Et </a:t>
            </a:r>
            <a:r>
              <a:rPr lang="fr-CH" sz="5400" b="1" dirty="0">
                <a:solidFill>
                  <a:srgbClr val="FF0000"/>
                </a:solidFill>
                <a:latin typeface="Abadi MT Condensed Extra Bold" panose="020B0306030101010103" pitchFamily="34" charset="77"/>
              </a:rPr>
              <a:t>où</a:t>
            </a:r>
            <a:r>
              <a:rPr lang="fr-CH" sz="5400" b="1" dirty="0">
                <a:latin typeface="Abadi MT Condensed Extra Bold" panose="020B0306030101010103" pitchFamily="34" charset="77"/>
              </a:rPr>
              <a:t> se situe</a:t>
            </a:r>
            <a:r>
              <a:rPr lang="fr-CH" sz="5400" b="1" dirty="0">
                <a:solidFill>
                  <a:srgbClr val="FF0000"/>
                </a:solidFill>
                <a:latin typeface="Abadi MT Condensed Extra Bold" panose="020B0306030101010103" pitchFamily="34" charset="77"/>
              </a:rPr>
              <a:t> l’UER </a:t>
            </a:r>
            <a:r>
              <a:rPr lang="fr-CH" sz="5400" b="1" dirty="0">
                <a:latin typeface="Abadi MT Condensed Extra Bold" panose="020B0306030101010103" pitchFamily="34" charset="77"/>
              </a:rPr>
              <a:t>?</a:t>
            </a:r>
            <a:br>
              <a:rPr lang="fr-CH" sz="5400" b="1" dirty="0">
                <a:latin typeface="Abadi MT Condensed Extra Bold" panose="020B0306030101010103" pitchFamily="34" charset="77"/>
              </a:rPr>
            </a:br>
            <a:endParaRPr lang="fr-FR" sz="54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93D4DA48-D720-4612-7E51-2D7367C74F68}"/>
              </a:ext>
            </a:extLst>
          </p:cNvPr>
          <p:cNvPicPr>
            <a:picLocks noChangeAspect="1"/>
          </p:cNvPicPr>
          <p:nvPr/>
        </p:nvPicPr>
        <p:blipFill>
          <a:blip r:embed="rId6"/>
          <a:stretch>
            <a:fillRect/>
          </a:stretch>
        </p:blipFill>
        <p:spPr>
          <a:xfrm>
            <a:off x="8284739" y="370042"/>
            <a:ext cx="995185" cy="995185"/>
          </a:xfrm>
          <a:prstGeom prst="rect">
            <a:avLst/>
          </a:prstGeom>
        </p:spPr>
      </p:pic>
    </p:spTree>
    <p:extLst>
      <p:ext uri="{BB962C8B-B14F-4D97-AF65-F5344CB8AC3E}">
        <p14:creationId xmlns:p14="http://schemas.microsoft.com/office/powerpoint/2010/main" val="415227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p:tgtEl>
                                          <p:spTgt spid="3"/>
                                        </p:tgtEl>
                                        <p:attrNameLst>
                                          <p:attrName>ppt_x</p:attrName>
                                        </p:attrNameLst>
                                      </p:cBhvr>
                                      <p:tavLst>
                                        <p:tav tm="0">
                                          <p:val>
                                            <p:strVal val="#ppt_x-#ppt_w*1.125000"/>
                                          </p:val>
                                        </p:tav>
                                        <p:tav tm="100000">
                                          <p:val>
                                            <p:strVal val="#ppt_x"/>
                                          </p:val>
                                        </p:tav>
                                      </p:tavLst>
                                    </p:anim>
                                    <p:animEffect transition="in" filter="wipe(right)">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13314"/>
                                        </p:tgtEl>
                                        <p:attrNameLst>
                                          <p:attrName>style.visibility</p:attrName>
                                        </p:attrNameLst>
                                      </p:cBhvr>
                                      <p:to>
                                        <p:strVal val="visible"/>
                                      </p:to>
                                    </p:set>
                                    <p:animEffect transition="in" filter="wipe(down)">
                                      <p:cBhvr>
                                        <p:cTn id="37" dur="580">
                                          <p:stCondLst>
                                            <p:cond delay="0"/>
                                          </p:stCondLst>
                                        </p:cTn>
                                        <p:tgtEl>
                                          <p:spTgt spid="13314"/>
                                        </p:tgtEl>
                                      </p:cBhvr>
                                    </p:animEffect>
                                    <p:anim calcmode="lin" valueType="num">
                                      <p:cBhvr>
                                        <p:cTn id="38" dur="1822" tmFilter="0,0; 0.14,0.36; 0.43,0.73; 0.71,0.91; 1.0,1.0">
                                          <p:stCondLst>
                                            <p:cond delay="0"/>
                                          </p:stCondLst>
                                        </p:cTn>
                                        <p:tgtEl>
                                          <p:spTgt spid="1331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331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331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331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3314"/>
                                        </p:tgtEl>
                                        <p:attrNameLst>
                                          <p:attrName>ppt_y</p:attrName>
                                        </p:attrNameLst>
                                      </p:cBhvr>
                                      <p:tavLst>
                                        <p:tav tm="0" fmla="#ppt_y-sin(pi*$)/81">
                                          <p:val>
                                            <p:fltVal val="0"/>
                                          </p:val>
                                        </p:tav>
                                        <p:tav tm="100000">
                                          <p:val>
                                            <p:fltVal val="1"/>
                                          </p:val>
                                        </p:tav>
                                      </p:tavLst>
                                    </p:anim>
                                    <p:animScale>
                                      <p:cBhvr>
                                        <p:cTn id="43" dur="26">
                                          <p:stCondLst>
                                            <p:cond delay="650"/>
                                          </p:stCondLst>
                                        </p:cTn>
                                        <p:tgtEl>
                                          <p:spTgt spid="13314"/>
                                        </p:tgtEl>
                                      </p:cBhvr>
                                      <p:to x="100000" y="60000"/>
                                    </p:animScale>
                                    <p:animScale>
                                      <p:cBhvr>
                                        <p:cTn id="44" dur="166" decel="50000">
                                          <p:stCondLst>
                                            <p:cond delay="676"/>
                                          </p:stCondLst>
                                        </p:cTn>
                                        <p:tgtEl>
                                          <p:spTgt spid="13314"/>
                                        </p:tgtEl>
                                      </p:cBhvr>
                                      <p:to x="100000" y="100000"/>
                                    </p:animScale>
                                    <p:animScale>
                                      <p:cBhvr>
                                        <p:cTn id="45" dur="26">
                                          <p:stCondLst>
                                            <p:cond delay="1312"/>
                                          </p:stCondLst>
                                        </p:cTn>
                                        <p:tgtEl>
                                          <p:spTgt spid="13314"/>
                                        </p:tgtEl>
                                      </p:cBhvr>
                                      <p:to x="100000" y="80000"/>
                                    </p:animScale>
                                    <p:animScale>
                                      <p:cBhvr>
                                        <p:cTn id="46" dur="166" decel="50000">
                                          <p:stCondLst>
                                            <p:cond delay="1338"/>
                                          </p:stCondLst>
                                        </p:cTn>
                                        <p:tgtEl>
                                          <p:spTgt spid="13314"/>
                                        </p:tgtEl>
                                      </p:cBhvr>
                                      <p:to x="100000" y="100000"/>
                                    </p:animScale>
                                    <p:animScale>
                                      <p:cBhvr>
                                        <p:cTn id="47" dur="26">
                                          <p:stCondLst>
                                            <p:cond delay="1642"/>
                                          </p:stCondLst>
                                        </p:cTn>
                                        <p:tgtEl>
                                          <p:spTgt spid="13314"/>
                                        </p:tgtEl>
                                      </p:cBhvr>
                                      <p:to x="100000" y="90000"/>
                                    </p:animScale>
                                    <p:animScale>
                                      <p:cBhvr>
                                        <p:cTn id="48" dur="166" decel="50000">
                                          <p:stCondLst>
                                            <p:cond delay="1668"/>
                                          </p:stCondLst>
                                        </p:cTn>
                                        <p:tgtEl>
                                          <p:spTgt spid="13314"/>
                                        </p:tgtEl>
                                      </p:cBhvr>
                                      <p:to x="100000" y="100000"/>
                                    </p:animScale>
                                    <p:animScale>
                                      <p:cBhvr>
                                        <p:cTn id="49" dur="26">
                                          <p:stCondLst>
                                            <p:cond delay="1808"/>
                                          </p:stCondLst>
                                        </p:cTn>
                                        <p:tgtEl>
                                          <p:spTgt spid="13314"/>
                                        </p:tgtEl>
                                      </p:cBhvr>
                                      <p:to x="100000" y="95000"/>
                                    </p:animScale>
                                    <p:animScale>
                                      <p:cBhvr>
                                        <p:cTn id="50" dur="166" decel="50000">
                                          <p:stCondLst>
                                            <p:cond delay="1834"/>
                                          </p:stCondLst>
                                        </p:cTn>
                                        <p:tgtEl>
                                          <p:spTgt spid="13314"/>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13316"/>
                                        </p:tgtEl>
                                        <p:attrNameLst>
                                          <p:attrName>style.visibility</p:attrName>
                                        </p:attrNameLst>
                                      </p:cBhvr>
                                      <p:to>
                                        <p:strVal val="visible"/>
                                      </p:to>
                                    </p:set>
                                    <p:animEffect transition="in" filter="wipe(down)">
                                      <p:cBhvr>
                                        <p:cTn id="55" dur="580">
                                          <p:stCondLst>
                                            <p:cond delay="0"/>
                                          </p:stCondLst>
                                        </p:cTn>
                                        <p:tgtEl>
                                          <p:spTgt spid="13316"/>
                                        </p:tgtEl>
                                      </p:cBhvr>
                                    </p:animEffect>
                                    <p:anim calcmode="lin" valueType="num">
                                      <p:cBhvr>
                                        <p:cTn id="56" dur="1822" tmFilter="0,0; 0.14,0.36; 0.43,0.73; 0.71,0.91; 1.0,1.0">
                                          <p:stCondLst>
                                            <p:cond delay="0"/>
                                          </p:stCondLst>
                                        </p:cTn>
                                        <p:tgtEl>
                                          <p:spTgt spid="1331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331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331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331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3316"/>
                                        </p:tgtEl>
                                        <p:attrNameLst>
                                          <p:attrName>ppt_y</p:attrName>
                                        </p:attrNameLst>
                                      </p:cBhvr>
                                      <p:tavLst>
                                        <p:tav tm="0" fmla="#ppt_y-sin(pi*$)/81">
                                          <p:val>
                                            <p:fltVal val="0"/>
                                          </p:val>
                                        </p:tav>
                                        <p:tav tm="100000">
                                          <p:val>
                                            <p:fltVal val="1"/>
                                          </p:val>
                                        </p:tav>
                                      </p:tavLst>
                                    </p:anim>
                                    <p:animScale>
                                      <p:cBhvr>
                                        <p:cTn id="61" dur="26">
                                          <p:stCondLst>
                                            <p:cond delay="650"/>
                                          </p:stCondLst>
                                        </p:cTn>
                                        <p:tgtEl>
                                          <p:spTgt spid="13316"/>
                                        </p:tgtEl>
                                      </p:cBhvr>
                                      <p:to x="100000" y="60000"/>
                                    </p:animScale>
                                    <p:animScale>
                                      <p:cBhvr>
                                        <p:cTn id="62" dur="166" decel="50000">
                                          <p:stCondLst>
                                            <p:cond delay="676"/>
                                          </p:stCondLst>
                                        </p:cTn>
                                        <p:tgtEl>
                                          <p:spTgt spid="13316"/>
                                        </p:tgtEl>
                                      </p:cBhvr>
                                      <p:to x="100000" y="100000"/>
                                    </p:animScale>
                                    <p:animScale>
                                      <p:cBhvr>
                                        <p:cTn id="63" dur="26">
                                          <p:stCondLst>
                                            <p:cond delay="1312"/>
                                          </p:stCondLst>
                                        </p:cTn>
                                        <p:tgtEl>
                                          <p:spTgt spid="13316"/>
                                        </p:tgtEl>
                                      </p:cBhvr>
                                      <p:to x="100000" y="80000"/>
                                    </p:animScale>
                                    <p:animScale>
                                      <p:cBhvr>
                                        <p:cTn id="64" dur="166" decel="50000">
                                          <p:stCondLst>
                                            <p:cond delay="1338"/>
                                          </p:stCondLst>
                                        </p:cTn>
                                        <p:tgtEl>
                                          <p:spTgt spid="13316"/>
                                        </p:tgtEl>
                                      </p:cBhvr>
                                      <p:to x="100000" y="100000"/>
                                    </p:animScale>
                                    <p:animScale>
                                      <p:cBhvr>
                                        <p:cTn id="65" dur="26">
                                          <p:stCondLst>
                                            <p:cond delay="1642"/>
                                          </p:stCondLst>
                                        </p:cTn>
                                        <p:tgtEl>
                                          <p:spTgt spid="13316"/>
                                        </p:tgtEl>
                                      </p:cBhvr>
                                      <p:to x="100000" y="90000"/>
                                    </p:animScale>
                                    <p:animScale>
                                      <p:cBhvr>
                                        <p:cTn id="66" dur="166" decel="50000">
                                          <p:stCondLst>
                                            <p:cond delay="1668"/>
                                          </p:stCondLst>
                                        </p:cTn>
                                        <p:tgtEl>
                                          <p:spTgt spid="13316"/>
                                        </p:tgtEl>
                                      </p:cBhvr>
                                      <p:to x="100000" y="100000"/>
                                    </p:animScale>
                                    <p:animScale>
                                      <p:cBhvr>
                                        <p:cTn id="67" dur="26">
                                          <p:stCondLst>
                                            <p:cond delay="1808"/>
                                          </p:stCondLst>
                                        </p:cTn>
                                        <p:tgtEl>
                                          <p:spTgt spid="13316"/>
                                        </p:tgtEl>
                                      </p:cBhvr>
                                      <p:to x="100000" y="95000"/>
                                    </p:animScale>
                                    <p:animScale>
                                      <p:cBhvr>
                                        <p:cTn id="68" dur="166" decel="50000">
                                          <p:stCondLst>
                                            <p:cond delay="1834"/>
                                          </p:stCondLst>
                                        </p:cTn>
                                        <p:tgtEl>
                                          <p:spTgt spid="133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8BA69-D9BA-02E6-8158-B35830CD415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CEF7477-B340-F30A-4E97-0CE05424AB3F}"/>
              </a:ext>
            </a:extLst>
          </p:cNvPr>
          <p:cNvSpPr>
            <a:spLocks noGrp="1"/>
          </p:cNvSpPr>
          <p:nvPr>
            <p:ph type="title"/>
          </p:nvPr>
        </p:nvSpPr>
        <p:spPr>
          <a:xfrm>
            <a:off x="607541" y="331145"/>
            <a:ext cx="10515600" cy="1325563"/>
          </a:xfrm>
        </p:spPr>
        <p:txBody>
          <a:bodyPr>
            <a:normAutofit/>
          </a:bodyPr>
          <a:lstStyle/>
          <a:p>
            <a:r>
              <a:rPr lang="fr-CH" sz="4800" b="1" dirty="0">
                <a:latin typeface="Abadi MT Condensed Extra Bold" panose="020B0306030101010103" pitchFamily="34" charset="77"/>
              </a:rPr>
              <a:t>Qui est à la </a:t>
            </a:r>
            <a:r>
              <a:rPr lang="fr-CH" sz="4800" b="1" dirty="0">
                <a:solidFill>
                  <a:srgbClr val="FF0000"/>
                </a:solidFill>
                <a:latin typeface="Abadi MT Condensed Extra Bold" panose="020B0306030101010103" pitchFamily="34" charset="77"/>
              </a:rPr>
              <a:t>tête</a:t>
            </a:r>
            <a:r>
              <a:rPr lang="fr-CH" sz="4800" b="1" dirty="0">
                <a:latin typeface="Abadi MT Condensed Extra Bold" panose="020B0306030101010103" pitchFamily="34" charset="77"/>
              </a:rPr>
              <a:t> de </a:t>
            </a:r>
            <a:r>
              <a:rPr lang="fr-CH" sz="4800" b="1" dirty="0">
                <a:solidFill>
                  <a:srgbClr val="FF0000"/>
                </a:solidFill>
                <a:latin typeface="Abadi MT Condensed Extra Bold" panose="020B0306030101010103" pitchFamily="34" charset="77"/>
              </a:rPr>
              <a:t>l’UER</a:t>
            </a:r>
            <a:r>
              <a:rPr lang="fr-CH" sz="4800" b="1" dirty="0">
                <a:latin typeface="Abadi MT Condensed Extra Bold" panose="020B0306030101010103" pitchFamily="34" charset="77"/>
              </a:rPr>
              <a:t> ?</a:t>
            </a:r>
            <a:br>
              <a:rPr lang="fr-CH" sz="4800" b="1" dirty="0">
                <a:latin typeface="Abadi MT Condensed Extra Bold" panose="020B0306030101010103" pitchFamily="34" charset="77"/>
              </a:rPr>
            </a:br>
            <a:r>
              <a:rPr lang="fr-CH" sz="3600" b="1" dirty="0">
                <a:latin typeface="Abadi MT Condensed" panose="020B0506030101010103" pitchFamily="34" charset="0"/>
              </a:rPr>
              <a:t>La présidente de</a:t>
            </a:r>
          </a:p>
        </p:txBody>
      </p:sp>
      <p:pic>
        <p:nvPicPr>
          <p:cNvPr id="7170" name="Picture 2">
            <a:extLst>
              <a:ext uri="{FF2B5EF4-FFF2-40B4-BE49-F238E27FC236}">
                <a16:creationId xmlns:a16="http://schemas.microsoft.com/office/drawing/2014/main" id="{51A0575C-C5EB-40A1-2B7E-B27276CD50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7078" y="1856639"/>
            <a:ext cx="4201093" cy="420109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EE38BF30-A758-E4EE-9119-350132205DC2}"/>
              </a:ext>
            </a:extLst>
          </p:cNvPr>
          <p:cNvPicPr>
            <a:picLocks noChangeAspect="1"/>
          </p:cNvPicPr>
          <p:nvPr/>
        </p:nvPicPr>
        <p:blipFill>
          <a:blip r:embed="rId3"/>
          <a:stretch>
            <a:fillRect/>
          </a:stretch>
        </p:blipFill>
        <p:spPr>
          <a:xfrm>
            <a:off x="9102406" y="265610"/>
            <a:ext cx="2326050" cy="2121112"/>
          </a:xfrm>
          <a:prstGeom prst="rect">
            <a:avLst/>
          </a:prstGeom>
        </p:spPr>
      </p:pic>
      <p:sp>
        <p:nvSpPr>
          <p:cNvPr id="10" name="Bulle rectangulaire 9">
            <a:extLst>
              <a:ext uri="{FF2B5EF4-FFF2-40B4-BE49-F238E27FC236}">
                <a16:creationId xmlns:a16="http://schemas.microsoft.com/office/drawing/2014/main" id="{358DB12E-DC9B-35DF-F25F-1BE969AB66C6}"/>
              </a:ext>
            </a:extLst>
          </p:cNvPr>
          <p:cNvSpPr/>
          <p:nvPr/>
        </p:nvSpPr>
        <p:spPr>
          <a:xfrm>
            <a:off x="395416" y="3006300"/>
            <a:ext cx="4491662" cy="2878249"/>
          </a:xfrm>
          <a:prstGeom prst="wedgeRectCallout">
            <a:avLst>
              <a:gd name="adj1" fmla="val 70186"/>
              <a:gd name="adj2" fmla="val 8989"/>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400" dirty="0">
                <a:solidFill>
                  <a:srgbClr val="000000"/>
                </a:solidFill>
                <a:latin typeface="Helvetica Neue" panose="02000503000000020004" pitchFamily="2" charset="0"/>
              </a:rPr>
              <a:t>« </a:t>
            </a:r>
            <a:r>
              <a:rPr lang="fr-CH" sz="2400" b="1" dirty="0">
                <a:solidFill>
                  <a:srgbClr val="000000"/>
                </a:solidFill>
                <a:latin typeface="Helvetica Neue" panose="02000503000000020004" pitchFamily="2" charset="0"/>
              </a:rPr>
              <a:t>MOI JE CRAINS L'ÉVÉNEMENT QUI CRÉE </a:t>
            </a:r>
          </a:p>
          <a:p>
            <a:r>
              <a:rPr lang="fr-CH" sz="2400" b="1" dirty="0">
                <a:solidFill>
                  <a:srgbClr val="000000"/>
                </a:solidFill>
                <a:latin typeface="Helvetica Neue" panose="02000503000000020004" pitchFamily="2" charset="0"/>
              </a:rPr>
              <a:t>UN MOUVEMENT DE </a:t>
            </a:r>
            <a:r>
              <a:rPr lang="fr-CH" sz="2400" b="1" u="sng" dirty="0">
                <a:solidFill>
                  <a:srgbClr val="000000"/>
                </a:solidFill>
                <a:latin typeface="Helvetica Neue" panose="02000503000000020004" pitchFamily="2" charset="0"/>
              </a:rPr>
              <a:t>FOULE</a:t>
            </a:r>
            <a:r>
              <a:rPr lang="fr-CH" sz="2400" b="1" dirty="0">
                <a:solidFill>
                  <a:srgbClr val="000000"/>
                </a:solidFill>
                <a:latin typeface="Helvetica Neue" panose="02000503000000020004" pitchFamily="2" charset="0"/>
              </a:rPr>
              <a:t>. </a:t>
            </a:r>
          </a:p>
          <a:p>
            <a:r>
              <a:rPr lang="fr-CH" sz="2400" b="1" dirty="0">
                <a:solidFill>
                  <a:srgbClr val="000000"/>
                </a:solidFill>
                <a:latin typeface="Helvetica Neue" panose="02000503000000020004" pitchFamily="2" charset="0"/>
              </a:rPr>
              <a:t>C'EST </a:t>
            </a:r>
            <a:r>
              <a:rPr lang="fr-CH" sz="2400" b="1" u="sng" dirty="0">
                <a:solidFill>
                  <a:srgbClr val="000000"/>
                </a:solidFill>
                <a:latin typeface="Helvetica Neue" panose="02000503000000020004" pitchFamily="2" charset="0"/>
              </a:rPr>
              <a:t>LA</a:t>
            </a:r>
            <a:r>
              <a:rPr lang="fr-CH" sz="2400" b="1" dirty="0">
                <a:solidFill>
                  <a:srgbClr val="000000"/>
                </a:solidFill>
                <a:latin typeface="Helvetica Neue" panose="02000503000000020004" pitchFamily="2" charset="0"/>
              </a:rPr>
              <a:t> MENACE MONDIALE. » </a:t>
            </a:r>
            <a:br>
              <a:rPr lang="fr-CH" sz="2400" b="1" dirty="0">
                <a:solidFill>
                  <a:srgbClr val="000000"/>
                </a:solidFill>
                <a:latin typeface="Helvetica Neue" panose="02000503000000020004" pitchFamily="2" charset="0"/>
              </a:rPr>
            </a:br>
            <a:r>
              <a:rPr lang="fr-CH" b="1" dirty="0">
                <a:solidFill>
                  <a:srgbClr val="000000"/>
                </a:solidFill>
                <a:latin typeface="Helvetica Neue" panose="02000503000000020004" pitchFamily="2" charset="0"/>
              </a:rPr>
              <a:t> </a:t>
            </a:r>
            <a:br>
              <a:rPr lang="fr-CH" b="1" dirty="0">
                <a:solidFill>
                  <a:srgbClr val="000000"/>
                </a:solidFill>
                <a:latin typeface="Helvetica Neue" panose="02000503000000020004" pitchFamily="2" charset="0"/>
              </a:rPr>
            </a:br>
            <a:r>
              <a:rPr lang="fr-CH" sz="2000">
                <a:solidFill>
                  <a:srgbClr val="000000"/>
                </a:solidFill>
                <a:latin typeface="Helvetica Neue" panose="02000503000000020004" pitchFamily="2" charset="0"/>
              </a:rPr>
              <a:t>(5.04.2024</a:t>
            </a:r>
            <a:r>
              <a:rPr lang="fr-CH" sz="2000" dirty="0">
                <a:solidFill>
                  <a:srgbClr val="000000"/>
                </a:solidFill>
                <a:latin typeface="Helvetica Neue" panose="02000503000000020004" pitchFamily="2" charset="0"/>
              </a:rPr>
              <a:t>, matinées du SNPTV)</a:t>
            </a:r>
            <a:endParaRPr lang="fr-FR" sz="2000" dirty="0">
              <a:latin typeface="Arial Rounded MT Bold" panose="020F0704030504030204" pitchFamily="34" charset="77"/>
            </a:endParaRPr>
          </a:p>
        </p:txBody>
      </p:sp>
      <p:sp>
        <p:nvSpPr>
          <p:cNvPr id="5" name="ZoneTexte 4">
            <a:extLst>
              <a:ext uri="{FF2B5EF4-FFF2-40B4-BE49-F238E27FC236}">
                <a16:creationId xmlns:a16="http://schemas.microsoft.com/office/drawing/2014/main" id="{EFAEC565-3696-E4FA-61D5-66ACF50DD614}"/>
              </a:ext>
            </a:extLst>
          </p:cNvPr>
          <p:cNvSpPr txBox="1"/>
          <p:nvPr/>
        </p:nvSpPr>
        <p:spPr>
          <a:xfrm>
            <a:off x="7906265" y="5239485"/>
            <a:ext cx="3890319" cy="1261884"/>
          </a:xfrm>
          <a:prstGeom prst="rect">
            <a:avLst/>
          </a:prstGeom>
          <a:solidFill>
            <a:schemeClr val="bg1"/>
          </a:solidFill>
          <a:ln w="28575">
            <a:solidFill>
              <a:schemeClr val="tx1"/>
            </a:solidFill>
          </a:ln>
        </p:spPr>
        <p:txBody>
          <a:bodyPr wrap="square">
            <a:spAutoFit/>
          </a:bodyPr>
          <a:lstStyle/>
          <a:p>
            <a:r>
              <a:rPr lang="fr-CH" sz="3600" b="1" dirty="0">
                <a:solidFill>
                  <a:srgbClr val="000000"/>
                </a:solidFill>
                <a:effectLst/>
              </a:rPr>
              <a:t>Delphine Ernotte</a:t>
            </a:r>
            <a:endParaRPr lang="fr-CH" sz="3600" b="1" dirty="0">
              <a:solidFill>
                <a:srgbClr val="000000"/>
              </a:solidFill>
            </a:endParaRPr>
          </a:p>
          <a:p>
            <a:r>
              <a:rPr lang="fr-CH" sz="2000" b="1" dirty="0">
                <a:solidFill>
                  <a:srgbClr val="000000"/>
                </a:solidFill>
                <a:effectLst/>
              </a:rPr>
              <a:t>Présidente de France Télévision </a:t>
            </a:r>
          </a:p>
          <a:p>
            <a:r>
              <a:rPr lang="fr-CH" sz="2000" b="1" dirty="0">
                <a:solidFill>
                  <a:srgbClr val="000000"/>
                </a:solidFill>
                <a:effectLst/>
              </a:rPr>
              <a:t>&amp; Présidente de l’UER </a:t>
            </a:r>
          </a:p>
        </p:txBody>
      </p:sp>
      <p:pic>
        <p:nvPicPr>
          <p:cNvPr id="2" name="Picture 6">
            <a:extLst>
              <a:ext uri="{FF2B5EF4-FFF2-40B4-BE49-F238E27FC236}">
                <a16:creationId xmlns:a16="http://schemas.microsoft.com/office/drawing/2014/main" id="{02CF754B-654F-3F05-50A3-0B5C7A516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837" y="436514"/>
            <a:ext cx="3262057" cy="177930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D5541A3D-08B5-3400-042D-9AFCDEBEDD31}"/>
              </a:ext>
            </a:extLst>
          </p:cNvPr>
          <p:cNvSpPr txBox="1"/>
          <p:nvPr/>
        </p:nvSpPr>
        <p:spPr>
          <a:xfrm>
            <a:off x="7078445" y="1066711"/>
            <a:ext cx="1922410" cy="769441"/>
          </a:xfrm>
          <a:prstGeom prst="rect">
            <a:avLst/>
          </a:prstGeom>
          <a:noFill/>
        </p:spPr>
        <p:txBody>
          <a:bodyPr wrap="square">
            <a:spAutoFit/>
          </a:bodyPr>
          <a:lstStyle/>
          <a:p>
            <a:r>
              <a:rPr lang="fr-CH" sz="4400" dirty="0">
                <a:solidFill>
                  <a:srgbClr val="000000"/>
                </a:solidFill>
                <a:effectLst/>
                <a:latin typeface=".Apple Color Emoji UI"/>
              </a:rPr>
              <a:t>🇫🇷</a:t>
            </a:r>
          </a:p>
        </p:txBody>
      </p:sp>
    </p:spTree>
    <p:extLst>
      <p:ext uri="{BB962C8B-B14F-4D97-AF65-F5344CB8AC3E}">
        <p14:creationId xmlns:p14="http://schemas.microsoft.com/office/powerpoint/2010/main" val="221295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strVal val="#ppt_w*0.70"/>
                                          </p:val>
                                        </p:tav>
                                        <p:tav tm="100000">
                                          <p:val>
                                            <p:strVal val="#ppt_w"/>
                                          </p:val>
                                        </p:tav>
                                      </p:tavLst>
                                    </p:anim>
                                    <p:anim calcmode="lin" valueType="num">
                                      <p:cBhvr>
                                        <p:cTn id="16" dur="1000" fill="hold"/>
                                        <p:tgtEl>
                                          <p:spTgt spid="10"/>
                                        </p:tgtEl>
                                        <p:attrNameLst>
                                          <p:attrName>ppt_h</p:attrName>
                                        </p:attrNameLst>
                                      </p:cBhvr>
                                      <p:tavLst>
                                        <p:tav tm="0">
                                          <p:val>
                                            <p:strVal val="#ppt_h"/>
                                          </p:val>
                                        </p:tav>
                                        <p:tav tm="100000">
                                          <p:val>
                                            <p:strVal val="#ppt_h"/>
                                          </p:val>
                                        </p:tav>
                                      </p:tavLst>
                                    </p:anim>
                                    <p:animEffect transition="in" filter="fade">
                                      <p:cBhvr>
                                        <p:cTn id="1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85D1F-5267-FCCA-7F07-D8A99925FA8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B8617D3-0A44-1696-031A-A46F098CFD34}"/>
              </a:ext>
            </a:extLst>
          </p:cNvPr>
          <p:cNvSpPr>
            <a:spLocks noGrp="1"/>
          </p:cNvSpPr>
          <p:nvPr>
            <p:ph type="title"/>
          </p:nvPr>
        </p:nvSpPr>
        <p:spPr>
          <a:xfrm>
            <a:off x="607541" y="331145"/>
            <a:ext cx="11067388" cy="1325563"/>
          </a:xfrm>
        </p:spPr>
        <p:txBody>
          <a:bodyPr>
            <a:normAutofit fontScale="90000"/>
          </a:bodyPr>
          <a:lstStyle/>
          <a:p>
            <a:r>
              <a:rPr lang="fr-CH" sz="4800" b="1" dirty="0">
                <a:solidFill>
                  <a:srgbClr val="FF0000"/>
                </a:solidFill>
                <a:latin typeface="Abadi MT Condensed Extra Bold" panose="020B0306030101010103" pitchFamily="34" charset="77"/>
              </a:rPr>
              <a:t>L’UER</a:t>
            </a:r>
            <a:r>
              <a:rPr lang="fr-CH" sz="4800" b="1" dirty="0">
                <a:latin typeface="Abadi MT Condensed Extra Bold" panose="020B0306030101010103" pitchFamily="34" charset="77"/>
              </a:rPr>
              <a:t> et ses affiliés participent à la </a:t>
            </a:r>
            <a:br>
              <a:rPr lang="fr-CH" sz="4800" b="1" dirty="0">
                <a:latin typeface="Abadi MT Condensed" panose="020B0506030101010103" pitchFamily="34" charset="0"/>
              </a:rPr>
            </a:br>
            <a:r>
              <a:rPr lang="fr-CH" sz="4800" b="1" dirty="0">
                <a:latin typeface="Abadi MT Condensed" panose="020B0506030101010103" pitchFamily="34" charset="0"/>
              </a:rPr>
              <a:t>« lutte contre la </a:t>
            </a:r>
            <a:r>
              <a:rPr lang="fr-CH" sz="4800" b="1" dirty="0">
                <a:solidFill>
                  <a:srgbClr val="FF0000"/>
                </a:solidFill>
                <a:latin typeface="Abadi MT Condensed" panose="020B0506030101010103" pitchFamily="34" charset="0"/>
              </a:rPr>
              <a:t>désinformation</a:t>
            </a:r>
            <a:r>
              <a:rPr lang="fr-CH" sz="4800" b="1" dirty="0">
                <a:latin typeface="Abadi MT Condensed" panose="020B0506030101010103" pitchFamily="34" charset="0"/>
              </a:rPr>
              <a:t> sur le Covid-19 »</a:t>
            </a:r>
            <a:endParaRPr lang="fr-CH" sz="3600" b="1" dirty="0">
              <a:latin typeface="Abadi MT Condensed" panose="020B0506030101010103" pitchFamily="34" charset="0"/>
            </a:endParaRPr>
          </a:p>
        </p:txBody>
      </p:sp>
      <p:sp>
        <p:nvSpPr>
          <p:cNvPr id="7" name="ZoneTexte 6">
            <a:extLst>
              <a:ext uri="{FF2B5EF4-FFF2-40B4-BE49-F238E27FC236}">
                <a16:creationId xmlns:a16="http://schemas.microsoft.com/office/drawing/2014/main" id="{E83ED7DB-F958-C61E-0F5C-DEE70A4DD554}"/>
              </a:ext>
            </a:extLst>
          </p:cNvPr>
          <p:cNvSpPr txBox="1"/>
          <p:nvPr/>
        </p:nvSpPr>
        <p:spPr>
          <a:xfrm>
            <a:off x="607541" y="1529835"/>
            <a:ext cx="6098720" cy="584775"/>
          </a:xfrm>
          <a:prstGeom prst="rect">
            <a:avLst/>
          </a:prstGeom>
          <a:noFill/>
        </p:spPr>
        <p:txBody>
          <a:bodyPr wrap="square">
            <a:spAutoFit/>
          </a:bodyPr>
          <a:lstStyle/>
          <a:p>
            <a:r>
              <a:rPr lang="fr-CH" sz="3200" b="1" dirty="0">
                <a:latin typeface="Abadi MT Condensed" panose="020B0506030101010103" pitchFamily="34" charset="0"/>
              </a:rPr>
              <a:t>   via la TNI (</a:t>
            </a:r>
            <a:r>
              <a:rPr lang="fr-CH" sz="3200" b="1" dirty="0" err="1">
                <a:latin typeface="Abadi MT Condensed" panose="020B0506030101010103" pitchFamily="34" charset="0"/>
              </a:rPr>
              <a:t>Trusted</a:t>
            </a:r>
            <a:r>
              <a:rPr lang="fr-CH" sz="3200" b="1" dirty="0">
                <a:latin typeface="Abadi MT Condensed" panose="020B0506030101010103" pitchFamily="34" charset="0"/>
              </a:rPr>
              <a:t> News Initiative) </a:t>
            </a:r>
            <a:endParaRPr lang="fr-FR" sz="3200" dirty="0"/>
          </a:p>
        </p:txBody>
      </p:sp>
      <p:sp>
        <p:nvSpPr>
          <p:cNvPr id="11" name="ZoneTexte 10">
            <a:extLst>
              <a:ext uri="{FF2B5EF4-FFF2-40B4-BE49-F238E27FC236}">
                <a16:creationId xmlns:a16="http://schemas.microsoft.com/office/drawing/2014/main" id="{70BFCB9D-9AFA-821A-0308-6228C5409B35}"/>
              </a:ext>
            </a:extLst>
          </p:cNvPr>
          <p:cNvSpPr txBox="1"/>
          <p:nvPr/>
        </p:nvSpPr>
        <p:spPr>
          <a:xfrm>
            <a:off x="1164648" y="2708403"/>
            <a:ext cx="10332807" cy="1569660"/>
          </a:xfrm>
          <a:prstGeom prst="rect">
            <a:avLst/>
          </a:prstGeom>
          <a:noFill/>
        </p:spPr>
        <p:txBody>
          <a:bodyPr wrap="square">
            <a:spAutoFit/>
          </a:bodyPr>
          <a:lstStyle/>
          <a:p>
            <a:r>
              <a:rPr lang="fr-CH" sz="2400" b="1" i="0" dirty="0">
                <a:solidFill>
                  <a:srgbClr val="20619D"/>
                </a:solidFill>
                <a:effectLst/>
                <a:latin typeface="ReithSans"/>
              </a:rPr>
              <a:t>Les partenaires de la </a:t>
            </a:r>
            <a:r>
              <a:rPr lang="fr-CH" sz="2400" b="1" i="0" dirty="0" err="1">
                <a:solidFill>
                  <a:srgbClr val="20619D"/>
                </a:solidFill>
                <a:effectLst/>
                <a:latin typeface="ReithSans"/>
              </a:rPr>
              <a:t>Trusted</a:t>
            </a:r>
            <a:r>
              <a:rPr lang="fr-CH" sz="2400" b="1" i="0" dirty="0">
                <a:solidFill>
                  <a:srgbClr val="20619D"/>
                </a:solidFill>
                <a:effectLst/>
                <a:latin typeface="ReithSans"/>
              </a:rPr>
              <a:t> News Initiative continueront de travailler ensemble pour garantir que les préoccupations légitimes concernant les futures vaccinations soient entendues tandis que les mythes de désinformation néfastes soient stoppés dans leur élan </a:t>
            </a:r>
            <a:r>
              <a:rPr lang="fr-CH" sz="2400" dirty="0">
                <a:effectLst/>
              </a:rPr>
              <a:t>— Tim Davie, directeur général </a:t>
            </a:r>
            <a:r>
              <a:rPr lang="fr-CH" sz="2400" b="0" i="0" dirty="0">
                <a:solidFill>
                  <a:srgbClr val="404040"/>
                </a:solidFill>
                <a:effectLst/>
                <a:latin typeface="ReithSans"/>
              </a:rPr>
              <a:t>de la BBC</a:t>
            </a:r>
            <a:endParaRPr lang="fr-FR" sz="2400" dirty="0"/>
          </a:p>
        </p:txBody>
      </p:sp>
      <p:pic>
        <p:nvPicPr>
          <p:cNvPr id="12" name="Image 11">
            <a:extLst>
              <a:ext uri="{FF2B5EF4-FFF2-40B4-BE49-F238E27FC236}">
                <a16:creationId xmlns:a16="http://schemas.microsoft.com/office/drawing/2014/main" id="{D35AF059-8D70-EDB8-490A-AD4B47D980CE}"/>
              </a:ext>
            </a:extLst>
          </p:cNvPr>
          <p:cNvPicPr>
            <a:picLocks noChangeAspect="1"/>
          </p:cNvPicPr>
          <p:nvPr/>
        </p:nvPicPr>
        <p:blipFill>
          <a:blip r:embed="rId2"/>
          <a:stretch>
            <a:fillRect/>
          </a:stretch>
        </p:blipFill>
        <p:spPr>
          <a:xfrm>
            <a:off x="480884" y="2500669"/>
            <a:ext cx="716423" cy="546100"/>
          </a:xfrm>
          <a:prstGeom prst="rect">
            <a:avLst/>
          </a:prstGeom>
        </p:spPr>
      </p:pic>
      <p:sp>
        <p:nvSpPr>
          <p:cNvPr id="13" name="ZoneTexte 12">
            <a:extLst>
              <a:ext uri="{FF2B5EF4-FFF2-40B4-BE49-F238E27FC236}">
                <a16:creationId xmlns:a16="http://schemas.microsoft.com/office/drawing/2014/main" id="{5D5A8B22-7C87-B1A2-A982-E0D6E9735F63}"/>
              </a:ext>
            </a:extLst>
          </p:cNvPr>
          <p:cNvSpPr txBox="1"/>
          <p:nvPr/>
        </p:nvSpPr>
        <p:spPr>
          <a:xfrm>
            <a:off x="480884" y="4330492"/>
            <a:ext cx="3172084"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10 décembre 2020</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ZoneTexte 14">
            <a:extLst>
              <a:ext uri="{FF2B5EF4-FFF2-40B4-BE49-F238E27FC236}">
                <a16:creationId xmlns:a16="http://schemas.microsoft.com/office/drawing/2014/main" id="{B00A8052-6F9A-C1C3-A50D-A7C4667A5461}"/>
              </a:ext>
            </a:extLst>
          </p:cNvPr>
          <p:cNvSpPr txBox="1"/>
          <p:nvPr/>
        </p:nvSpPr>
        <p:spPr>
          <a:xfrm>
            <a:off x="4539342" y="4348980"/>
            <a:ext cx="7389833" cy="2308324"/>
          </a:xfrm>
          <a:prstGeom prst="rect">
            <a:avLst/>
          </a:prstGeom>
          <a:noFill/>
          <a:ln w="28575">
            <a:solidFill>
              <a:schemeClr val="tx1"/>
            </a:solidFill>
          </a:ln>
        </p:spPr>
        <p:txBody>
          <a:bodyPr wrap="square">
            <a:spAutoFit/>
          </a:bodyPr>
          <a:lstStyle/>
          <a:p>
            <a:r>
              <a:rPr lang="fr-CH" sz="2400" b="1" i="0" dirty="0">
                <a:solidFill>
                  <a:srgbClr val="404040"/>
                </a:solidFill>
                <a:effectLst/>
                <a:latin typeface="ReithSans"/>
              </a:rPr>
              <a:t>Les partenaires au sein de la TNI sont : </a:t>
            </a:r>
            <a:br>
              <a:rPr lang="fr-CH" sz="2000" b="0" i="0" dirty="0">
                <a:solidFill>
                  <a:srgbClr val="404040"/>
                </a:solidFill>
                <a:effectLst/>
                <a:latin typeface="ReithSans"/>
              </a:rPr>
            </a:br>
            <a:r>
              <a:rPr lang="fr-CH" sz="2000" b="0" i="0" dirty="0">
                <a:solidFill>
                  <a:srgbClr val="404040"/>
                </a:solidFill>
                <a:effectLst/>
                <a:highlight>
                  <a:srgbClr val="FFFF00"/>
                </a:highlight>
                <a:latin typeface="ReithSans"/>
              </a:rPr>
              <a:t>AFP ; BBC, CBC/Radio-Canada, </a:t>
            </a:r>
            <a:r>
              <a:rPr lang="fr-CH" sz="2000" i="0" dirty="0">
                <a:solidFill>
                  <a:srgbClr val="404040"/>
                </a:solidFill>
                <a:effectLst/>
                <a:highlight>
                  <a:srgbClr val="FFFF00"/>
                </a:highlight>
                <a:latin typeface="ReithSans"/>
              </a:rPr>
              <a:t>Union européenne de radiodiffusion (UER), Facebook</a:t>
            </a:r>
            <a:r>
              <a:rPr lang="fr-CH" sz="2000" b="0" i="0" dirty="0">
                <a:solidFill>
                  <a:srgbClr val="404040"/>
                </a:solidFill>
                <a:effectLst/>
                <a:highlight>
                  <a:srgbClr val="FFFF00"/>
                </a:highlight>
                <a:latin typeface="ReithSans"/>
              </a:rPr>
              <a:t>, Financial Times, First Draft [Projet contre la désinformation en ligne 2015-2022, incluant </a:t>
            </a:r>
            <a:r>
              <a:rPr lang="fr-CH" sz="2000" dirty="0">
                <a:solidFill>
                  <a:srgbClr val="404040"/>
                </a:solidFill>
                <a:highlight>
                  <a:srgbClr val="FFFF00"/>
                </a:highlight>
                <a:latin typeface="ReithSans"/>
              </a:rPr>
              <a:t>Google, Facebook, Twitter, les Open Society </a:t>
            </a:r>
            <a:r>
              <a:rPr lang="fr-CH" sz="2000" dirty="0" err="1">
                <a:solidFill>
                  <a:srgbClr val="404040"/>
                </a:solidFill>
                <a:highlight>
                  <a:srgbClr val="FFFF00"/>
                </a:highlight>
                <a:latin typeface="ReithSans"/>
              </a:rPr>
              <a:t>Foundations</a:t>
            </a:r>
            <a:r>
              <a:rPr lang="fr-CH" sz="2000" dirty="0">
                <a:solidFill>
                  <a:srgbClr val="404040"/>
                </a:solidFill>
                <a:highlight>
                  <a:srgbClr val="FFFF00"/>
                </a:highlight>
                <a:latin typeface="ReithSans"/>
              </a:rPr>
              <a:t> et des organisations philanthropiques), </a:t>
            </a:r>
            <a:r>
              <a:rPr lang="fr-CH" sz="2000" b="0" i="0" dirty="0">
                <a:solidFill>
                  <a:srgbClr val="404040"/>
                </a:solidFill>
                <a:effectLst/>
                <a:highlight>
                  <a:srgbClr val="FFFF00"/>
                </a:highlight>
                <a:latin typeface="ReithSans"/>
              </a:rPr>
              <a:t>Google/YouTube, Microsoft, Reuters, Reuters Institute for the </a:t>
            </a:r>
            <a:r>
              <a:rPr lang="fr-CH" sz="2000" b="0" i="0" dirty="0" err="1">
                <a:solidFill>
                  <a:srgbClr val="404040"/>
                </a:solidFill>
                <a:effectLst/>
                <a:highlight>
                  <a:srgbClr val="FFFF00"/>
                </a:highlight>
                <a:latin typeface="ReithSans"/>
              </a:rPr>
              <a:t>Study</a:t>
            </a:r>
            <a:r>
              <a:rPr lang="fr-CH" sz="2000" b="0" i="0" dirty="0">
                <a:solidFill>
                  <a:srgbClr val="404040"/>
                </a:solidFill>
                <a:effectLst/>
                <a:highlight>
                  <a:srgbClr val="FFFF00"/>
                </a:highlight>
                <a:latin typeface="ReithSans"/>
              </a:rPr>
              <a:t> of </a:t>
            </a:r>
            <a:r>
              <a:rPr lang="fr-CH" sz="2000" b="0" i="0" dirty="0" err="1">
                <a:solidFill>
                  <a:srgbClr val="404040"/>
                </a:solidFill>
                <a:effectLst/>
                <a:highlight>
                  <a:srgbClr val="FFFF00"/>
                </a:highlight>
                <a:latin typeface="ReithSans"/>
              </a:rPr>
              <a:t>Journalism</a:t>
            </a:r>
            <a:r>
              <a:rPr lang="fr-CH" sz="2000" b="0" i="0" dirty="0">
                <a:solidFill>
                  <a:srgbClr val="404040"/>
                </a:solidFill>
                <a:effectLst/>
                <a:highlight>
                  <a:srgbClr val="FFFF00"/>
                </a:highlight>
                <a:latin typeface="ReithSans"/>
              </a:rPr>
              <a:t>, Twitter, The Washington Post.</a:t>
            </a:r>
            <a:endParaRPr lang="fr-FR" sz="2000" dirty="0">
              <a:highlight>
                <a:srgbClr val="FFFF00"/>
              </a:highlight>
            </a:endParaRPr>
          </a:p>
        </p:txBody>
      </p:sp>
      <p:pic>
        <p:nvPicPr>
          <p:cNvPr id="16" name="Image 15">
            <a:extLst>
              <a:ext uri="{FF2B5EF4-FFF2-40B4-BE49-F238E27FC236}">
                <a16:creationId xmlns:a16="http://schemas.microsoft.com/office/drawing/2014/main" id="{8456B3E7-4EAA-29FD-02EE-F3A4F4B1F1A9}"/>
              </a:ext>
            </a:extLst>
          </p:cNvPr>
          <p:cNvPicPr>
            <a:picLocks noChangeAspect="1"/>
          </p:cNvPicPr>
          <p:nvPr/>
        </p:nvPicPr>
        <p:blipFill>
          <a:blip r:embed="rId3"/>
          <a:stretch>
            <a:fillRect/>
          </a:stretch>
        </p:blipFill>
        <p:spPr>
          <a:xfrm>
            <a:off x="8767658" y="1637535"/>
            <a:ext cx="3161517" cy="1116729"/>
          </a:xfrm>
          <a:prstGeom prst="rect">
            <a:avLst/>
          </a:prstGeom>
        </p:spPr>
      </p:pic>
    </p:spTree>
    <p:extLst>
      <p:ext uri="{BB962C8B-B14F-4D97-AF65-F5344CB8AC3E}">
        <p14:creationId xmlns:p14="http://schemas.microsoft.com/office/powerpoint/2010/main" val="177829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1000"/>
                                        <p:tgtEl>
                                          <p:spTgt spid="15"/>
                                        </p:tgtEl>
                                        <p:attrNameLst>
                                          <p:attrName>ppt_x</p:attrName>
                                        </p:attrNameLst>
                                      </p:cBhvr>
                                      <p:tavLst>
                                        <p:tav tm="0">
                                          <p:val>
                                            <p:strVal val="#ppt_x-#ppt_w*1.125000"/>
                                          </p:val>
                                        </p:tav>
                                        <p:tav tm="100000">
                                          <p:val>
                                            <p:strVal val="#ppt_x"/>
                                          </p:val>
                                        </p:tav>
                                      </p:tavLst>
                                    </p:anim>
                                    <p:animEffect transition="in" filter="wipe(right)">
                                      <p:cBhvr>
                                        <p:cTn id="2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8F44D-62D2-7319-FCC4-F3099C8F2339}"/>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53DB97C-D3FD-5B97-3A03-91E8B89E191C}"/>
              </a:ext>
            </a:extLst>
          </p:cNvPr>
          <p:cNvSpPr txBox="1"/>
          <p:nvPr/>
        </p:nvSpPr>
        <p:spPr>
          <a:xfrm>
            <a:off x="1900515" y="2145413"/>
            <a:ext cx="8390969" cy="1064074"/>
          </a:xfrm>
          <a:prstGeom prst="rect">
            <a:avLst/>
          </a:prstGeom>
          <a:noFill/>
        </p:spPr>
        <p:txBody>
          <a:bodyPr wrap="square">
            <a:spAutoFit/>
          </a:bodyPr>
          <a:lstStyle/>
          <a:p>
            <a:pPr algn="ctr">
              <a:lnSpc>
                <a:spcPts val="6380"/>
              </a:lnSpc>
            </a:pPr>
            <a:r>
              <a:rPr lang="fr-FR" sz="9600" b="1" dirty="0">
                <a:latin typeface="Abadi MT Condensed Extra Bold" panose="020B0306030101010103" pitchFamily="34" charset="77"/>
              </a:rPr>
              <a:t>La Suisse</a:t>
            </a:r>
          </a:p>
        </p:txBody>
      </p:sp>
      <p:pic>
        <p:nvPicPr>
          <p:cNvPr id="6" name="Image 5">
            <a:extLst>
              <a:ext uri="{FF2B5EF4-FFF2-40B4-BE49-F238E27FC236}">
                <a16:creationId xmlns:a16="http://schemas.microsoft.com/office/drawing/2014/main" id="{EC452A11-CAD8-E398-4BF6-42AA4B459259}"/>
              </a:ext>
            </a:extLst>
          </p:cNvPr>
          <p:cNvPicPr>
            <a:picLocks noChangeAspect="1"/>
          </p:cNvPicPr>
          <p:nvPr/>
        </p:nvPicPr>
        <p:blipFill>
          <a:blip r:embed="rId2"/>
          <a:stretch>
            <a:fillRect/>
          </a:stretch>
        </p:blipFill>
        <p:spPr>
          <a:xfrm>
            <a:off x="6780872" y="2145413"/>
            <a:ext cx="4088245" cy="4088245"/>
          </a:xfrm>
          <a:prstGeom prst="rect">
            <a:avLst/>
          </a:prstGeom>
        </p:spPr>
      </p:pic>
      <p:sp>
        <p:nvSpPr>
          <p:cNvPr id="3" name="ZoneTexte 2">
            <a:extLst>
              <a:ext uri="{FF2B5EF4-FFF2-40B4-BE49-F238E27FC236}">
                <a16:creationId xmlns:a16="http://schemas.microsoft.com/office/drawing/2014/main" id="{78827CA3-7AAB-4F52-7CEC-493C019B3428}"/>
              </a:ext>
            </a:extLst>
          </p:cNvPr>
          <p:cNvSpPr txBox="1"/>
          <p:nvPr/>
        </p:nvSpPr>
        <p:spPr>
          <a:xfrm>
            <a:off x="936885" y="3709646"/>
            <a:ext cx="6100996" cy="2554545"/>
          </a:xfrm>
          <a:prstGeom prst="rect">
            <a:avLst/>
          </a:prstGeom>
          <a:noFill/>
        </p:spPr>
        <p:txBody>
          <a:bodyPr wrap="square">
            <a:spAutoFit/>
          </a:bodyPr>
          <a:lstStyle/>
          <a:p>
            <a:pPr marL="285750" indent="-285750">
              <a:buFont typeface="Arial" panose="020B0604020202020204" pitchFamily="34" charset="0"/>
              <a:buChar char="•"/>
            </a:pPr>
            <a:r>
              <a:rPr lang="fr-FR" sz="3200" b="1" dirty="0">
                <a:latin typeface="Abadi MT Condensed Extra Bold" panose="020B0306030101010103" pitchFamily="34" charset="77"/>
              </a:rPr>
              <a:t>Lobbies</a:t>
            </a:r>
          </a:p>
          <a:p>
            <a:pPr marL="285750" indent="-285750">
              <a:buFont typeface="Arial" panose="020B0604020202020204" pitchFamily="34" charset="0"/>
              <a:buChar char="•"/>
            </a:pPr>
            <a:r>
              <a:rPr lang="fr-FR" sz="3200" b="1" dirty="0">
                <a:latin typeface="Abadi MT Condensed Extra Bold" panose="020B0306030101010103" pitchFamily="34" charset="77"/>
              </a:rPr>
              <a:t>Santé</a:t>
            </a:r>
          </a:p>
          <a:p>
            <a:pPr marL="285750" indent="-285750">
              <a:buFont typeface="Arial" panose="020B0604020202020204" pitchFamily="34" charset="0"/>
              <a:buChar char="•"/>
            </a:pPr>
            <a:r>
              <a:rPr lang="fr-FR" sz="3200" b="1" dirty="0">
                <a:latin typeface="Abadi MT Condensed Extra Bold" panose="020B0306030101010103" pitchFamily="34" charset="77"/>
              </a:rPr>
              <a:t>Traçage numérique</a:t>
            </a:r>
          </a:p>
          <a:p>
            <a:pPr marL="285750" indent="-285750">
              <a:buFont typeface="Arial" panose="020B0604020202020204" pitchFamily="34" charset="0"/>
              <a:buChar char="•"/>
            </a:pPr>
            <a:r>
              <a:rPr lang="fr-FR" sz="3200" b="1" dirty="0">
                <a:latin typeface="Abadi MT Condensed Extra Bold" panose="020B0306030101010103" pitchFamily="34" charset="77"/>
              </a:rPr>
              <a:t>Guerre en Ukraine</a:t>
            </a:r>
          </a:p>
          <a:p>
            <a:pPr marL="285750" indent="-285750">
              <a:buFont typeface="Arial" panose="020B0604020202020204" pitchFamily="34" charset="0"/>
              <a:buChar char="•"/>
            </a:pPr>
            <a:r>
              <a:rPr lang="fr-FR" sz="3200" b="1" dirty="0">
                <a:latin typeface="Abadi MT Condensed Extra Bold" panose="020B0306030101010103" pitchFamily="34" charset="77"/>
              </a:rPr>
              <a:t>Censure des voix qui dérangent</a:t>
            </a:r>
          </a:p>
        </p:txBody>
      </p:sp>
    </p:spTree>
    <p:extLst>
      <p:ext uri="{BB962C8B-B14F-4D97-AF65-F5344CB8AC3E}">
        <p14:creationId xmlns:p14="http://schemas.microsoft.com/office/powerpoint/2010/main" val="347314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73123-EB2B-535F-2D28-28063094EE50}"/>
            </a:ext>
          </a:extLst>
        </p:cNvPr>
        <p:cNvGrpSpPr/>
        <p:nvPr/>
      </p:nvGrpSpPr>
      <p:grpSpPr>
        <a:xfrm>
          <a:off x="0" y="0"/>
          <a:ext cx="0" cy="0"/>
          <a:chOff x="0" y="0"/>
          <a:chExt cx="0" cy="0"/>
        </a:xfrm>
      </p:grpSpPr>
      <p:pic>
        <p:nvPicPr>
          <p:cNvPr id="11266" name="Picture 2" descr="Six éditeurs suisses qui publient des auteurs belges - Le Carnet et les  Instants">
            <a:extLst>
              <a:ext uri="{FF2B5EF4-FFF2-40B4-BE49-F238E27FC236}">
                <a16:creationId xmlns:a16="http://schemas.microsoft.com/office/drawing/2014/main" id="{F516035E-21C4-6E01-79CE-38DC1F18C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0750" y="142127"/>
            <a:ext cx="6232885" cy="65737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EA64AD8E-F613-FE40-57D0-F048D2EE5C3B}"/>
              </a:ext>
            </a:extLst>
          </p:cNvPr>
          <p:cNvPicPr>
            <a:picLocks noChangeAspect="1"/>
          </p:cNvPicPr>
          <p:nvPr/>
        </p:nvPicPr>
        <p:blipFill>
          <a:blip r:embed="rId3"/>
          <a:stretch>
            <a:fillRect/>
          </a:stretch>
        </p:blipFill>
        <p:spPr>
          <a:xfrm>
            <a:off x="7720148" y="2015335"/>
            <a:ext cx="3237895" cy="2319142"/>
          </a:xfrm>
          <a:prstGeom prst="rect">
            <a:avLst/>
          </a:prstGeom>
          <a:ln>
            <a:solidFill>
              <a:schemeClr val="tx1"/>
            </a:solidFill>
          </a:ln>
        </p:spPr>
      </p:pic>
      <p:sp>
        <p:nvSpPr>
          <p:cNvPr id="3" name="ZoneTexte 2">
            <a:extLst>
              <a:ext uri="{FF2B5EF4-FFF2-40B4-BE49-F238E27FC236}">
                <a16:creationId xmlns:a16="http://schemas.microsoft.com/office/drawing/2014/main" id="{6EC018FF-C5C3-A48A-254A-E0886341B6F2}"/>
              </a:ext>
            </a:extLst>
          </p:cNvPr>
          <p:cNvSpPr txBox="1"/>
          <p:nvPr/>
        </p:nvSpPr>
        <p:spPr>
          <a:xfrm>
            <a:off x="266838" y="252939"/>
            <a:ext cx="2698431" cy="830997"/>
          </a:xfrm>
          <a:prstGeom prst="rect">
            <a:avLst/>
          </a:prstGeom>
          <a:noFill/>
        </p:spPr>
        <p:txBody>
          <a:bodyPr wrap="square">
            <a:spAutoFit/>
          </a:bodyPr>
          <a:lstStyle/>
          <a:p>
            <a:r>
              <a:rPr lang="fr-FR" sz="4800" b="1" dirty="0">
                <a:latin typeface="Abadi MT Condensed Extra Bold" panose="020B0306030101010103" pitchFamily="34" charset="77"/>
              </a:rPr>
              <a:t>La Suisse </a:t>
            </a:r>
            <a:endParaRPr lang="fr-FR" sz="4800" dirty="0"/>
          </a:p>
        </p:txBody>
      </p:sp>
      <p:cxnSp>
        <p:nvCxnSpPr>
          <p:cNvPr id="5" name="Connecteur droit avec flèche 4">
            <a:extLst>
              <a:ext uri="{FF2B5EF4-FFF2-40B4-BE49-F238E27FC236}">
                <a16:creationId xmlns:a16="http://schemas.microsoft.com/office/drawing/2014/main" id="{99815507-848F-7A30-79AA-540234A789C0}"/>
              </a:ext>
            </a:extLst>
          </p:cNvPr>
          <p:cNvCxnSpPr>
            <a:cxnSpLocks/>
          </p:cNvCxnSpPr>
          <p:nvPr/>
        </p:nvCxnSpPr>
        <p:spPr>
          <a:xfrm flipH="1">
            <a:off x="6191794" y="3553097"/>
            <a:ext cx="1528354" cy="1058092"/>
          </a:xfrm>
          <a:prstGeom prst="straightConnector1">
            <a:avLst/>
          </a:prstGeom>
          <a:ln w="508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593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1217F-6310-0E15-433A-C7F2C5004455}"/>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D9148CA-09F4-7A77-A021-9D8B34FCE117}"/>
              </a:ext>
            </a:extLst>
          </p:cNvPr>
          <p:cNvSpPr txBox="1">
            <a:spLocks/>
          </p:cNvSpPr>
          <p:nvPr/>
        </p:nvSpPr>
        <p:spPr>
          <a:xfrm>
            <a:off x="2013052" y="744573"/>
            <a:ext cx="740241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latin typeface="Abadi MT Condensed Extra Bold" panose="020B0306030101010103" pitchFamily="34" charset="77"/>
              </a:rPr>
              <a:t>La constitution fédérale</a:t>
            </a:r>
          </a:p>
          <a:p>
            <a:r>
              <a:rPr lang="fr-CH" sz="5400" b="1" dirty="0">
                <a:latin typeface="Abadi MT Condensed Extra Bold" panose="020B0306030101010103" pitchFamily="34" charset="77"/>
              </a:rPr>
              <a:t>de la Confédération suisse</a:t>
            </a:r>
          </a:p>
          <a:p>
            <a:r>
              <a:rPr lang="fr-CH" sz="3200" b="1" dirty="0">
                <a:solidFill>
                  <a:srgbClr val="1F2937"/>
                </a:solidFill>
                <a:latin typeface="Font-Regular"/>
              </a:rPr>
              <a:t>du 18 avril 1999 (État le 3 mars 2024)</a:t>
            </a:r>
          </a:p>
          <a:p>
            <a:endParaRPr lang="fr-FR" sz="40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A5AF8A03-0691-30B6-823F-568EA3E1614E}"/>
              </a:ext>
            </a:extLst>
          </p:cNvPr>
          <p:cNvPicPr>
            <a:picLocks noChangeAspect="1"/>
          </p:cNvPicPr>
          <p:nvPr/>
        </p:nvPicPr>
        <p:blipFill>
          <a:blip r:embed="rId2"/>
          <a:stretch>
            <a:fillRect/>
          </a:stretch>
        </p:blipFill>
        <p:spPr>
          <a:xfrm>
            <a:off x="9280094" y="344818"/>
            <a:ext cx="1583281" cy="1583281"/>
          </a:xfrm>
          <a:prstGeom prst="rect">
            <a:avLst/>
          </a:prstGeom>
        </p:spPr>
      </p:pic>
      <p:sp>
        <p:nvSpPr>
          <p:cNvPr id="4" name="ZoneTexte 3">
            <a:extLst>
              <a:ext uri="{FF2B5EF4-FFF2-40B4-BE49-F238E27FC236}">
                <a16:creationId xmlns:a16="http://schemas.microsoft.com/office/drawing/2014/main" id="{0028111B-5E64-F230-97F5-EC4EF8D94E27}"/>
              </a:ext>
            </a:extLst>
          </p:cNvPr>
          <p:cNvSpPr txBox="1"/>
          <p:nvPr/>
        </p:nvSpPr>
        <p:spPr>
          <a:xfrm>
            <a:off x="2141430" y="2037746"/>
            <a:ext cx="8374380" cy="4801314"/>
          </a:xfrm>
          <a:prstGeom prst="rect">
            <a:avLst/>
          </a:prstGeom>
          <a:noFill/>
        </p:spPr>
        <p:txBody>
          <a:bodyPr wrap="square">
            <a:spAutoFit/>
          </a:bodyPr>
          <a:lstStyle/>
          <a:p>
            <a:pPr algn="l"/>
            <a:endParaRPr lang="fr-CH" sz="1000" b="1" i="0" dirty="0">
              <a:solidFill>
                <a:srgbClr val="1F2937"/>
              </a:solidFill>
              <a:effectLst/>
              <a:latin typeface="Font-Bold"/>
              <a:hlinkClick r:id="rId3"/>
            </a:endParaRPr>
          </a:p>
          <a:p>
            <a:pPr algn="l"/>
            <a:r>
              <a:rPr lang="fr-CH" sz="3200" b="1" i="0" dirty="0">
                <a:solidFill>
                  <a:srgbClr val="0070C0"/>
                </a:solidFill>
                <a:effectLst/>
                <a:latin typeface="Font-Bold"/>
              </a:rPr>
              <a:t>Préambule</a:t>
            </a:r>
            <a:endParaRPr lang="fr-CH" sz="3200" b="1" i="0" dirty="0">
              <a:solidFill>
                <a:srgbClr val="0070C0"/>
              </a:solidFill>
              <a:effectLst/>
              <a:latin typeface="Font-Regular"/>
            </a:endParaRPr>
          </a:p>
          <a:p>
            <a:pPr algn="l"/>
            <a:r>
              <a:rPr lang="fr-CH" sz="2200" i="0" dirty="0">
                <a:solidFill>
                  <a:srgbClr val="1F2937"/>
                </a:solidFill>
                <a:effectLst/>
                <a:latin typeface="Font-Regular"/>
              </a:rPr>
              <a:t>Au nom de Dieu Tout-Puissant!</a:t>
            </a:r>
          </a:p>
          <a:p>
            <a:pPr algn="l"/>
            <a:r>
              <a:rPr lang="fr-CH" sz="2200" b="1" i="1" dirty="0">
                <a:solidFill>
                  <a:srgbClr val="1F2937"/>
                </a:solidFill>
                <a:effectLst/>
                <a:latin typeface="Font-Regular"/>
              </a:rPr>
              <a:t>Le peuple et les cantons suisses,</a:t>
            </a:r>
          </a:p>
          <a:p>
            <a:pPr algn="l"/>
            <a:r>
              <a:rPr lang="fr-CH" sz="2200" b="1" i="0" dirty="0">
                <a:solidFill>
                  <a:srgbClr val="1F2937"/>
                </a:solidFill>
                <a:effectLst/>
                <a:latin typeface="Font-Regular"/>
              </a:rPr>
              <a:t>conscients de leur responsabilité envers la Création,</a:t>
            </a:r>
          </a:p>
          <a:p>
            <a:pPr algn="l"/>
            <a:r>
              <a:rPr lang="fr-CH" sz="2200" b="1" i="0" dirty="0">
                <a:solidFill>
                  <a:srgbClr val="1F2937"/>
                </a:solidFill>
                <a:effectLst/>
                <a:latin typeface="Font-Regular"/>
              </a:rPr>
              <a:t>résolus à renouveler leur alliance</a:t>
            </a:r>
            <a:br>
              <a:rPr lang="fr-CH" sz="2200" i="0" dirty="0">
                <a:solidFill>
                  <a:srgbClr val="1F2937"/>
                </a:solidFill>
                <a:effectLst/>
                <a:latin typeface="Font-Regular"/>
              </a:rPr>
            </a:br>
            <a:r>
              <a:rPr lang="fr-CH" sz="2200" b="1" i="0" dirty="0">
                <a:solidFill>
                  <a:srgbClr val="1F2937"/>
                </a:solidFill>
                <a:effectLst/>
                <a:latin typeface="Font-Regular"/>
              </a:rPr>
              <a:t>pour renforcer la </a:t>
            </a:r>
            <a:r>
              <a:rPr lang="fr-CH" sz="2200" b="1" i="0" dirty="0">
                <a:solidFill>
                  <a:srgbClr val="FF0000"/>
                </a:solidFill>
                <a:effectLst/>
                <a:latin typeface="Font-Regular"/>
              </a:rPr>
              <a:t>liberté</a:t>
            </a:r>
            <a:r>
              <a:rPr lang="fr-CH" sz="2200" b="1" i="0" dirty="0">
                <a:solidFill>
                  <a:srgbClr val="1F2937"/>
                </a:solidFill>
                <a:effectLst/>
                <a:latin typeface="Font-Regular"/>
              </a:rPr>
              <a:t>, la </a:t>
            </a:r>
            <a:r>
              <a:rPr lang="fr-CH" sz="2200" b="1" i="0" dirty="0">
                <a:solidFill>
                  <a:srgbClr val="FF0000"/>
                </a:solidFill>
                <a:effectLst/>
                <a:latin typeface="Font-Regular"/>
              </a:rPr>
              <a:t>démocratie</a:t>
            </a:r>
            <a:r>
              <a:rPr lang="fr-CH" sz="2200" b="1" i="0" dirty="0">
                <a:solidFill>
                  <a:srgbClr val="1F2937"/>
                </a:solidFill>
                <a:effectLst/>
                <a:latin typeface="Font-Regular"/>
              </a:rPr>
              <a:t>, </a:t>
            </a:r>
            <a:r>
              <a:rPr lang="fr-CH" sz="2200" b="1" i="0" dirty="0">
                <a:solidFill>
                  <a:srgbClr val="FF0000"/>
                </a:solidFill>
                <a:effectLst/>
                <a:latin typeface="Font-Regular"/>
              </a:rPr>
              <a:t>l’indépendance</a:t>
            </a:r>
            <a:r>
              <a:rPr lang="fr-CH" sz="2200" b="1" i="0" dirty="0">
                <a:solidFill>
                  <a:srgbClr val="1F2937"/>
                </a:solidFill>
                <a:effectLst/>
                <a:latin typeface="Font-Regular"/>
              </a:rPr>
              <a:t> et la </a:t>
            </a:r>
            <a:r>
              <a:rPr lang="fr-CH" sz="2200" b="1" i="0" dirty="0">
                <a:solidFill>
                  <a:srgbClr val="FF0000"/>
                </a:solidFill>
                <a:effectLst/>
                <a:latin typeface="Font-Regular"/>
              </a:rPr>
              <a:t>paix</a:t>
            </a:r>
            <a:r>
              <a:rPr lang="fr-CH" sz="2200" b="1" i="0" dirty="0">
                <a:solidFill>
                  <a:srgbClr val="1F2937"/>
                </a:solidFill>
                <a:effectLst/>
                <a:latin typeface="Font-Regular"/>
              </a:rPr>
              <a:t> </a:t>
            </a:r>
            <a:r>
              <a:rPr lang="fr-CH" sz="2200" i="0" dirty="0">
                <a:solidFill>
                  <a:srgbClr val="1F2937"/>
                </a:solidFill>
                <a:effectLst/>
                <a:latin typeface="Font-Regular"/>
              </a:rPr>
              <a:t>dans un esprit de solidarité et d’ouverture au monde,</a:t>
            </a:r>
          </a:p>
          <a:p>
            <a:pPr algn="l"/>
            <a:r>
              <a:rPr lang="fr-CH" sz="2200" i="0" dirty="0">
                <a:solidFill>
                  <a:srgbClr val="1F2937"/>
                </a:solidFill>
                <a:effectLst/>
                <a:latin typeface="Font-Regular"/>
              </a:rPr>
              <a:t>déterminés à vivre ensemble leurs diversités</a:t>
            </a:r>
            <a:br>
              <a:rPr lang="fr-CH" sz="2200" i="0" dirty="0">
                <a:solidFill>
                  <a:srgbClr val="1F2937"/>
                </a:solidFill>
                <a:effectLst/>
                <a:latin typeface="Font-Regular"/>
              </a:rPr>
            </a:br>
            <a:r>
              <a:rPr lang="fr-CH" sz="2200" i="0" dirty="0">
                <a:solidFill>
                  <a:srgbClr val="1F2937"/>
                </a:solidFill>
                <a:effectLst/>
                <a:latin typeface="Font-Regular"/>
              </a:rPr>
              <a:t>dans le respect de l’autre et l’équité,</a:t>
            </a:r>
          </a:p>
          <a:p>
            <a:pPr algn="l"/>
            <a:r>
              <a:rPr lang="fr-CH" sz="2200" i="0" dirty="0">
                <a:solidFill>
                  <a:srgbClr val="1F2937"/>
                </a:solidFill>
                <a:effectLst/>
                <a:latin typeface="Font-Regular"/>
              </a:rPr>
              <a:t>conscients des acquis communs et de leur devoir d’assumer </a:t>
            </a:r>
            <a:br>
              <a:rPr lang="fr-CH" sz="2200" i="0" dirty="0">
                <a:solidFill>
                  <a:srgbClr val="1F2937"/>
                </a:solidFill>
                <a:effectLst/>
                <a:latin typeface="Font-Regular"/>
              </a:rPr>
            </a:br>
            <a:r>
              <a:rPr lang="fr-CH" sz="2200" i="0" dirty="0">
                <a:solidFill>
                  <a:srgbClr val="1F2937"/>
                </a:solidFill>
                <a:effectLst/>
                <a:latin typeface="Font-Regular"/>
              </a:rPr>
              <a:t>leurs responsabilités envers les générations futures,</a:t>
            </a:r>
          </a:p>
          <a:p>
            <a:pPr algn="l"/>
            <a:r>
              <a:rPr lang="fr-CH" sz="2200" b="1" i="0" dirty="0">
                <a:solidFill>
                  <a:srgbClr val="1F2937"/>
                </a:solidFill>
                <a:effectLst/>
                <a:latin typeface="Font-Regular"/>
              </a:rPr>
              <a:t>sachant que seul est libre qui use de sa liberté </a:t>
            </a:r>
            <a:r>
              <a:rPr lang="fr-CH" sz="2200" i="0" dirty="0">
                <a:solidFill>
                  <a:srgbClr val="1F2937"/>
                </a:solidFill>
                <a:effectLst/>
                <a:latin typeface="Font-Regular"/>
              </a:rPr>
              <a:t>et que la force de la communauté se mesure au bien-être du plus faible de ses membres, …</a:t>
            </a:r>
          </a:p>
        </p:txBody>
      </p:sp>
      <p:sp>
        <p:nvSpPr>
          <p:cNvPr id="7" name="Rectangle 6">
            <a:extLst>
              <a:ext uri="{FF2B5EF4-FFF2-40B4-BE49-F238E27FC236}">
                <a16:creationId xmlns:a16="http://schemas.microsoft.com/office/drawing/2014/main" id="{7A21E5D2-5550-7E5B-02FD-E56E94064A0E}"/>
              </a:ext>
            </a:extLst>
          </p:cNvPr>
          <p:cNvSpPr/>
          <p:nvPr/>
        </p:nvSpPr>
        <p:spPr>
          <a:xfrm>
            <a:off x="2013052" y="2147393"/>
            <a:ext cx="8631136" cy="4582020"/>
          </a:xfrm>
          <a:prstGeom prst="rect">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59972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1"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80AFD-4852-F9DF-C56D-61CAF76814B9}"/>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BF500FC4-3A87-C028-1B7F-AB5BFA57ECC6}"/>
              </a:ext>
            </a:extLst>
          </p:cNvPr>
          <p:cNvSpPr txBox="1">
            <a:spLocks/>
          </p:cNvSpPr>
          <p:nvPr/>
        </p:nvSpPr>
        <p:spPr>
          <a:xfrm>
            <a:off x="3302192" y="2543452"/>
            <a:ext cx="501805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Les Lobbies  </a:t>
            </a:r>
            <a:endParaRPr lang="fr-FR" sz="4000" b="1" dirty="0">
              <a:latin typeface="Abadi MT Condensed Extra Bold" panose="020B0306030101010103" pitchFamily="34" charset="77"/>
            </a:endParaRPr>
          </a:p>
        </p:txBody>
      </p:sp>
      <p:pic>
        <p:nvPicPr>
          <p:cNvPr id="3" name="Image 2">
            <a:extLst>
              <a:ext uri="{FF2B5EF4-FFF2-40B4-BE49-F238E27FC236}">
                <a16:creationId xmlns:a16="http://schemas.microsoft.com/office/drawing/2014/main" id="{BB0F5785-AA8F-B47B-E261-D8A0B18BD33A}"/>
              </a:ext>
            </a:extLst>
          </p:cNvPr>
          <p:cNvPicPr>
            <a:picLocks noChangeAspect="1"/>
          </p:cNvPicPr>
          <p:nvPr/>
        </p:nvPicPr>
        <p:blipFill>
          <a:blip r:embed="rId2"/>
          <a:stretch>
            <a:fillRect/>
          </a:stretch>
        </p:blipFill>
        <p:spPr>
          <a:xfrm>
            <a:off x="7281718" y="2285734"/>
            <a:ext cx="1583281" cy="1583281"/>
          </a:xfrm>
          <a:prstGeom prst="rect">
            <a:avLst/>
          </a:prstGeom>
        </p:spPr>
      </p:pic>
    </p:spTree>
    <p:extLst>
      <p:ext uri="{BB962C8B-B14F-4D97-AF65-F5344CB8AC3E}">
        <p14:creationId xmlns:p14="http://schemas.microsoft.com/office/powerpoint/2010/main" val="75349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0F4B0-7603-32ED-1784-C47F7FF1497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29F139A-47A2-ED83-D164-ACCE77D06F66}"/>
              </a:ext>
            </a:extLst>
          </p:cNvPr>
          <p:cNvSpPr>
            <a:spLocks noGrp="1"/>
          </p:cNvSpPr>
          <p:nvPr>
            <p:ph type="title"/>
          </p:nvPr>
        </p:nvSpPr>
        <p:spPr>
          <a:xfrm>
            <a:off x="642257" y="53504"/>
            <a:ext cx="10515600" cy="1325563"/>
          </a:xfrm>
        </p:spPr>
        <p:txBody>
          <a:bodyPr>
            <a:normAutofit/>
          </a:bodyPr>
          <a:lstStyle/>
          <a:p>
            <a:r>
              <a:rPr lang="fr-CH" sz="4800" b="1" dirty="0">
                <a:latin typeface="Abadi MT Condensed" panose="020B0506030101010103" pitchFamily="34" charset="0"/>
              </a:rPr>
              <a:t>Les Lobbies occupent le terrain</a:t>
            </a:r>
          </a:p>
        </p:txBody>
      </p:sp>
      <p:pic>
        <p:nvPicPr>
          <p:cNvPr id="8" name="Image 7">
            <a:extLst>
              <a:ext uri="{FF2B5EF4-FFF2-40B4-BE49-F238E27FC236}">
                <a16:creationId xmlns:a16="http://schemas.microsoft.com/office/drawing/2014/main" id="{53CB1E08-7625-CFFB-BB84-53B815B61CF5}"/>
              </a:ext>
            </a:extLst>
          </p:cNvPr>
          <p:cNvPicPr>
            <a:picLocks noChangeAspect="1"/>
          </p:cNvPicPr>
          <p:nvPr/>
        </p:nvPicPr>
        <p:blipFill>
          <a:blip r:embed="rId2"/>
          <a:stretch>
            <a:fillRect/>
          </a:stretch>
        </p:blipFill>
        <p:spPr>
          <a:xfrm>
            <a:off x="7927638" y="-21601"/>
            <a:ext cx="1583281" cy="1583281"/>
          </a:xfrm>
          <a:prstGeom prst="rect">
            <a:avLst/>
          </a:prstGeom>
        </p:spPr>
      </p:pic>
      <p:pic>
        <p:nvPicPr>
          <p:cNvPr id="11" name="Image 10">
            <a:extLst>
              <a:ext uri="{FF2B5EF4-FFF2-40B4-BE49-F238E27FC236}">
                <a16:creationId xmlns:a16="http://schemas.microsoft.com/office/drawing/2014/main" id="{48A7571E-00B9-6325-5D6F-4F0F4DDBE7EE}"/>
              </a:ext>
            </a:extLst>
          </p:cNvPr>
          <p:cNvPicPr>
            <a:picLocks noChangeAspect="1"/>
          </p:cNvPicPr>
          <p:nvPr/>
        </p:nvPicPr>
        <p:blipFill>
          <a:blip r:embed="rId3"/>
          <a:stretch>
            <a:fillRect/>
          </a:stretch>
        </p:blipFill>
        <p:spPr>
          <a:xfrm>
            <a:off x="5468079" y="2814404"/>
            <a:ext cx="6502400" cy="3657600"/>
          </a:xfrm>
          <a:prstGeom prst="rect">
            <a:avLst/>
          </a:prstGeom>
          <a:ln>
            <a:solidFill>
              <a:schemeClr val="tx1"/>
            </a:solidFill>
          </a:ln>
        </p:spPr>
      </p:pic>
      <p:sp>
        <p:nvSpPr>
          <p:cNvPr id="10" name="ZoneTexte 9">
            <a:extLst>
              <a:ext uri="{FF2B5EF4-FFF2-40B4-BE49-F238E27FC236}">
                <a16:creationId xmlns:a16="http://schemas.microsoft.com/office/drawing/2014/main" id="{511E4CB2-B55F-42D8-93A0-4EA5DFAD1782}"/>
              </a:ext>
            </a:extLst>
          </p:cNvPr>
          <p:cNvSpPr txBox="1"/>
          <p:nvPr/>
        </p:nvSpPr>
        <p:spPr>
          <a:xfrm>
            <a:off x="642257" y="2501686"/>
            <a:ext cx="4459574" cy="3970318"/>
          </a:xfrm>
          <a:prstGeom prst="rect">
            <a:avLst/>
          </a:prstGeom>
          <a:solidFill>
            <a:schemeClr val="bg1"/>
          </a:solidFill>
          <a:ln w="28575">
            <a:solidFill>
              <a:schemeClr val="tx1"/>
            </a:solidFill>
          </a:ln>
        </p:spPr>
        <p:txBody>
          <a:bodyPr wrap="square">
            <a:spAutoFit/>
          </a:bodyPr>
          <a:lstStyle/>
          <a:p>
            <a:r>
              <a:rPr lang="fr-CH" sz="2800" dirty="0">
                <a:solidFill>
                  <a:srgbClr val="000000"/>
                </a:solidFill>
                <a:effectLst/>
              </a:rPr>
              <a:t>« </a:t>
            </a:r>
            <a:r>
              <a:rPr lang="fr-CH" sz="2800" b="1" dirty="0">
                <a:solidFill>
                  <a:srgbClr val="000000"/>
                </a:solidFill>
                <a:effectLst/>
                <a:highlight>
                  <a:srgbClr val="FFFF00"/>
                </a:highlight>
              </a:rPr>
              <a:t>Chaque conseiller national peut distribuer une carte d’accès à deux personnes de son choix</a:t>
            </a:r>
            <a:r>
              <a:rPr lang="fr-CH" sz="2800" dirty="0">
                <a:solidFill>
                  <a:srgbClr val="000000"/>
                </a:solidFill>
                <a:effectLst/>
              </a:rPr>
              <a:t>, un sésame pour lesquels les lobbyistes sont prêts à se battre car il leur donne accès à la salle des pas perdus lors des sessions parlementaires. »</a:t>
            </a:r>
          </a:p>
        </p:txBody>
      </p:sp>
      <p:sp>
        <p:nvSpPr>
          <p:cNvPr id="13" name="ZoneTexte 12">
            <a:extLst>
              <a:ext uri="{FF2B5EF4-FFF2-40B4-BE49-F238E27FC236}">
                <a16:creationId xmlns:a16="http://schemas.microsoft.com/office/drawing/2014/main" id="{C5C79D7A-0800-5E48-D73F-0767EEF0B6F0}"/>
              </a:ext>
            </a:extLst>
          </p:cNvPr>
          <p:cNvSpPr txBox="1"/>
          <p:nvPr/>
        </p:nvSpPr>
        <p:spPr>
          <a:xfrm>
            <a:off x="5468079" y="2445072"/>
            <a:ext cx="6100996" cy="369332"/>
          </a:xfrm>
          <a:prstGeom prst="rect">
            <a:avLst/>
          </a:prstGeom>
          <a:noFill/>
        </p:spPr>
        <p:txBody>
          <a:bodyPr wrap="square">
            <a:spAutoFit/>
          </a:bodyPr>
          <a:lstStyle/>
          <a:p>
            <a:r>
              <a:rPr lang="fr-CH" b="0" i="0" dirty="0">
                <a:solidFill>
                  <a:srgbClr val="2D2D2D"/>
                </a:solidFill>
                <a:effectLst/>
                <a:latin typeface="RTS Neue VAR"/>
              </a:rPr>
              <a:t>le 30 décembre 2016</a:t>
            </a:r>
            <a:endParaRPr lang="fr-FR" dirty="0"/>
          </a:p>
        </p:txBody>
      </p:sp>
      <p:pic>
        <p:nvPicPr>
          <p:cNvPr id="14" name="Image 13">
            <a:extLst>
              <a:ext uri="{FF2B5EF4-FFF2-40B4-BE49-F238E27FC236}">
                <a16:creationId xmlns:a16="http://schemas.microsoft.com/office/drawing/2014/main" id="{E8E0FB38-173C-13E4-E854-3C33295A319F}"/>
              </a:ext>
            </a:extLst>
          </p:cNvPr>
          <p:cNvPicPr>
            <a:picLocks noChangeAspect="1"/>
          </p:cNvPicPr>
          <p:nvPr/>
        </p:nvPicPr>
        <p:blipFill>
          <a:blip r:embed="rId4"/>
          <a:stretch>
            <a:fillRect/>
          </a:stretch>
        </p:blipFill>
        <p:spPr>
          <a:xfrm>
            <a:off x="5267376" y="1511513"/>
            <a:ext cx="6502401" cy="936416"/>
          </a:xfrm>
          <a:prstGeom prst="rect">
            <a:avLst/>
          </a:prstGeom>
        </p:spPr>
      </p:pic>
      <p:pic>
        <p:nvPicPr>
          <p:cNvPr id="15" name="Image 14">
            <a:extLst>
              <a:ext uri="{FF2B5EF4-FFF2-40B4-BE49-F238E27FC236}">
                <a16:creationId xmlns:a16="http://schemas.microsoft.com/office/drawing/2014/main" id="{9EF5B2A5-6E10-F1C2-DB8B-7F8E1D5C39C4}"/>
              </a:ext>
            </a:extLst>
          </p:cNvPr>
          <p:cNvPicPr>
            <a:picLocks noChangeAspect="1"/>
          </p:cNvPicPr>
          <p:nvPr/>
        </p:nvPicPr>
        <p:blipFill>
          <a:blip r:embed="rId5"/>
          <a:stretch>
            <a:fillRect/>
          </a:stretch>
        </p:blipFill>
        <p:spPr>
          <a:xfrm>
            <a:off x="3784285" y="1491213"/>
            <a:ext cx="1317546" cy="898327"/>
          </a:xfrm>
          <a:prstGeom prst="rect">
            <a:avLst/>
          </a:prstGeom>
        </p:spPr>
      </p:pic>
    </p:spTree>
    <p:extLst>
      <p:ext uri="{BB962C8B-B14F-4D97-AF65-F5344CB8AC3E}">
        <p14:creationId xmlns:p14="http://schemas.microsoft.com/office/powerpoint/2010/main" val="1710617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p:tgtEl>
                                          <p:spTgt spid="14"/>
                                        </p:tgtEl>
                                        <p:attrNameLst>
                                          <p:attrName>ppt_x</p:attrName>
                                        </p:attrNameLst>
                                      </p:cBhvr>
                                      <p:tavLst>
                                        <p:tav tm="0">
                                          <p:val>
                                            <p:strVal val="#ppt_x-#ppt_w*1.125000"/>
                                          </p:val>
                                        </p:tav>
                                        <p:tav tm="100000">
                                          <p:val>
                                            <p:strVal val="#ppt_x"/>
                                          </p:val>
                                        </p:tav>
                                      </p:tavLst>
                                    </p:anim>
                                    <p:animEffect transition="in" filter="wipe(right)">
                                      <p:cBhvr>
                                        <p:cTn id="8" dur="1000"/>
                                        <p:tgtEl>
                                          <p:spTgt spid="14"/>
                                        </p:tgtEl>
                                      </p:cBhvr>
                                    </p:animEffect>
                                  </p:childTnLst>
                                </p:cTn>
                              </p:par>
                              <p:par>
                                <p:cTn id="9" presetID="1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p:tgtEl>
                                          <p:spTgt spid="15"/>
                                        </p:tgtEl>
                                        <p:attrNameLst>
                                          <p:attrName>ppt_x</p:attrName>
                                        </p:attrNameLst>
                                      </p:cBhvr>
                                      <p:tavLst>
                                        <p:tav tm="0">
                                          <p:val>
                                            <p:strVal val="#ppt_x-#ppt_w*1.125000"/>
                                          </p:val>
                                        </p:tav>
                                        <p:tav tm="100000">
                                          <p:val>
                                            <p:strVal val="#ppt_x"/>
                                          </p:val>
                                        </p:tav>
                                      </p:tavLst>
                                    </p:anim>
                                    <p:animEffect transition="in" filter="wipe(right)">
                                      <p:cBhvr>
                                        <p:cTn id="12" dur="10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p:tgtEl>
                                          <p:spTgt spid="10"/>
                                        </p:tgtEl>
                                        <p:attrNameLst>
                                          <p:attrName>ppt_x</p:attrName>
                                        </p:attrNameLst>
                                      </p:cBhvr>
                                      <p:tavLst>
                                        <p:tav tm="0">
                                          <p:val>
                                            <p:strVal val="#ppt_x-#ppt_w*1.125000"/>
                                          </p:val>
                                        </p:tav>
                                        <p:tav tm="100000">
                                          <p:val>
                                            <p:strVal val="#ppt_x"/>
                                          </p:val>
                                        </p:tav>
                                      </p:tavLst>
                                    </p:anim>
                                    <p:animEffect transition="in" filter="wipe(right)">
                                      <p:cBhvr>
                                        <p:cTn id="16" dur="1000"/>
                                        <p:tgtEl>
                                          <p:spTgt spid="10"/>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000"/>
                                        <p:tgtEl>
                                          <p:spTgt spid="13"/>
                                        </p:tgtEl>
                                        <p:attrNameLst>
                                          <p:attrName>ppt_x</p:attrName>
                                        </p:attrNameLst>
                                      </p:cBhvr>
                                      <p:tavLst>
                                        <p:tav tm="0">
                                          <p:val>
                                            <p:strVal val="#ppt_x-#ppt_w*1.125000"/>
                                          </p:val>
                                        </p:tav>
                                        <p:tav tm="100000">
                                          <p:val>
                                            <p:strVal val="#ppt_x"/>
                                          </p:val>
                                        </p:tav>
                                      </p:tavLst>
                                    </p:anim>
                                    <p:animEffect transition="in" filter="wipe(right)">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Gavi, l'Alliance du Vaccin - Gavi | Genève internationale">
            <a:extLst>
              <a:ext uri="{FF2B5EF4-FFF2-40B4-BE49-F238E27FC236}">
                <a16:creationId xmlns:a16="http://schemas.microsoft.com/office/drawing/2014/main" id="{CA4F8A8F-6304-E49F-9976-D81C738D5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220" y="5796525"/>
            <a:ext cx="1110415" cy="1110415"/>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DCE4A25A-7EA9-D94B-8EF2-638F931928F0}"/>
              </a:ext>
            </a:extLst>
          </p:cNvPr>
          <p:cNvPicPr>
            <a:picLocks noChangeAspect="1"/>
          </p:cNvPicPr>
          <p:nvPr/>
        </p:nvPicPr>
        <p:blipFill>
          <a:blip r:embed="rId3"/>
          <a:stretch>
            <a:fillRect/>
          </a:stretch>
        </p:blipFill>
        <p:spPr>
          <a:xfrm>
            <a:off x="3350444" y="1947521"/>
            <a:ext cx="5859938" cy="4197180"/>
          </a:xfrm>
          <a:prstGeom prst="rect">
            <a:avLst/>
          </a:prstGeom>
        </p:spPr>
      </p:pic>
      <p:sp>
        <p:nvSpPr>
          <p:cNvPr id="14" name="Titre 1">
            <a:extLst>
              <a:ext uri="{FF2B5EF4-FFF2-40B4-BE49-F238E27FC236}">
                <a16:creationId xmlns:a16="http://schemas.microsoft.com/office/drawing/2014/main" id="{16D82865-CB00-A44B-B5AA-FB5F467E2F6A}"/>
              </a:ext>
            </a:extLst>
          </p:cNvPr>
          <p:cNvSpPr txBox="1">
            <a:spLocks/>
          </p:cNvSpPr>
          <p:nvPr/>
        </p:nvSpPr>
        <p:spPr>
          <a:xfrm>
            <a:off x="2880610" y="5948574"/>
            <a:ext cx="3434861" cy="7973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5400" b="1" dirty="0">
                <a:latin typeface="Abadi MT Condensed Extra Bold" panose="020B0306030101010103" pitchFamily="34" charset="77"/>
              </a:rPr>
              <a:t>Genève</a:t>
            </a:r>
          </a:p>
        </p:txBody>
      </p:sp>
      <p:cxnSp>
        <p:nvCxnSpPr>
          <p:cNvPr id="11" name="Connecteur droit avec flèche 10">
            <a:extLst>
              <a:ext uri="{FF2B5EF4-FFF2-40B4-BE49-F238E27FC236}">
                <a16:creationId xmlns:a16="http://schemas.microsoft.com/office/drawing/2014/main" id="{14C33D8D-1F4C-8C4F-9FD9-B189D2B94D0B}"/>
              </a:ext>
            </a:extLst>
          </p:cNvPr>
          <p:cNvCxnSpPr>
            <a:cxnSpLocks/>
          </p:cNvCxnSpPr>
          <p:nvPr/>
        </p:nvCxnSpPr>
        <p:spPr>
          <a:xfrm flipH="1" flipV="1">
            <a:off x="3895570" y="5510870"/>
            <a:ext cx="173986" cy="505045"/>
          </a:xfrm>
          <a:prstGeom prst="straightConnector1">
            <a:avLst/>
          </a:prstGeom>
          <a:ln w="38100">
            <a:solidFill>
              <a:schemeClr val="tx1"/>
            </a:solidFill>
            <a:headEnd type="none"/>
            <a:tailEnd type="triangle" w="lg" len="lg"/>
          </a:ln>
          <a:effectLst/>
        </p:spPr>
        <p:style>
          <a:lnRef idx="1">
            <a:schemeClr val="accent2"/>
          </a:lnRef>
          <a:fillRef idx="0">
            <a:schemeClr val="accent2"/>
          </a:fillRef>
          <a:effectRef idx="0">
            <a:schemeClr val="accent2"/>
          </a:effectRef>
          <a:fontRef idx="minor">
            <a:schemeClr val="tx1"/>
          </a:fontRef>
        </p:style>
      </p:cxnSp>
      <p:sp>
        <p:nvSpPr>
          <p:cNvPr id="5" name="Ellipse 4">
            <a:extLst>
              <a:ext uri="{FF2B5EF4-FFF2-40B4-BE49-F238E27FC236}">
                <a16:creationId xmlns:a16="http://schemas.microsoft.com/office/drawing/2014/main" id="{3E894EAE-CD27-9846-BD60-EC76B5F91950}"/>
              </a:ext>
            </a:extLst>
          </p:cNvPr>
          <p:cNvSpPr/>
          <p:nvPr/>
        </p:nvSpPr>
        <p:spPr>
          <a:xfrm>
            <a:off x="3350444" y="4660380"/>
            <a:ext cx="763285" cy="778849"/>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itre 1">
            <a:extLst>
              <a:ext uri="{FF2B5EF4-FFF2-40B4-BE49-F238E27FC236}">
                <a16:creationId xmlns:a16="http://schemas.microsoft.com/office/drawing/2014/main" id="{0ECA6375-09FB-5215-7A4F-2D961392674B}"/>
              </a:ext>
            </a:extLst>
          </p:cNvPr>
          <p:cNvSpPr txBox="1">
            <a:spLocks/>
          </p:cNvSpPr>
          <p:nvPr/>
        </p:nvSpPr>
        <p:spPr>
          <a:xfrm>
            <a:off x="250230" y="262743"/>
            <a:ext cx="901450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latin typeface="Abadi MT Condensed Extra Bold" panose="020B0306030101010103" pitchFamily="34" charset="77"/>
              </a:rPr>
              <a:t>La Suisse au cœur … </a:t>
            </a:r>
            <a:br>
              <a:rPr lang="fr-FR" sz="4800" b="1" dirty="0">
                <a:latin typeface="Abadi MT Condensed Extra Bold" panose="020B0306030101010103" pitchFamily="34" charset="77"/>
              </a:rPr>
            </a:br>
            <a:r>
              <a:rPr lang="fr-FR" sz="3600" b="1" dirty="0">
                <a:latin typeface="Abadi MT Condensed Extra Bold" panose="020B0306030101010103" pitchFamily="34" charset="77"/>
              </a:rPr>
              <a:t>(à compléter)</a:t>
            </a:r>
          </a:p>
        </p:txBody>
      </p:sp>
      <p:pic>
        <p:nvPicPr>
          <p:cNvPr id="7170" name="Picture 2" descr="Davos 2022: 'Trust-based and action-oriented cooperation' | World Economic  Forum">
            <a:extLst>
              <a:ext uri="{FF2B5EF4-FFF2-40B4-BE49-F238E27FC236}">
                <a16:creationId xmlns:a16="http://schemas.microsoft.com/office/drawing/2014/main" id="{12E5DF4E-3EAA-00D2-77F5-344CCB4F14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00" y="3703381"/>
            <a:ext cx="1874224" cy="12472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72" name="Picture 4" descr="Coronavirus: La OMS declara el brote de Covid-19 pandemia">
            <a:extLst>
              <a:ext uri="{FF2B5EF4-FFF2-40B4-BE49-F238E27FC236}">
                <a16:creationId xmlns:a16="http://schemas.microsoft.com/office/drawing/2014/main" id="{10B6A267-2CE6-6F3D-4B44-05B8DFBB33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86" y="5023678"/>
            <a:ext cx="1874224" cy="11104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AD2AEA2-E4DE-2A96-2A7D-240F78524F1B}"/>
              </a:ext>
            </a:extLst>
          </p:cNvPr>
          <p:cNvPicPr>
            <a:picLocks noChangeAspect="1"/>
          </p:cNvPicPr>
          <p:nvPr/>
        </p:nvPicPr>
        <p:blipFill>
          <a:blip r:embed="rId6"/>
          <a:stretch>
            <a:fillRect/>
          </a:stretch>
        </p:blipFill>
        <p:spPr>
          <a:xfrm>
            <a:off x="5666922" y="5430570"/>
            <a:ext cx="1739900" cy="1155700"/>
          </a:xfrm>
          <a:prstGeom prst="rect">
            <a:avLst/>
          </a:prstGeom>
        </p:spPr>
      </p:pic>
      <p:pic>
        <p:nvPicPr>
          <p:cNvPr id="7176" name="Picture 8" descr="Chef de l'ONU, Antonio Guterres réclame « un dialogue » avec les talibans  et craint pour le Sahel">
            <a:extLst>
              <a:ext uri="{FF2B5EF4-FFF2-40B4-BE49-F238E27FC236}">
                <a16:creationId xmlns:a16="http://schemas.microsoft.com/office/drawing/2014/main" id="{98DACA01-1ED4-AD87-642F-5FEACBB691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13593" y="5363229"/>
            <a:ext cx="1759232" cy="11706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2" name="Titre 1">
            <a:extLst>
              <a:ext uri="{FF2B5EF4-FFF2-40B4-BE49-F238E27FC236}">
                <a16:creationId xmlns:a16="http://schemas.microsoft.com/office/drawing/2014/main" id="{51FD28F0-7EE8-ABA3-18AF-FA639BD01779}"/>
              </a:ext>
            </a:extLst>
          </p:cNvPr>
          <p:cNvSpPr txBox="1">
            <a:spLocks/>
          </p:cNvSpPr>
          <p:nvPr/>
        </p:nvSpPr>
        <p:spPr>
          <a:xfrm>
            <a:off x="3577007" y="1098547"/>
            <a:ext cx="3434861" cy="7973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5400" b="1" dirty="0">
                <a:latin typeface="Abadi MT Condensed Extra Bold" panose="020B0306030101010103" pitchFamily="34" charset="77"/>
              </a:rPr>
              <a:t>Bâle</a:t>
            </a:r>
          </a:p>
        </p:txBody>
      </p:sp>
      <p:sp>
        <p:nvSpPr>
          <p:cNvPr id="24" name="Ellipse 23">
            <a:extLst>
              <a:ext uri="{FF2B5EF4-FFF2-40B4-BE49-F238E27FC236}">
                <a16:creationId xmlns:a16="http://schemas.microsoft.com/office/drawing/2014/main" id="{F4C7F3E3-7159-1895-5F60-869F1A72342E}"/>
              </a:ext>
            </a:extLst>
          </p:cNvPr>
          <p:cNvSpPr/>
          <p:nvPr/>
        </p:nvSpPr>
        <p:spPr>
          <a:xfrm>
            <a:off x="5237514" y="2569807"/>
            <a:ext cx="542507" cy="559771"/>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a:extLst>
              <a:ext uri="{FF2B5EF4-FFF2-40B4-BE49-F238E27FC236}">
                <a16:creationId xmlns:a16="http://schemas.microsoft.com/office/drawing/2014/main" id="{EBF2FCAB-7F40-0157-6E11-945FC95CB857}"/>
              </a:ext>
            </a:extLst>
          </p:cNvPr>
          <p:cNvPicPr>
            <a:picLocks noChangeAspect="1"/>
          </p:cNvPicPr>
          <p:nvPr/>
        </p:nvPicPr>
        <p:blipFill>
          <a:blip r:embed="rId8"/>
          <a:stretch>
            <a:fillRect/>
          </a:stretch>
        </p:blipFill>
        <p:spPr>
          <a:xfrm>
            <a:off x="982040" y="1572269"/>
            <a:ext cx="2373045" cy="1312872"/>
          </a:xfrm>
          <a:prstGeom prst="rect">
            <a:avLst/>
          </a:prstGeom>
          <a:ln>
            <a:solidFill>
              <a:schemeClr val="tx1"/>
            </a:solidFill>
          </a:ln>
        </p:spPr>
      </p:pic>
      <p:sp>
        <p:nvSpPr>
          <p:cNvPr id="29" name="ZoneTexte 28">
            <a:extLst>
              <a:ext uri="{FF2B5EF4-FFF2-40B4-BE49-F238E27FC236}">
                <a16:creationId xmlns:a16="http://schemas.microsoft.com/office/drawing/2014/main" id="{9424CE9C-7F97-EAAF-9630-3D032B100B50}"/>
              </a:ext>
            </a:extLst>
          </p:cNvPr>
          <p:cNvSpPr txBox="1"/>
          <p:nvPr/>
        </p:nvSpPr>
        <p:spPr>
          <a:xfrm>
            <a:off x="99630" y="2864987"/>
            <a:ext cx="4303314" cy="584775"/>
          </a:xfrm>
          <a:prstGeom prst="rect">
            <a:avLst/>
          </a:prstGeom>
          <a:noFill/>
        </p:spPr>
        <p:txBody>
          <a:bodyPr wrap="square">
            <a:spAutoFit/>
          </a:bodyPr>
          <a:lstStyle/>
          <a:p>
            <a:pPr algn="ctr"/>
            <a:r>
              <a:rPr lang="fr-CH" sz="1600" b="1" dirty="0">
                <a:solidFill>
                  <a:schemeClr val="tx1"/>
                </a:solidFill>
              </a:rPr>
              <a:t>Agustín Carstens</a:t>
            </a:r>
            <a:br>
              <a:rPr lang="fr-CH" sz="1600" b="1" dirty="0"/>
            </a:br>
            <a:r>
              <a:rPr lang="fr-CH" sz="1600" b="1" dirty="0"/>
              <a:t>(Banque des règlements internationaux)</a:t>
            </a:r>
            <a:endParaRPr lang="fr-FR" sz="1600" b="1" dirty="0"/>
          </a:p>
        </p:txBody>
      </p:sp>
      <p:pic>
        <p:nvPicPr>
          <p:cNvPr id="7178" name="Picture 10" descr="Fabiola Gianotti — Wikipédia">
            <a:extLst>
              <a:ext uri="{FF2B5EF4-FFF2-40B4-BE49-F238E27FC236}">
                <a16:creationId xmlns:a16="http://schemas.microsoft.com/office/drawing/2014/main" id="{983781CD-B6AE-F2B3-6FBB-7924D39F582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45913" y="4589832"/>
            <a:ext cx="1121704" cy="157038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80" name="Picture 12" descr="GIEC : comment l'étude du climat est confiée à des militants - IREF Europe  FR">
            <a:extLst>
              <a:ext uri="{FF2B5EF4-FFF2-40B4-BE49-F238E27FC236}">
                <a16:creationId xmlns:a16="http://schemas.microsoft.com/office/drawing/2014/main" id="{DFD10E40-0A72-8FA6-8DE0-8B4004DD26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94791" y="917244"/>
            <a:ext cx="1683554" cy="94279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182" name="Picture 14" descr="OMC: réunion lundi pour valider Ngozi comme patronne - RTN votre radio  régionale">
            <a:extLst>
              <a:ext uri="{FF2B5EF4-FFF2-40B4-BE49-F238E27FC236}">
                <a16:creationId xmlns:a16="http://schemas.microsoft.com/office/drawing/2014/main" id="{D047CDBB-67AF-61E8-B0E6-4EE8F31B19D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41442" y="3707824"/>
            <a:ext cx="1095954" cy="8209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84" name="Picture 16" descr="Le GESDA lance un cursus de diplomatie scientifique et s'étoffe | Radio Lac">
            <a:extLst>
              <a:ext uri="{FF2B5EF4-FFF2-40B4-BE49-F238E27FC236}">
                <a16:creationId xmlns:a16="http://schemas.microsoft.com/office/drawing/2014/main" id="{5D853D21-8F4F-E1D9-A8C8-BF4D90892FF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24409" y="546813"/>
            <a:ext cx="1769695" cy="1325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86" name="Picture 18" descr="Bientôt un bureau à Genève: l'OTAN arrive en Suisse | blue News">
            <a:extLst>
              <a:ext uri="{FF2B5EF4-FFF2-40B4-BE49-F238E27FC236}">
                <a16:creationId xmlns:a16="http://schemas.microsoft.com/office/drawing/2014/main" id="{4D3B3CAA-D24E-C023-A9D4-D5F34F9FFE7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49804" y="546813"/>
            <a:ext cx="1991966" cy="1325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4EAB16BF-2560-E9CB-FBAA-C9AFBF710BC5}"/>
              </a:ext>
            </a:extLst>
          </p:cNvPr>
          <p:cNvSpPr/>
          <p:nvPr/>
        </p:nvSpPr>
        <p:spPr>
          <a:xfrm>
            <a:off x="5080954" y="3534632"/>
            <a:ext cx="763285" cy="778849"/>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Titre 1">
            <a:extLst>
              <a:ext uri="{FF2B5EF4-FFF2-40B4-BE49-F238E27FC236}">
                <a16:creationId xmlns:a16="http://schemas.microsoft.com/office/drawing/2014/main" id="{1A78EE80-AF3E-AC34-71FF-FD31B23E769A}"/>
              </a:ext>
            </a:extLst>
          </p:cNvPr>
          <p:cNvSpPr txBox="1">
            <a:spLocks/>
          </p:cNvSpPr>
          <p:nvPr/>
        </p:nvSpPr>
        <p:spPr>
          <a:xfrm>
            <a:off x="8490736" y="2339613"/>
            <a:ext cx="2899812" cy="7973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5400" b="1" dirty="0">
                <a:latin typeface="Abadi MT Condensed Extra Bold" panose="020B0306030101010103" pitchFamily="34" charset="77"/>
              </a:rPr>
              <a:t>Berne </a:t>
            </a:r>
            <a:r>
              <a:rPr lang="fr-FR" sz="3200" b="1" dirty="0">
                <a:latin typeface="Abadi MT Condensed Extra Bold" panose="020B0306030101010103" pitchFamily="34" charset="77"/>
              </a:rPr>
              <a:t>(capitale)</a:t>
            </a:r>
          </a:p>
        </p:txBody>
      </p:sp>
      <p:sp>
        <p:nvSpPr>
          <p:cNvPr id="52" name="ZoneTexte 51">
            <a:extLst>
              <a:ext uri="{FF2B5EF4-FFF2-40B4-BE49-F238E27FC236}">
                <a16:creationId xmlns:a16="http://schemas.microsoft.com/office/drawing/2014/main" id="{2373F8D2-37A4-A3DF-BDF5-77415CF08496}"/>
              </a:ext>
            </a:extLst>
          </p:cNvPr>
          <p:cNvSpPr txBox="1"/>
          <p:nvPr/>
        </p:nvSpPr>
        <p:spPr>
          <a:xfrm>
            <a:off x="11128593" y="1709804"/>
            <a:ext cx="846887"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OTAN</a:t>
            </a:r>
            <a:endParaRPr lang="fr-FR" b="1" dirty="0"/>
          </a:p>
        </p:txBody>
      </p:sp>
      <p:pic>
        <p:nvPicPr>
          <p:cNvPr id="2" name="Image 1">
            <a:extLst>
              <a:ext uri="{FF2B5EF4-FFF2-40B4-BE49-F238E27FC236}">
                <a16:creationId xmlns:a16="http://schemas.microsoft.com/office/drawing/2014/main" id="{33033D29-2AC0-D34E-D27A-53278A1AF679}"/>
              </a:ext>
            </a:extLst>
          </p:cNvPr>
          <p:cNvPicPr>
            <a:picLocks noChangeAspect="1"/>
          </p:cNvPicPr>
          <p:nvPr/>
        </p:nvPicPr>
        <p:blipFill>
          <a:blip r:embed="rId14"/>
          <a:stretch>
            <a:fillRect/>
          </a:stretch>
        </p:blipFill>
        <p:spPr>
          <a:xfrm>
            <a:off x="10004239" y="5796525"/>
            <a:ext cx="1006484" cy="1006484"/>
          </a:xfrm>
          <a:prstGeom prst="rect">
            <a:avLst/>
          </a:prstGeom>
        </p:spPr>
      </p:pic>
      <p:pic>
        <p:nvPicPr>
          <p:cNvPr id="30" name="Picture 2" descr="La Place fédérale à Berne avec ses jeux d’eau et le Palais fédéral. ">
            <a:extLst>
              <a:ext uri="{FF2B5EF4-FFF2-40B4-BE49-F238E27FC236}">
                <a16:creationId xmlns:a16="http://schemas.microsoft.com/office/drawing/2014/main" id="{DDA03708-D3E0-8DCE-ECAA-158138ED1F8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040158" y="3116581"/>
            <a:ext cx="2358160" cy="14758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5" name="Forme libre 34">
            <a:extLst>
              <a:ext uri="{FF2B5EF4-FFF2-40B4-BE49-F238E27FC236}">
                <a16:creationId xmlns:a16="http://schemas.microsoft.com/office/drawing/2014/main" id="{CACDBBA4-A64F-17A3-883D-9960C7493CC9}"/>
              </a:ext>
            </a:extLst>
          </p:cNvPr>
          <p:cNvSpPr/>
          <p:nvPr/>
        </p:nvSpPr>
        <p:spPr>
          <a:xfrm rot="11797405" flipH="1">
            <a:off x="5799894" y="1724205"/>
            <a:ext cx="503624" cy="957584"/>
          </a:xfrm>
          <a:custGeom>
            <a:avLst/>
            <a:gdLst>
              <a:gd name="connsiteX0" fmla="*/ 139379 w 649301"/>
              <a:gd name="connsiteY0" fmla="*/ 0 h 1039285"/>
              <a:gd name="connsiteX1" fmla="*/ 648831 w 649301"/>
              <a:gd name="connsiteY1" fmla="*/ 509452 h 1039285"/>
              <a:gd name="connsiteX2" fmla="*/ 61002 w 649301"/>
              <a:gd name="connsiteY2" fmla="*/ 992778 h 1039285"/>
              <a:gd name="connsiteX3" fmla="*/ 47939 w 649301"/>
              <a:gd name="connsiteY3" fmla="*/ 992778 h 1039285"/>
            </a:gdLst>
            <a:ahLst/>
            <a:cxnLst>
              <a:cxn ang="0">
                <a:pos x="connsiteX0" y="connsiteY0"/>
              </a:cxn>
              <a:cxn ang="0">
                <a:pos x="connsiteX1" y="connsiteY1"/>
              </a:cxn>
              <a:cxn ang="0">
                <a:pos x="connsiteX2" y="connsiteY2"/>
              </a:cxn>
              <a:cxn ang="0">
                <a:pos x="connsiteX3" y="connsiteY3"/>
              </a:cxn>
            </a:cxnLst>
            <a:rect l="l" t="t" r="r" b="b"/>
            <a:pathLst>
              <a:path w="649301" h="1039285">
                <a:moveTo>
                  <a:pt x="139379" y="0"/>
                </a:moveTo>
                <a:cubicBezTo>
                  <a:pt x="400636" y="171994"/>
                  <a:pt x="661894" y="343989"/>
                  <a:pt x="648831" y="509452"/>
                </a:cubicBezTo>
                <a:cubicBezTo>
                  <a:pt x="635768" y="674915"/>
                  <a:pt x="161151" y="912224"/>
                  <a:pt x="61002" y="992778"/>
                </a:cubicBezTo>
                <a:cubicBezTo>
                  <a:pt x="-39147" y="1073332"/>
                  <a:pt x="4396" y="1033055"/>
                  <a:pt x="47939" y="992778"/>
                </a:cubicBezTo>
              </a:path>
            </a:pathLst>
          </a:custGeom>
          <a:noFill/>
          <a:ln w="44450">
            <a:headEnd type="triangle" w="lg" len="lg"/>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Pas de vacances pour la BNS - Centre Patronal">
            <a:extLst>
              <a:ext uri="{FF2B5EF4-FFF2-40B4-BE49-F238E27FC236}">
                <a16:creationId xmlns:a16="http://schemas.microsoft.com/office/drawing/2014/main" id="{61B76787-C315-A0E2-2BD2-E3217810B7E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288651" y="3970554"/>
            <a:ext cx="1686829" cy="1079250"/>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a:extLst>
              <a:ext uri="{FF2B5EF4-FFF2-40B4-BE49-F238E27FC236}">
                <a16:creationId xmlns:a16="http://schemas.microsoft.com/office/drawing/2014/main" id="{E747C25C-CE74-E63A-6DEE-F3A2F4C4BB0D}"/>
              </a:ext>
            </a:extLst>
          </p:cNvPr>
          <p:cNvSpPr txBox="1"/>
          <p:nvPr/>
        </p:nvSpPr>
        <p:spPr>
          <a:xfrm>
            <a:off x="7799646" y="1778388"/>
            <a:ext cx="818478" cy="369332"/>
          </a:xfrm>
          <a:prstGeom prst="rect">
            <a:avLst/>
          </a:prstGeom>
          <a:solidFill>
            <a:schemeClr val="bg1"/>
          </a:solidFill>
          <a:ln>
            <a:solidFill>
              <a:schemeClr val="tx1"/>
            </a:solidFill>
          </a:ln>
        </p:spPr>
        <p:txBody>
          <a:bodyPr wrap="square">
            <a:spAutoFit/>
          </a:bodyPr>
          <a:lstStyle/>
          <a:p>
            <a:pPr algn="ctr"/>
            <a:r>
              <a:rPr lang="fr-CH" b="1" dirty="0" err="1">
                <a:solidFill>
                  <a:schemeClr val="tx1"/>
                </a:solidFill>
              </a:rPr>
              <a:t>Gesda</a:t>
            </a:r>
            <a:endParaRPr lang="fr-FR" b="1" dirty="0"/>
          </a:p>
        </p:txBody>
      </p:sp>
      <p:sp>
        <p:nvSpPr>
          <p:cNvPr id="3" name="ZoneTexte 2">
            <a:extLst>
              <a:ext uri="{FF2B5EF4-FFF2-40B4-BE49-F238E27FC236}">
                <a16:creationId xmlns:a16="http://schemas.microsoft.com/office/drawing/2014/main" id="{414961C5-18EB-30CD-A140-C98515D31BF7}"/>
              </a:ext>
            </a:extLst>
          </p:cNvPr>
          <p:cNvSpPr txBox="1"/>
          <p:nvPr/>
        </p:nvSpPr>
        <p:spPr>
          <a:xfrm>
            <a:off x="741273" y="5960035"/>
            <a:ext cx="818478"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OMS</a:t>
            </a:r>
            <a:endParaRPr lang="fr-FR" b="1" dirty="0"/>
          </a:p>
        </p:txBody>
      </p:sp>
      <p:sp>
        <p:nvSpPr>
          <p:cNvPr id="4" name="ZoneTexte 3">
            <a:extLst>
              <a:ext uri="{FF2B5EF4-FFF2-40B4-BE49-F238E27FC236}">
                <a16:creationId xmlns:a16="http://schemas.microsoft.com/office/drawing/2014/main" id="{D717C69F-CF00-44AB-540E-AE18FFB3BE0B}"/>
              </a:ext>
            </a:extLst>
          </p:cNvPr>
          <p:cNvSpPr txBox="1"/>
          <p:nvPr/>
        </p:nvSpPr>
        <p:spPr>
          <a:xfrm>
            <a:off x="2216196" y="5930435"/>
            <a:ext cx="846887"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CERN</a:t>
            </a:r>
            <a:endParaRPr lang="fr-FR" b="1" dirty="0"/>
          </a:p>
        </p:txBody>
      </p:sp>
      <p:sp>
        <p:nvSpPr>
          <p:cNvPr id="7" name="ZoneTexte 6">
            <a:extLst>
              <a:ext uri="{FF2B5EF4-FFF2-40B4-BE49-F238E27FC236}">
                <a16:creationId xmlns:a16="http://schemas.microsoft.com/office/drawing/2014/main" id="{900434FF-0C1F-99A0-533E-78C92667DAA5}"/>
              </a:ext>
            </a:extLst>
          </p:cNvPr>
          <p:cNvSpPr txBox="1"/>
          <p:nvPr/>
        </p:nvSpPr>
        <p:spPr>
          <a:xfrm>
            <a:off x="2929338" y="4161822"/>
            <a:ext cx="846887"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OMC</a:t>
            </a:r>
            <a:endParaRPr lang="fr-FR" b="1" dirty="0"/>
          </a:p>
        </p:txBody>
      </p:sp>
      <p:sp>
        <p:nvSpPr>
          <p:cNvPr id="8" name="ZoneTexte 7">
            <a:extLst>
              <a:ext uri="{FF2B5EF4-FFF2-40B4-BE49-F238E27FC236}">
                <a16:creationId xmlns:a16="http://schemas.microsoft.com/office/drawing/2014/main" id="{D26C458B-D9A3-7844-C46B-9F0FCA76BFCC}"/>
              </a:ext>
            </a:extLst>
          </p:cNvPr>
          <p:cNvSpPr txBox="1"/>
          <p:nvPr/>
        </p:nvSpPr>
        <p:spPr>
          <a:xfrm>
            <a:off x="315076" y="2237593"/>
            <a:ext cx="1117157"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BRI/BIS</a:t>
            </a:r>
            <a:endParaRPr lang="fr-FR" b="1" dirty="0"/>
          </a:p>
        </p:txBody>
      </p:sp>
      <p:sp>
        <p:nvSpPr>
          <p:cNvPr id="9" name="ZoneTexte 8">
            <a:extLst>
              <a:ext uri="{FF2B5EF4-FFF2-40B4-BE49-F238E27FC236}">
                <a16:creationId xmlns:a16="http://schemas.microsoft.com/office/drawing/2014/main" id="{1153F59E-C726-619E-E065-F184E246329F}"/>
              </a:ext>
            </a:extLst>
          </p:cNvPr>
          <p:cNvSpPr txBox="1"/>
          <p:nvPr/>
        </p:nvSpPr>
        <p:spPr>
          <a:xfrm>
            <a:off x="9210382" y="6372241"/>
            <a:ext cx="846887"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ONU</a:t>
            </a:r>
            <a:endParaRPr lang="fr-FR" b="1" dirty="0"/>
          </a:p>
        </p:txBody>
      </p:sp>
      <p:sp>
        <p:nvSpPr>
          <p:cNvPr id="10" name="ZoneTexte 9">
            <a:extLst>
              <a:ext uri="{FF2B5EF4-FFF2-40B4-BE49-F238E27FC236}">
                <a16:creationId xmlns:a16="http://schemas.microsoft.com/office/drawing/2014/main" id="{CA3F8110-434C-ABB3-ED90-6B01510CD8B2}"/>
              </a:ext>
            </a:extLst>
          </p:cNvPr>
          <p:cNvSpPr txBox="1"/>
          <p:nvPr/>
        </p:nvSpPr>
        <p:spPr>
          <a:xfrm>
            <a:off x="11116043" y="4961403"/>
            <a:ext cx="825727"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BNS</a:t>
            </a:r>
            <a:endParaRPr lang="fr-FR" b="1" dirty="0"/>
          </a:p>
        </p:txBody>
      </p:sp>
      <p:sp>
        <p:nvSpPr>
          <p:cNvPr id="12" name="ZoneTexte 11">
            <a:extLst>
              <a:ext uri="{FF2B5EF4-FFF2-40B4-BE49-F238E27FC236}">
                <a16:creationId xmlns:a16="http://schemas.microsoft.com/office/drawing/2014/main" id="{EA9A97BA-979C-0E2D-37BA-6F0D018CB825}"/>
              </a:ext>
            </a:extLst>
          </p:cNvPr>
          <p:cNvSpPr txBox="1"/>
          <p:nvPr/>
        </p:nvSpPr>
        <p:spPr>
          <a:xfrm>
            <a:off x="8951760" y="4463878"/>
            <a:ext cx="1132647" cy="646331"/>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Palais Fédéral</a:t>
            </a:r>
            <a:endParaRPr lang="fr-FR" b="1" dirty="0"/>
          </a:p>
        </p:txBody>
      </p:sp>
      <p:cxnSp>
        <p:nvCxnSpPr>
          <p:cNvPr id="38" name="Connecteur droit avec flèche 37">
            <a:extLst>
              <a:ext uri="{FF2B5EF4-FFF2-40B4-BE49-F238E27FC236}">
                <a16:creationId xmlns:a16="http://schemas.microsoft.com/office/drawing/2014/main" id="{FD8541F5-BDD4-9153-E190-4AFFBED7431F}"/>
              </a:ext>
            </a:extLst>
          </p:cNvPr>
          <p:cNvCxnSpPr>
            <a:cxnSpLocks/>
          </p:cNvCxnSpPr>
          <p:nvPr/>
        </p:nvCxnSpPr>
        <p:spPr>
          <a:xfrm flipH="1">
            <a:off x="5932637" y="2383938"/>
            <a:ext cx="3044937" cy="1270987"/>
          </a:xfrm>
          <a:prstGeom prst="straightConnector1">
            <a:avLst/>
          </a:prstGeom>
          <a:ln w="38100">
            <a:solidFill>
              <a:schemeClr val="tx1"/>
            </a:solidFill>
            <a:headEnd type="none"/>
            <a:tailEnd type="triangle" w="lg" len="lg"/>
          </a:ln>
          <a:effec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4039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strVal val="#ppt_w*0.70"/>
                                          </p:val>
                                        </p:tav>
                                        <p:tav tm="100000">
                                          <p:val>
                                            <p:strVal val="#ppt_w"/>
                                          </p:val>
                                        </p:tav>
                                      </p:tavLst>
                                    </p:anim>
                                    <p:anim calcmode="lin" valueType="num">
                                      <p:cBhvr>
                                        <p:cTn id="8" dur="1000" fill="hold"/>
                                        <p:tgtEl>
                                          <p:spTgt spid="37"/>
                                        </p:tgtEl>
                                        <p:attrNameLst>
                                          <p:attrName>ppt_h</p:attrName>
                                        </p:attrNameLst>
                                      </p:cBhvr>
                                      <p:tavLst>
                                        <p:tav tm="0">
                                          <p:val>
                                            <p:strVal val="#ppt_h"/>
                                          </p:val>
                                        </p:tav>
                                        <p:tav tm="100000">
                                          <p:val>
                                            <p:strVal val="#ppt_h"/>
                                          </p:val>
                                        </p:tav>
                                      </p:tavLst>
                                    </p:anim>
                                    <p:animEffect transition="in" filter="fade">
                                      <p:cBhvr>
                                        <p:cTn id="9" dur="1000"/>
                                        <p:tgtEl>
                                          <p:spTgt spid="37"/>
                                        </p:tgtEl>
                                      </p:cBhvr>
                                    </p:animEffect>
                                  </p:childTnLst>
                                </p:cTn>
                              </p:par>
                              <p:par>
                                <p:cTn id="10" presetID="55"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1000" fill="hold"/>
                                        <p:tgtEl>
                                          <p:spTgt spid="38"/>
                                        </p:tgtEl>
                                        <p:attrNameLst>
                                          <p:attrName>ppt_w</p:attrName>
                                        </p:attrNameLst>
                                      </p:cBhvr>
                                      <p:tavLst>
                                        <p:tav tm="0">
                                          <p:val>
                                            <p:strVal val="#ppt_w*0.70"/>
                                          </p:val>
                                        </p:tav>
                                        <p:tav tm="100000">
                                          <p:val>
                                            <p:strVal val="#ppt_w"/>
                                          </p:val>
                                        </p:tav>
                                      </p:tavLst>
                                    </p:anim>
                                    <p:anim calcmode="lin" valueType="num">
                                      <p:cBhvr>
                                        <p:cTn id="13" dur="1000" fill="hold"/>
                                        <p:tgtEl>
                                          <p:spTgt spid="38"/>
                                        </p:tgtEl>
                                        <p:attrNameLst>
                                          <p:attrName>ppt_h</p:attrName>
                                        </p:attrNameLst>
                                      </p:cBhvr>
                                      <p:tavLst>
                                        <p:tav tm="0">
                                          <p:val>
                                            <p:strVal val="#ppt_h"/>
                                          </p:val>
                                        </p:tav>
                                        <p:tav tm="100000">
                                          <p:val>
                                            <p:strVal val="#ppt_h"/>
                                          </p:val>
                                        </p:tav>
                                      </p:tavLst>
                                    </p:anim>
                                    <p:animEffect transition="in" filter="fade">
                                      <p:cBhvr>
                                        <p:cTn id="14" dur="1000"/>
                                        <p:tgtEl>
                                          <p:spTgt spid="3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1000" fill="hold"/>
                                        <p:tgtEl>
                                          <p:spTgt spid="41"/>
                                        </p:tgtEl>
                                        <p:attrNameLst>
                                          <p:attrName>ppt_w</p:attrName>
                                        </p:attrNameLst>
                                      </p:cBhvr>
                                      <p:tavLst>
                                        <p:tav tm="0">
                                          <p:val>
                                            <p:strVal val="#ppt_w*0.70"/>
                                          </p:val>
                                        </p:tav>
                                        <p:tav tm="100000">
                                          <p:val>
                                            <p:strVal val="#ppt_w"/>
                                          </p:val>
                                        </p:tav>
                                      </p:tavLst>
                                    </p:anim>
                                    <p:anim calcmode="lin" valueType="num">
                                      <p:cBhvr>
                                        <p:cTn id="18" dur="1000" fill="hold"/>
                                        <p:tgtEl>
                                          <p:spTgt spid="41"/>
                                        </p:tgtEl>
                                        <p:attrNameLst>
                                          <p:attrName>ppt_h</p:attrName>
                                        </p:attrNameLst>
                                      </p:cBhvr>
                                      <p:tavLst>
                                        <p:tav tm="0">
                                          <p:val>
                                            <p:strVal val="#ppt_h"/>
                                          </p:val>
                                        </p:tav>
                                        <p:tav tm="100000">
                                          <p:val>
                                            <p:strVal val="#ppt_h"/>
                                          </p:val>
                                        </p:tav>
                                      </p:tavLst>
                                    </p:anim>
                                    <p:animEffect transition="in" filter="fade">
                                      <p:cBhvr>
                                        <p:cTn id="19" dur="10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strVal val="#ppt_w*0.70"/>
                                          </p:val>
                                        </p:tav>
                                        <p:tav tm="100000">
                                          <p:val>
                                            <p:strVal val="#ppt_w"/>
                                          </p:val>
                                        </p:tav>
                                      </p:tavLst>
                                    </p:anim>
                                    <p:anim calcmode="lin" valueType="num">
                                      <p:cBhvr>
                                        <p:cTn id="25" dur="1000" fill="hold"/>
                                        <p:tgtEl>
                                          <p:spTgt spid="30"/>
                                        </p:tgtEl>
                                        <p:attrNameLst>
                                          <p:attrName>ppt_h</p:attrName>
                                        </p:attrNameLst>
                                      </p:cBhvr>
                                      <p:tavLst>
                                        <p:tav tm="0">
                                          <p:val>
                                            <p:strVal val="#ppt_h"/>
                                          </p:val>
                                        </p:tav>
                                        <p:tav tm="100000">
                                          <p:val>
                                            <p:strVal val="#ppt_h"/>
                                          </p:val>
                                        </p:tav>
                                      </p:tavLst>
                                    </p:anim>
                                    <p:animEffect transition="in" filter="fade">
                                      <p:cBhvr>
                                        <p:cTn id="26" dur="1000"/>
                                        <p:tgtEl>
                                          <p:spTgt spid="30"/>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strVal val="#ppt_w*0.70"/>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Effect transition="in" filter="fade">
                                      <p:cBhvr>
                                        <p:cTn id="31" dur="1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1026"/>
                                        </p:tgtEl>
                                        <p:attrNameLst>
                                          <p:attrName>style.visibility</p:attrName>
                                        </p:attrNameLst>
                                      </p:cBhvr>
                                      <p:to>
                                        <p:strVal val="visible"/>
                                      </p:to>
                                    </p:set>
                                    <p:anim calcmode="lin" valueType="num">
                                      <p:cBhvr>
                                        <p:cTn id="36" dur="1000" fill="hold"/>
                                        <p:tgtEl>
                                          <p:spTgt spid="1026"/>
                                        </p:tgtEl>
                                        <p:attrNameLst>
                                          <p:attrName>ppt_w</p:attrName>
                                        </p:attrNameLst>
                                      </p:cBhvr>
                                      <p:tavLst>
                                        <p:tav tm="0">
                                          <p:val>
                                            <p:strVal val="#ppt_w*0.70"/>
                                          </p:val>
                                        </p:tav>
                                        <p:tav tm="100000">
                                          <p:val>
                                            <p:strVal val="#ppt_w"/>
                                          </p:val>
                                        </p:tav>
                                      </p:tavLst>
                                    </p:anim>
                                    <p:anim calcmode="lin" valueType="num">
                                      <p:cBhvr>
                                        <p:cTn id="37" dur="1000" fill="hold"/>
                                        <p:tgtEl>
                                          <p:spTgt spid="1026"/>
                                        </p:tgtEl>
                                        <p:attrNameLst>
                                          <p:attrName>ppt_h</p:attrName>
                                        </p:attrNameLst>
                                      </p:cBhvr>
                                      <p:tavLst>
                                        <p:tav tm="0">
                                          <p:val>
                                            <p:strVal val="#ppt_h"/>
                                          </p:val>
                                        </p:tav>
                                        <p:tav tm="100000">
                                          <p:val>
                                            <p:strVal val="#ppt_h"/>
                                          </p:val>
                                        </p:tav>
                                      </p:tavLst>
                                    </p:anim>
                                    <p:animEffect transition="in" filter="fade">
                                      <p:cBhvr>
                                        <p:cTn id="38" dur="1000"/>
                                        <p:tgtEl>
                                          <p:spTgt spid="1026"/>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0.70"/>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1000" fill="hold"/>
                                        <p:tgtEl>
                                          <p:spTgt spid="35"/>
                                        </p:tgtEl>
                                        <p:attrNameLst>
                                          <p:attrName>ppt_w</p:attrName>
                                        </p:attrNameLst>
                                      </p:cBhvr>
                                      <p:tavLst>
                                        <p:tav tm="0">
                                          <p:val>
                                            <p:strVal val="#ppt_w*0.70"/>
                                          </p:val>
                                        </p:tav>
                                        <p:tav tm="100000">
                                          <p:val>
                                            <p:strVal val="#ppt_w"/>
                                          </p:val>
                                        </p:tav>
                                      </p:tavLst>
                                    </p:anim>
                                    <p:anim calcmode="lin" valueType="num">
                                      <p:cBhvr>
                                        <p:cTn id="49" dur="1000" fill="hold"/>
                                        <p:tgtEl>
                                          <p:spTgt spid="35"/>
                                        </p:tgtEl>
                                        <p:attrNameLst>
                                          <p:attrName>ppt_h</p:attrName>
                                        </p:attrNameLst>
                                      </p:cBhvr>
                                      <p:tavLst>
                                        <p:tav tm="0">
                                          <p:val>
                                            <p:strVal val="#ppt_h"/>
                                          </p:val>
                                        </p:tav>
                                        <p:tav tm="100000">
                                          <p:val>
                                            <p:strVal val="#ppt_h"/>
                                          </p:val>
                                        </p:tav>
                                      </p:tavLst>
                                    </p:anim>
                                    <p:animEffect transition="in" filter="fade">
                                      <p:cBhvr>
                                        <p:cTn id="50" dur="1000"/>
                                        <p:tgtEl>
                                          <p:spTgt spid="35"/>
                                        </p:tgtEl>
                                      </p:cBhvr>
                                    </p:animEffect>
                                  </p:childTnLst>
                                </p:cTn>
                              </p:par>
                              <p:par>
                                <p:cTn id="51" presetID="55"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1000" fill="hold"/>
                                        <p:tgtEl>
                                          <p:spTgt spid="24"/>
                                        </p:tgtEl>
                                        <p:attrNameLst>
                                          <p:attrName>ppt_w</p:attrName>
                                        </p:attrNameLst>
                                      </p:cBhvr>
                                      <p:tavLst>
                                        <p:tav tm="0">
                                          <p:val>
                                            <p:strVal val="#ppt_w*0.70"/>
                                          </p:val>
                                        </p:tav>
                                        <p:tav tm="100000">
                                          <p:val>
                                            <p:strVal val="#ppt_w"/>
                                          </p:val>
                                        </p:tav>
                                      </p:tavLst>
                                    </p:anim>
                                    <p:anim calcmode="lin" valueType="num">
                                      <p:cBhvr>
                                        <p:cTn id="54" dur="1000" fill="hold"/>
                                        <p:tgtEl>
                                          <p:spTgt spid="24"/>
                                        </p:tgtEl>
                                        <p:attrNameLst>
                                          <p:attrName>ppt_h</p:attrName>
                                        </p:attrNameLst>
                                      </p:cBhvr>
                                      <p:tavLst>
                                        <p:tav tm="0">
                                          <p:val>
                                            <p:strVal val="#ppt_h"/>
                                          </p:val>
                                        </p:tav>
                                        <p:tav tm="100000">
                                          <p:val>
                                            <p:strVal val="#ppt_h"/>
                                          </p:val>
                                        </p:tav>
                                      </p:tavLst>
                                    </p:anim>
                                    <p:animEffect transition="in" filter="fade">
                                      <p:cBhvr>
                                        <p:cTn id="55" dur="1000"/>
                                        <p:tgtEl>
                                          <p:spTgt spid="24"/>
                                        </p:tgtEl>
                                      </p:cBhvr>
                                    </p:animEffect>
                                  </p:childTnLst>
                                </p:cTn>
                              </p:par>
                              <p:par>
                                <p:cTn id="56" presetID="55"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strVal val="#ppt_w*0.70"/>
                                          </p:val>
                                        </p:tav>
                                        <p:tav tm="100000">
                                          <p:val>
                                            <p:strVal val="#ppt_w"/>
                                          </p:val>
                                        </p:tav>
                                      </p:tavLst>
                                    </p:anim>
                                    <p:anim calcmode="lin" valueType="num">
                                      <p:cBhvr>
                                        <p:cTn id="59" dur="1000" fill="hold"/>
                                        <p:tgtEl>
                                          <p:spTgt spid="22"/>
                                        </p:tgtEl>
                                        <p:attrNameLst>
                                          <p:attrName>ppt_h</p:attrName>
                                        </p:attrNameLst>
                                      </p:cBhvr>
                                      <p:tavLst>
                                        <p:tav tm="0">
                                          <p:val>
                                            <p:strVal val="#ppt_h"/>
                                          </p:val>
                                        </p:tav>
                                        <p:tav tm="100000">
                                          <p:val>
                                            <p:strVal val="#ppt_h"/>
                                          </p:val>
                                        </p:tav>
                                      </p:tavLst>
                                    </p:anim>
                                    <p:animEffect transition="in" filter="fade">
                                      <p:cBhvr>
                                        <p:cTn id="60" dur="10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55" presetClass="entr" presetSubtype="0" fill="hold" nodeType="click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1000" fill="hold"/>
                                        <p:tgtEl>
                                          <p:spTgt spid="27"/>
                                        </p:tgtEl>
                                        <p:attrNameLst>
                                          <p:attrName>ppt_w</p:attrName>
                                        </p:attrNameLst>
                                      </p:cBhvr>
                                      <p:tavLst>
                                        <p:tav tm="0">
                                          <p:val>
                                            <p:strVal val="#ppt_w*0.70"/>
                                          </p:val>
                                        </p:tav>
                                        <p:tav tm="100000">
                                          <p:val>
                                            <p:strVal val="#ppt_w"/>
                                          </p:val>
                                        </p:tav>
                                      </p:tavLst>
                                    </p:anim>
                                    <p:anim calcmode="lin" valueType="num">
                                      <p:cBhvr>
                                        <p:cTn id="66" dur="1000" fill="hold"/>
                                        <p:tgtEl>
                                          <p:spTgt spid="27"/>
                                        </p:tgtEl>
                                        <p:attrNameLst>
                                          <p:attrName>ppt_h</p:attrName>
                                        </p:attrNameLst>
                                      </p:cBhvr>
                                      <p:tavLst>
                                        <p:tav tm="0">
                                          <p:val>
                                            <p:strVal val="#ppt_h"/>
                                          </p:val>
                                        </p:tav>
                                        <p:tav tm="100000">
                                          <p:val>
                                            <p:strVal val="#ppt_h"/>
                                          </p:val>
                                        </p:tav>
                                      </p:tavLst>
                                    </p:anim>
                                    <p:animEffect transition="in" filter="fade">
                                      <p:cBhvr>
                                        <p:cTn id="67" dur="1000"/>
                                        <p:tgtEl>
                                          <p:spTgt spid="27"/>
                                        </p:tgtEl>
                                      </p:cBhvr>
                                    </p:animEffect>
                                  </p:childTnLst>
                                </p:cTn>
                              </p:par>
                              <p:par>
                                <p:cTn id="68" presetID="55"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p:cTn id="70" dur="1000" fill="hold"/>
                                        <p:tgtEl>
                                          <p:spTgt spid="29"/>
                                        </p:tgtEl>
                                        <p:attrNameLst>
                                          <p:attrName>ppt_w</p:attrName>
                                        </p:attrNameLst>
                                      </p:cBhvr>
                                      <p:tavLst>
                                        <p:tav tm="0">
                                          <p:val>
                                            <p:strVal val="#ppt_w*0.70"/>
                                          </p:val>
                                        </p:tav>
                                        <p:tav tm="100000">
                                          <p:val>
                                            <p:strVal val="#ppt_w"/>
                                          </p:val>
                                        </p:tav>
                                      </p:tavLst>
                                    </p:anim>
                                    <p:anim calcmode="lin" valueType="num">
                                      <p:cBhvr>
                                        <p:cTn id="71" dur="1000" fill="hold"/>
                                        <p:tgtEl>
                                          <p:spTgt spid="29"/>
                                        </p:tgtEl>
                                        <p:attrNameLst>
                                          <p:attrName>ppt_h</p:attrName>
                                        </p:attrNameLst>
                                      </p:cBhvr>
                                      <p:tavLst>
                                        <p:tav tm="0">
                                          <p:val>
                                            <p:strVal val="#ppt_h"/>
                                          </p:val>
                                        </p:tav>
                                        <p:tav tm="100000">
                                          <p:val>
                                            <p:strVal val="#ppt_h"/>
                                          </p:val>
                                        </p:tav>
                                      </p:tavLst>
                                    </p:anim>
                                    <p:animEffect transition="in" filter="fade">
                                      <p:cBhvr>
                                        <p:cTn id="72" dur="1000"/>
                                        <p:tgtEl>
                                          <p:spTgt spid="29"/>
                                        </p:tgtEl>
                                      </p:cBhvr>
                                    </p:animEffect>
                                  </p:childTnLst>
                                </p:cTn>
                              </p:par>
                              <p:par>
                                <p:cTn id="73" presetID="55" presetClass="entr" presetSubtype="0" fill="hold" grpId="0" nodeType="withEffect">
                                  <p:stCondLst>
                                    <p:cond delay="0"/>
                                  </p:stCondLst>
                                  <p:childTnLst>
                                    <p:set>
                                      <p:cBhvr>
                                        <p:cTn id="74" dur="1" fill="hold">
                                          <p:stCondLst>
                                            <p:cond delay="0"/>
                                          </p:stCondLst>
                                        </p:cTn>
                                        <p:tgtEl>
                                          <p:spTgt spid="8"/>
                                        </p:tgtEl>
                                        <p:attrNameLst>
                                          <p:attrName>style.visibility</p:attrName>
                                        </p:attrNameLst>
                                      </p:cBhvr>
                                      <p:to>
                                        <p:strVal val="visible"/>
                                      </p:to>
                                    </p:set>
                                    <p:anim calcmode="lin" valueType="num">
                                      <p:cBhvr>
                                        <p:cTn id="75" dur="1000" fill="hold"/>
                                        <p:tgtEl>
                                          <p:spTgt spid="8"/>
                                        </p:tgtEl>
                                        <p:attrNameLst>
                                          <p:attrName>ppt_w</p:attrName>
                                        </p:attrNameLst>
                                      </p:cBhvr>
                                      <p:tavLst>
                                        <p:tav tm="0">
                                          <p:val>
                                            <p:strVal val="#ppt_w*0.70"/>
                                          </p:val>
                                        </p:tav>
                                        <p:tav tm="100000">
                                          <p:val>
                                            <p:strVal val="#ppt_w"/>
                                          </p:val>
                                        </p:tav>
                                      </p:tavLst>
                                    </p:anim>
                                    <p:anim calcmode="lin" valueType="num">
                                      <p:cBhvr>
                                        <p:cTn id="76" dur="1000" fill="hold"/>
                                        <p:tgtEl>
                                          <p:spTgt spid="8"/>
                                        </p:tgtEl>
                                        <p:attrNameLst>
                                          <p:attrName>ppt_h</p:attrName>
                                        </p:attrNameLst>
                                      </p:cBhvr>
                                      <p:tavLst>
                                        <p:tav tm="0">
                                          <p:val>
                                            <p:strVal val="#ppt_h"/>
                                          </p:val>
                                        </p:tav>
                                        <p:tav tm="100000">
                                          <p:val>
                                            <p:strVal val="#ppt_h"/>
                                          </p:val>
                                        </p:tav>
                                      </p:tavLst>
                                    </p:anim>
                                    <p:animEffect transition="in" filter="fade">
                                      <p:cBhvr>
                                        <p:cTn id="77" dur="10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1000" fill="hold"/>
                                        <p:tgtEl>
                                          <p:spTgt spid="5"/>
                                        </p:tgtEl>
                                        <p:attrNameLst>
                                          <p:attrName>ppt_w</p:attrName>
                                        </p:attrNameLst>
                                      </p:cBhvr>
                                      <p:tavLst>
                                        <p:tav tm="0">
                                          <p:val>
                                            <p:strVal val="#ppt_w*0.70"/>
                                          </p:val>
                                        </p:tav>
                                        <p:tav tm="100000">
                                          <p:val>
                                            <p:strVal val="#ppt_w"/>
                                          </p:val>
                                        </p:tav>
                                      </p:tavLst>
                                    </p:anim>
                                    <p:anim calcmode="lin" valueType="num">
                                      <p:cBhvr>
                                        <p:cTn id="83" dur="1000" fill="hold"/>
                                        <p:tgtEl>
                                          <p:spTgt spid="5"/>
                                        </p:tgtEl>
                                        <p:attrNameLst>
                                          <p:attrName>ppt_h</p:attrName>
                                        </p:attrNameLst>
                                      </p:cBhvr>
                                      <p:tavLst>
                                        <p:tav tm="0">
                                          <p:val>
                                            <p:strVal val="#ppt_h"/>
                                          </p:val>
                                        </p:tav>
                                        <p:tav tm="100000">
                                          <p:val>
                                            <p:strVal val="#ppt_h"/>
                                          </p:val>
                                        </p:tav>
                                      </p:tavLst>
                                    </p:anim>
                                    <p:animEffect transition="in" filter="fade">
                                      <p:cBhvr>
                                        <p:cTn id="84" dur="1000"/>
                                        <p:tgtEl>
                                          <p:spTgt spid="5"/>
                                        </p:tgtEl>
                                      </p:cBhvr>
                                    </p:animEffect>
                                  </p:childTnLst>
                                </p:cTn>
                              </p:par>
                              <p:par>
                                <p:cTn id="85" presetID="55" presetClass="entr" presetSubtype="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p:cTn id="87" dur="1000" fill="hold"/>
                                        <p:tgtEl>
                                          <p:spTgt spid="14"/>
                                        </p:tgtEl>
                                        <p:attrNameLst>
                                          <p:attrName>ppt_w</p:attrName>
                                        </p:attrNameLst>
                                      </p:cBhvr>
                                      <p:tavLst>
                                        <p:tav tm="0">
                                          <p:val>
                                            <p:strVal val="#ppt_w*0.70"/>
                                          </p:val>
                                        </p:tav>
                                        <p:tav tm="100000">
                                          <p:val>
                                            <p:strVal val="#ppt_w"/>
                                          </p:val>
                                        </p:tav>
                                      </p:tavLst>
                                    </p:anim>
                                    <p:anim calcmode="lin" valueType="num">
                                      <p:cBhvr>
                                        <p:cTn id="88" dur="1000" fill="hold"/>
                                        <p:tgtEl>
                                          <p:spTgt spid="14"/>
                                        </p:tgtEl>
                                        <p:attrNameLst>
                                          <p:attrName>ppt_h</p:attrName>
                                        </p:attrNameLst>
                                      </p:cBhvr>
                                      <p:tavLst>
                                        <p:tav tm="0">
                                          <p:val>
                                            <p:strVal val="#ppt_h"/>
                                          </p:val>
                                        </p:tav>
                                        <p:tav tm="100000">
                                          <p:val>
                                            <p:strVal val="#ppt_h"/>
                                          </p:val>
                                        </p:tav>
                                      </p:tavLst>
                                    </p:anim>
                                    <p:animEffect transition="in" filter="fade">
                                      <p:cBhvr>
                                        <p:cTn id="89" dur="1000"/>
                                        <p:tgtEl>
                                          <p:spTgt spid="14"/>
                                        </p:tgtEl>
                                      </p:cBhvr>
                                    </p:animEffect>
                                  </p:childTnLst>
                                </p:cTn>
                              </p:par>
                              <p:par>
                                <p:cTn id="90" presetID="55" presetClass="entr" presetSubtype="0" fill="hold"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1000" fill="hold"/>
                                        <p:tgtEl>
                                          <p:spTgt spid="11"/>
                                        </p:tgtEl>
                                        <p:attrNameLst>
                                          <p:attrName>ppt_w</p:attrName>
                                        </p:attrNameLst>
                                      </p:cBhvr>
                                      <p:tavLst>
                                        <p:tav tm="0">
                                          <p:val>
                                            <p:strVal val="#ppt_w*0.70"/>
                                          </p:val>
                                        </p:tav>
                                        <p:tav tm="100000">
                                          <p:val>
                                            <p:strVal val="#ppt_w"/>
                                          </p:val>
                                        </p:tav>
                                      </p:tavLst>
                                    </p:anim>
                                    <p:anim calcmode="lin" valueType="num">
                                      <p:cBhvr>
                                        <p:cTn id="93" dur="1000" fill="hold"/>
                                        <p:tgtEl>
                                          <p:spTgt spid="11"/>
                                        </p:tgtEl>
                                        <p:attrNameLst>
                                          <p:attrName>ppt_h</p:attrName>
                                        </p:attrNameLst>
                                      </p:cBhvr>
                                      <p:tavLst>
                                        <p:tav tm="0">
                                          <p:val>
                                            <p:strVal val="#ppt_h"/>
                                          </p:val>
                                        </p:tav>
                                        <p:tav tm="100000">
                                          <p:val>
                                            <p:strVal val="#ppt_h"/>
                                          </p:val>
                                        </p:tav>
                                      </p:tavLst>
                                    </p:anim>
                                    <p:animEffect transition="in" filter="fade">
                                      <p:cBhvr>
                                        <p:cTn id="94" dur="1000"/>
                                        <p:tgtEl>
                                          <p:spTgt spid="11"/>
                                        </p:tgtEl>
                                      </p:cBhvr>
                                    </p:animEffect>
                                  </p:childTnLst>
                                </p:cTn>
                              </p:par>
                            </p:childTnLst>
                          </p:cTn>
                        </p:par>
                      </p:childTnLst>
                    </p:cTn>
                  </p:par>
                  <p:par>
                    <p:cTn id="95" fill="hold">
                      <p:stCondLst>
                        <p:cond delay="indefinite"/>
                      </p:stCondLst>
                      <p:childTnLst>
                        <p:par>
                          <p:cTn id="96" fill="hold">
                            <p:stCondLst>
                              <p:cond delay="0"/>
                            </p:stCondLst>
                            <p:childTnLst>
                              <p:par>
                                <p:cTn id="97" presetID="55" presetClass="entr" presetSubtype="0" fill="hold" nodeType="clickEffect">
                                  <p:stCondLst>
                                    <p:cond delay="0"/>
                                  </p:stCondLst>
                                  <p:childTnLst>
                                    <p:set>
                                      <p:cBhvr>
                                        <p:cTn id="98" dur="1" fill="hold">
                                          <p:stCondLst>
                                            <p:cond delay="0"/>
                                          </p:stCondLst>
                                        </p:cTn>
                                        <p:tgtEl>
                                          <p:spTgt spid="7176"/>
                                        </p:tgtEl>
                                        <p:attrNameLst>
                                          <p:attrName>style.visibility</p:attrName>
                                        </p:attrNameLst>
                                      </p:cBhvr>
                                      <p:to>
                                        <p:strVal val="visible"/>
                                      </p:to>
                                    </p:set>
                                    <p:anim calcmode="lin" valueType="num">
                                      <p:cBhvr>
                                        <p:cTn id="99" dur="1000" fill="hold"/>
                                        <p:tgtEl>
                                          <p:spTgt spid="7176"/>
                                        </p:tgtEl>
                                        <p:attrNameLst>
                                          <p:attrName>ppt_w</p:attrName>
                                        </p:attrNameLst>
                                      </p:cBhvr>
                                      <p:tavLst>
                                        <p:tav tm="0">
                                          <p:val>
                                            <p:strVal val="#ppt_w*0.70"/>
                                          </p:val>
                                        </p:tav>
                                        <p:tav tm="100000">
                                          <p:val>
                                            <p:strVal val="#ppt_w"/>
                                          </p:val>
                                        </p:tav>
                                      </p:tavLst>
                                    </p:anim>
                                    <p:anim calcmode="lin" valueType="num">
                                      <p:cBhvr>
                                        <p:cTn id="100" dur="1000" fill="hold"/>
                                        <p:tgtEl>
                                          <p:spTgt spid="7176"/>
                                        </p:tgtEl>
                                        <p:attrNameLst>
                                          <p:attrName>ppt_h</p:attrName>
                                        </p:attrNameLst>
                                      </p:cBhvr>
                                      <p:tavLst>
                                        <p:tav tm="0">
                                          <p:val>
                                            <p:strVal val="#ppt_h"/>
                                          </p:val>
                                        </p:tav>
                                        <p:tav tm="100000">
                                          <p:val>
                                            <p:strVal val="#ppt_h"/>
                                          </p:val>
                                        </p:tav>
                                      </p:tavLst>
                                    </p:anim>
                                    <p:animEffect transition="in" filter="fade">
                                      <p:cBhvr>
                                        <p:cTn id="101" dur="1000"/>
                                        <p:tgtEl>
                                          <p:spTgt spid="7176"/>
                                        </p:tgtEl>
                                      </p:cBhvr>
                                    </p:animEffect>
                                  </p:childTnLst>
                                </p:cTn>
                              </p:par>
                              <p:par>
                                <p:cTn id="102" presetID="55" presetClass="entr" presetSubtype="0" fill="hold" nodeType="withEffect">
                                  <p:stCondLst>
                                    <p:cond delay="0"/>
                                  </p:stCondLst>
                                  <p:childTnLst>
                                    <p:set>
                                      <p:cBhvr>
                                        <p:cTn id="103" dur="1" fill="hold">
                                          <p:stCondLst>
                                            <p:cond delay="0"/>
                                          </p:stCondLst>
                                        </p:cTn>
                                        <p:tgtEl>
                                          <p:spTgt spid="2"/>
                                        </p:tgtEl>
                                        <p:attrNameLst>
                                          <p:attrName>style.visibility</p:attrName>
                                        </p:attrNameLst>
                                      </p:cBhvr>
                                      <p:to>
                                        <p:strVal val="visible"/>
                                      </p:to>
                                    </p:set>
                                    <p:anim calcmode="lin" valueType="num">
                                      <p:cBhvr>
                                        <p:cTn id="104" dur="1000" fill="hold"/>
                                        <p:tgtEl>
                                          <p:spTgt spid="2"/>
                                        </p:tgtEl>
                                        <p:attrNameLst>
                                          <p:attrName>ppt_w</p:attrName>
                                        </p:attrNameLst>
                                      </p:cBhvr>
                                      <p:tavLst>
                                        <p:tav tm="0">
                                          <p:val>
                                            <p:strVal val="#ppt_w*0.70"/>
                                          </p:val>
                                        </p:tav>
                                        <p:tav tm="100000">
                                          <p:val>
                                            <p:strVal val="#ppt_w"/>
                                          </p:val>
                                        </p:tav>
                                      </p:tavLst>
                                    </p:anim>
                                    <p:anim calcmode="lin" valueType="num">
                                      <p:cBhvr>
                                        <p:cTn id="105" dur="1000" fill="hold"/>
                                        <p:tgtEl>
                                          <p:spTgt spid="2"/>
                                        </p:tgtEl>
                                        <p:attrNameLst>
                                          <p:attrName>ppt_h</p:attrName>
                                        </p:attrNameLst>
                                      </p:cBhvr>
                                      <p:tavLst>
                                        <p:tav tm="0">
                                          <p:val>
                                            <p:strVal val="#ppt_h"/>
                                          </p:val>
                                        </p:tav>
                                        <p:tav tm="100000">
                                          <p:val>
                                            <p:strVal val="#ppt_h"/>
                                          </p:val>
                                        </p:tav>
                                      </p:tavLst>
                                    </p:anim>
                                    <p:animEffect transition="in" filter="fade">
                                      <p:cBhvr>
                                        <p:cTn id="106" dur="1000"/>
                                        <p:tgtEl>
                                          <p:spTgt spid="2"/>
                                        </p:tgtEl>
                                      </p:cBhvr>
                                    </p:animEffect>
                                  </p:childTnLst>
                                </p:cTn>
                              </p:par>
                              <p:par>
                                <p:cTn id="107" presetID="55" presetClass="entr" presetSubtype="0" fill="hold" grpId="0" nodeType="with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p:cTn id="109" dur="1000" fill="hold"/>
                                        <p:tgtEl>
                                          <p:spTgt spid="9"/>
                                        </p:tgtEl>
                                        <p:attrNameLst>
                                          <p:attrName>ppt_w</p:attrName>
                                        </p:attrNameLst>
                                      </p:cBhvr>
                                      <p:tavLst>
                                        <p:tav tm="0">
                                          <p:val>
                                            <p:strVal val="#ppt_w*0.70"/>
                                          </p:val>
                                        </p:tav>
                                        <p:tav tm="100000">
                                          <p:val>
                                            <p:strVal val="#ppt_w"/>
                                          </p:val>
                                        </p:tav>
                                      </p:tavLst>
                                    </p:anim>
                                    <p:anim calcmode="lin" valueType="num">
                                      <p:cBhvr>
                                        <p:cTn id="110" dur="1000" fill="hold"/>
                                        <p:tgtEl>
                                          <p:spTgt spid="9"/>
                                        </p:tgtEl>
                                        <p:attrNameLst>
                                          <p:attrName>ppt_h</p:attrName>
                                        </p:attrNameLst>
                                      </p:cBhvr>
                                      <p:tavLst>
                                        <p:tav tm="0">
                                          <p:val>
                                            <p:strVal val="#ppt_h"/>
                                          </p:val>
                                        </p:tav>
                                        <p:tav tm="100000">
                                          <p:val>
                                            <p:strVal val="#ppt_h"/>
                                          </p:val>
                                        </p:tav>
                                      </p:tavLst>
                                    </p:anim>
                                    <p:animEffect transition="in" filter="fade">
                                      <p:cBhvr>
                                        <p:cTn id="111" dur="1000"/>
                                        <p:tgtEl>
                                          <p:spTgt spid="9"/>
                                        </p:tgtEl>
                                      </p:cBhvr>
                                    </p:animEffect>
                                  </p:childTnLst>
                                </p:cTn>
                              </p:par>
                            </p:childTnLst>
                          </p:cTn>
                        </p:par>
                      </p:childTnLst>
                    </p:cTn>
                  </p:par>
                  <p:par>
                    <p:cTn id="112" fill="hold">
                      <p:stCondLst>
                        <p:cond delay="indefinite"/>
                      </p:stCondLst>
                      <p:childTnLst>
                        <p:par>
                          <p:cTn id="113" fill="hold">
                            <p:stCondLst>
                              <p:cond delay="0"/>
                            </p:stCondLst>
                            <p:childTnLst>
                              <p:par>
                                <p:cTn id="114" presetID="55" presetClass="entr" presetSubtype="0" fill="hold" nodeType="clickEffect">
                                  <p:stCondLst>
                                    <p:cond delay="0"/>
                                  </p:stCondLst>
                                  <p:childTnLst>
                                    <p:set>
                                      <p:cBhvr>
                                        <p:cTn id="115" dur="1" fill="hold">
                                          <p:stCondLst>
                                            <p:cond delay="0"/>
                                          </p:stCondLst>
                                        </p:cTn>
                                        <p:tgtEl>
                                          <p:spTgt spid="6"/>
                                        </p:tgtEl>
                                        <p:attrNameLst>
                                          <p:attrName>style.visibility</p:attrName>
                                        </p:attrNameLst>
                                      </p:cBhvr>
                                      <p:to>
                                        <p:strVal val="visible"/>
                                      </p:to>
                                    </p:set>
                                    <p:anim calcmode="lin" valueType="num">
                                      <p:cBhvr>
                                        <p:cTn id="116" dur="1000" fill="hold"/>
                                        <p:tgtEl>
                                          <p:spTgt spid="6"/>
                                        </p:tgtEl>
                                        <p:attrNameLst>
                                          <p:attrName>ppt_w</p:attrName>
                                        </p:attrNameLst>
                                      </p:cBhvr>
                                      <p:tavLst>
                                        <p:tav tm="0">
                                          <p:val>
                                            <p:strVal val="#ppt_w*0.70"/>
                                          </p:val>
                                        </p:tav>
                                        <p:tav tm="100000">
                                          <p:val>
                                            <p:strVal val="#ppt_w"/>
                                          </p:val>
                                        </p:tav>
                                      </p:tavLst>
                                    </p:anim>
                                    <p:anim calcmode="lin" valueType="num">
                                      <p:cBhvr>
                                        <p:cTn id="117" dur="1000" fill="hold"/>
                                        <p:tgtEl>
                                          <p:spTgt spid="6"/>
                                        </p:tgtEl>
                                        <p:attrNameLst>
                                          <p:attrName>ppt_h</p:attrName>
                                        </p:attrNameLst>
                                      </p:cBhvr>
                                      <p:tavLst>
                                        <p:tav tm="0">
                                          <p:val>
                                            <p:strVal val="#ppt_h"/>
                                          </p:val>
                                        </p:tav>
                                        <p:tav tm="100000">
                                          <p:val>
                                            <p:strVal val="#ppt_h"/>
                                          </p:val>
                                        </p:tav>
                                      </p:tavLst>
                                    </p:anim>
                                    <p:animEffect transition="in" filter="fade">
                                      <p:cBhvr>
                                        <p:cTn id="118" dur="1000"/>
                                        <p:tgtEl>
                                          <p:spTgt spid="6"/>
                                        </p:tgtEl>
                                      </p:cBhvr>
                                    </p:animEffect>
                                  </p:childTnLst>
                                </p:cTn>
                              </p:par>
                              <p:par>
                                <p:cTn id="119" presetID="55" presetClass="entr" presetSubtype="0" fill="hold" nodeType="withEffect">
                                  <p:stCondLst>
                                    <p:cond delay="0"/>
                                  </p:stCondLst>
                                  <p:childTnLst>
                                    <p:set>
                                      <p:cBhvr>
                                        <p:cTn id="120" dur="1" fill="hold">
                                          <p:stCondLst>
                                            <p:cond delay="0"/>
                                          </p:stCondLst>
                                        </p:cTn>
                                        <p:tgtEl>
                                          <p:spTgt spid="7174"/>
                                        </p:tgtEl>
                                        <p:attrNameLst>
                                          <p:attrName>style.visibility</p:attrName>
                                        </p:attrNameLst>
                                      </p:cBhvr>
                                      <p:to>
                                        <p:strVal val="visible"/>
                                      </p:to>
                                    </p:set>
                                    <p:anim calcmode="lin" valueType="num">
                                      <p:cBhvr>
                                        <p:cTn id="121" dur="1000" fill="hold"/>
                                        <p:tgtEl>
                                          <p:spTgt spid="7174"/>
                                        </p:tgtEl>
                                        <p:attrNameLst>
                                          <p:attrName>ppt_w</p:attrName>
                                        </p:attrNameLst>
                                      </p:cBhvr>
                                      <p:tavLst>
                                        <p:tav tm="0">
                                          <p:val>
                                            <p:strVal val="#ppt_w*0.70"/>
                                          </p:val>
                                        </p:tav>
                                        <p:tav tm="100000">
                                          <p:val>
                                            <p:strVal val="#ppt_w"/>
                                          </p:val>
                                        </p:tav>
                                      </p:tavLst>
                                    </p:anim>
                                    <p:anim calcmode="lin" valueType="num">
                                      <p:cBhvr>
                                        <p:cTn id="122" dur="1000" fill="hold"/>
                                        <p:tgtEl>
                                          <p:spTgt spid="7174"/>
                                        </p:tgtEl>
                                        <p:attrNameLst>
                                          <p:attrName>ppt_h</p:attrName>
                                        </p:attrNameLst>
                                      </p:cBhvr>
                                      <p:tavLst>
                                        <p:tav tm="0">
                                          <p:val>
                                            <p:strVal val="#ppt_h"/>
                                          </p:val>
                                        </p:tav>
                                        <p:tav tm="100000">
                                          <p:val>
                                            <p:strVal val="#ppt_h"/>
                                          </p:val>
                                        </p:tav>
                                      </p:tavLst>
                                    </p:anim>
                                    <p:animEffect transition="in" filter="fade">
                                      <p:cBhvr>
                                        <p:cTn id="123" dur="1000"/>
                                        <p:tgtEl>
                                          <p:spTgt spid="7174"/>
                                        </p:tgtEl>
                                      </p:cBhvr>
                                    </p:animEffect>
                                  </p:childTnLst>
                                </p:cTn>
                              </p:par>
                            </p:childTnLst>
                          </p:cTn>
                        </p:par>
                      </p:childTnLst>
                    </p:cTn>
                  </p:par>
                  <p:par>
                    <p:cTn id="124" fill="hold">
                      <p:stCondLst>
                        <p:cond delay="indefinite"/>
                      </p:stCondLst>
                      <p:childTnLst>
                        <p:par>
                          <p:cTn id="125" fill="hold">
                            <p:stCondLst>
                              <p:cond delay="0"/>
                            </p:stCondLst>
                            <p:childTnLst>
                              <p:par>
                                <p:cTn id="126" presetID="55" presetClass="entr" presetSubtype="0" fill="hold" nodeType="clickEffect">
                                  <p:stCondLst>
                                    <p:cond delay="0"/>
                                  </p:stCondLst>
                                  <p:childTnLst>
                                    <p:set>
                                      <p:cBhvr>
                                        <p:cTn id="127" dur="1" fill="hold">
                                          <p:stCondLst>
                                            <p:cond delay="0"/>
                                          </p:stCondLst>
                                        </p:cTn>
                                        <p:tgtEl>
                                          <p:spTgt spid="7170"/>
                                        </p:tgtEl>
                                        <p:attrNameLst>
                                          <p:attrName>style.visibility</p:attrName>
                                        </p:attrNameLst>
                                      </p:cBhvr>
                                      <p:to>
                                        <p:strVal val="visible"/>
                                      </p:to>
                                    </p:set>
                                    <p:anim calcmode="lin" valueType="num">
                                      <p:cBhvr>
                                        <p:cTn id="128" dur="1000" fill="hold"/>
                                        <p:tgtEl>
                                          <p:spTgt spid="7170"/>
                                        </p:tgtEl>
                                        <p:attrNameLst>
                                          <p:attrName>ppt_w</p:attrName>
                                        </p:attrNameLst>
                                      </p:cBhvr>
                                      <p:tavLst>
                                        <p:tav tm="0">
                                          <p:val>
                                            <p:strVal val="#ppt_w*0.70"/>
                                          </p:val>
                                        </p:tav>
                                        <p:tav tm="100000">
                                          <p:val>
                                            <p:strVal val="#ppt_w"/>
                                          </p:val>
                                        </p:tav>
                                      </p:tavLst>
                                    </p:anim>
                                    <p:anim calcmode="lin" valueType="num">
                                      <p:cBhvr>
                                        <p:cTn id="129" dur="1000" fill="hold"/>
                                        <p:tgtEl>
                                          <p:spTgt spid="7170"/>
                                        </p:tgtEl>
                                        <p:attrNameLst>
                                          <p:attrName>ppt_h</p:attrName>
                                        </p:attrNameLst>
                                      </p:cBhvr>
                                      <p:tavLst>
                                        <p:tav tm="0">
                                          <p:val>
                                            <p:strVal val="#ppt_h"/>
                                          </p:val>
                                        </p:tav>
                                        <p:tav tm="100000">
                                          <p:val>
                                            <p:strVal val="#ppt_h"/>
                                          </p:val>
                                        </p:tav>
                                      </p:tavLst>
                                    </p:anim>
                                    <p:animEffect transition="in" filter="fade">
                                      <p:cBhvr>
                                        <p:cTn id="130" dur="1000"/>
                                        <p:tgtEl>
                                          <p:spTgt spid="7170"/>
                                        </p:tgtEl>
                                      </p:cBhvr>
                                    </p:animEffect>
                                  </p:childTnLst>
                                </p:cTn>
                              </p:par>
                              <p:par>
                                <p:cTn id="131" presetID="55" presetClass="entr" presetSubtype="0" fill="hold" nodeType="withEffect">
                                  <p:stCondLst>
                                    <p:cond delay="0"/>
                                  </p:stCondLst>
                                  <p:childTnLst>
                                    <p:set>
                                      <p:cBhvr>
                                        <p:cTn id="132" dur="1" fill="hold">
                                          <p:stCondLst>
                                            <p:cond delay="0"/>
                                          </p:stCondLst>
                                        </p:cTn>
                                        <p:tgtEl>
                                          <p:spTgt spid="7172"/>
                                        </p:tgtEl>
                                        <p:attrNameLst>
                                          <p:attrName>style.visibility</p:attrName>
                                        </p:attrNameLst>
                                      </p:cBhvr>
                                      <p:to>
                                        <p:strVal val="visible"/>
                                      </p:to>
                                    </p:set>
                                    <p:anim calcmode="lin" valueType="num">
                                      <p:cBhvr>
                                        <p:cTn id="133" dur="1000" fill="hold"/>
                                        <p:tgtEl>
                                          <p:spTgt spid="7172"/>
                                        </p:tgtEl>
                                        <p:attrNameLst>
                                          <p:attrName>ppt_w</p:attrName>
                                        </p:attrNameLst>
                                      </p:cBhvr>
                                      <p:tavLst>
                                        <p:tav tm="0">
                                          <p:val>
                                            <p:strVal val="#ppt_w*0.70"/>
                                          </p:val>
                                        </p:tav>
                                        <p:tav tm="100000">
                                          <p:val>
                                            <p:strVal val="#ppt_w"/>
                                          </p:val>
                                        </p:tav>
                                      </p:tavLst>
                                    </p:anim>
                                    <p:anim calcmode="lin" valueType="num">
                                      <p:cBhvr>
                                        <p:cTn id="134" dur="1000" fill="hold"/>
                                        <p:tgtEl>
                                          <p:spTgt spid="7172"/>
                                        </p:tgtEl>
                                        <p:attrNameLst>
                                          <p:attrName>ppt_h</p:attrName>
                                        </p:attrNameLst>
                                      </p:cBhvr>
                                      <p:tavLst>
                                        <p:tav tm="0">
                                          <p:val>
                                            <p:strVal val="#ppt_h"/>
                                          </p:val>
                                        </p:tav>
                                        <p:tav tm="100000">
                                          <p:val>
                                            <p:strVal val="#ppt_h"/>
                                          </p:val>
                                        </p:tav>
                                      </p:tavLst>
                                    </p:anim>
                                    <p:animEffect transition="in" filter="fade">
                                      <p:cBhvr>
                                        <p:cTn id="135" dur="1000"/>
                                        <p:tgtEl>
                                          <p:spTgt spid="7172"/>
                                        </p:tgtEl>
                                      </p:cBhvr>
                                    </p:animEffect>
                                  </p:childTnLst>
                                </p:cTn>
                              </p:par>
                              <p:par>
                                <p:cTn id="136" presetID="55" presetClass="entr" presetSubtype="0" fill="hold" nodeType="withEffect">
                                  <p:stCondLst>
                                    <p:cond delay="0"/>
                                  </p:stCondLst>
                                  <p:childTnLst>
                                    <p:set>
                                      <p:cBhvr>
                                        <p:cTn id="137" dur="1" fill="hold">
                                          <p:stCondLst>
                                            <p:cond delay="0"/>
                                          </p:stCondLst>
                                        </p:cTn>
                                        <p:tgtEl>
                                          <p:spTgt spid="7178"/>
                                        </p:tgtEl>
                                        <p:attrNameLst>
                                          <p:attrName>style.visibility</p:attrName>
                                        </p:attrNameLst>
                                      </p:cBhvr>
                                      <p:to>
                                        <p:strVal val="visible"/>
                                      </p:to>
                                    </p:set>
                                    <p:anim calcmode="lin" valueType="num">
                                      <p:cBhvr>
                                        <p:cTn id="138" dur="1000" fill="hold"/>
                                        <p:tgtEl>
                                          <p:spTgt spid="7178"/>
                                        </p:tgtEl>
                                        <p:attrNameLst>
                                          <p:attrName>ppt_w</p:attrName>
                                        </p:attrNameLst>
                                      </p:cBhvr>
                                      <p:tavLst>
                                        <p:tav tm="0">
                                          <p:val>
                                            <p:strVal val="#ppt_w*0.70"/>
                                          </p:val>
                                        </p:tav>
                                        <p:tav tm="100000">
                                          <p:val>
                                            <p:strVal val="#ppt_w"/>
                                          </p:val>
                                        </p:tav>
                                      </p:tavLst>
                                    </p:anim>
                                    <p:anim calcmode="lin" valueType="num">
                                      <p:cBhvr>
                                        <p:cTn id="139" dur="1000" fill="hold"/>
                                        <p:tgtEl>
                                          <p:spTgt spid="7178"/>
                                        </p:tgtEl>
                                        <p:attrNameLst>
                                          <p:attrName>ppt_h</p:attrName>
                                        </p:attrNameLst>
                                      </p:cBhvr>
                                      <p:tavLst>
                                        <p:tav tm="0">
                                          <p:val>
                                            <p:strVal val="#ppt_h"/>
                                          </p:val>
                                        </p:tav>
                                        <p:tav tm="100000">
                                          <p:val>
                                            <p:strVal val="#ppt_h"/>
                                          </p:val>
                                        </p:tav>
                                      </p:tavLst>
                                    </p:anim>
                                    <p:animEffect transition="in" filter="fade">
                                      <p:cBhvr>
                                        <p:cTn id="140" dur="1000"/>
                                        <p:tgtEl>
                                          <p:spTgt spid="7178"/>
                                        </p:tgtEl>
                                      </p:cBhvr>
                                    </p:animEffect>
                                  </p:childTnLst>
                                </p:cTn>
                              </p:par>
                              <p:par>
                                <p:cTn id="141" presetID="55" presetClass="entr" presetSubtype="0" fill="hold" nodeType="withEffect">
                                  <p:stCondLst>
                                    <p:cond delay="0"/>
                                  </p:stCondLst>
                                  <p:childTnLst>
                                    <p:set>
                                      <p:cBhvr>
                                        <p:cTn id="142" dur="1" fill="hold">
                                          <p:stCondLst>
                                            <p:cond delay="0"/>
                                          </p:stCondLst>
                                        </p:cTn>
                                        <p:tgtEl>
                                          <p:spTgt spid="7182"/>
                                        </p:tgtEl>
                                        <p:attrNameLst>
                                          <p:attrName>style.visibility</p:attrName>
                                        </p:attrNameLst>
                                      </p:cBhvr>
                                      <p:to>
                                        <p:strVal val="visible"/>
                                      </p:to>
                                    </p:set>
                                    <p:anim calcmode="lin" valueType="num">
                                      <p:cBhvr>
                                        <p:cTn id="143" dur="1000" fill="hold"/>
                                        <p:tgtEl>
                                          <p:spTgt spid="7182"/>
                                        </p:tgtEl>
                                        <p:attrNameLst>
                                          <p:attrName>ppt_w</p:attrName>
                                        </p:attrNameLst>
                                      </p:cBhvr>
                                      <p:tavLst>
                                        <p:tav tm="0">
                                          <p:val>
                                            <p:strVal val="#ppt_w*0.70"/>
                                          </p:val>
                                        </p:tav>
                                        <p:tav tm="100000">
                                          <p:val>
                                            <p:strVal val="#ppt_w"/>
                                          </p:val>
                                        </p:tav>
                                      </p:tavLst>
                                    </p:anim>
                                    <p:anim calcmode="lin" valueType="num">
                                      <p:cBhvr>
                                        <p:cTn id="144" dur="1000" fill="hold"/>
                                        <p:tgtEl>
                                          <p:spTgt spid="7182"/>
                                        </p:tgtEl>
                                        <p:attrNameLst>
                                          <p:attrName>ppt_h</p:attrName>
                                        </p:attrNameLst>
                                      </p:cBhvr>
                                      <p:tavLst>
                                        <p:tav tm="0">
                                          <p:val>
                                            <p:strVal val="#ppt_h"/>
                                          </p:val>
                                        </p:tav>
                                        <p:tav tm="100000">
                                          <p:val>
                                            <p:strVal val="#ppt_h"/>
                                          </p:val>
                                        </p:tav>
                                      </p:tavLst>
                                    </p:anim>
                                    <p:animEffect transition="in" filter="fade">
                                      <p:cBhvr>
                                        <p:cTn id="145" dur="1000"/>
                                        <p:tgtEl>
                                          <p:spTgt spid="7182"/>
                                        </p:tgtEl>
                                      </p:cBhvr>
                                    </p:animEffect>
                                  </p:childTnLst>
                                </p:cTn>
                              </p:par>
                              <p:par>
                                <p:cTn id="146" presetID="55" presetClass="entr" presetSubtype="0" fill="hold" grpId="0" nodeType="withEffect">
                                  <p:stCondLst>
                                    <p:cond delay="0"/>
                                  </p:stCondLst>
                                  <p:childTnLst>
                                    <p:set>
                                      <p:cBhvr>
                                        <p:cTn id="147" dur="1" fill="hold">
                                          <p:stCondLst>
                                            <p:cond delay="0"/>
                                          </p:stCondLst>
                                        </p:cTn>
                                        <p:tgtEl>
                                          <p:spTgt spid="3"/>
                                        </p:tgtEl>
                                        <p:attrNameLst>
                                          <p:attrName>style.visibility</p:attrName>
                                        </p:attrNameLst>
                                      </p:cBhvr>
                                      <p:to>
                                        <p:strVal val="visible"/>
                                      </p:to>
                                    </p:set>
                                    <p:anim calcmode="lin" valueType="num">
                                      <p:cBhvr>
                                        <p:cTn id="148" dur="1000" fill="hold"/>
                                        <p:tgtEl>
                                          <p:spTgt spid="3"/>
                                        </p:tgtEl>
                                        <p:attrNameLst>
                                          <p:attrName>ppt_w</p:attrName>
                                        </p:attrNameLst>
                                      </p:cBhvr>
                                      <p:tavLst>
                                        <p:tav tm="0">
                                          <p:val>
                                            <p:strVal val="#ppt_w*0.70"/>
                                          </p:val>
                                        </p:tav>
                                        <p:tav tm="100000">
                                          <p:val>
                                            <p:strVal val="#ppt_w"/>
                                          </p:val>
                                        </p:tav>
                                      </p:tavLst>
                                    </p:anim>
                                    <p:anim calcmode="lin" valueType="num">
                                      <p:cBhvr>
                                        <p:cTn id="149" dur="1000" fill="hold"/>
                                        <p:tgtEl>
                                          <p:spTgt spid="3"/>
                                        </p:tgtEl>
                                        <p:attrNameLst>
                                          <p:attrName>ppt_h</p:attrName>
                                        </p:attrNameLst>
                                      </p:cBhvr>
                                      <p:tavLst>
                                        <p:tav tm="0">
                                          <p:val>
                                            <p:strVal val="#ppt_h"/>
                                          </p:val>
                                        </p:tav>
                                        <p:tav tm="100000">
                                          <p:val>
                                            <p:strVal val="#ppt_h"/>
                                          </p:val>
                                        </p:tav>
                                      </p:tavLst>
                                    </p:anim>
                                    <p:animEffect transition="in" filter="fade">
                                      <p:cBhvr>
                                        <p:cTn id="150" dur="1000"/>
                                        <p:tgtEl>
                                          <p:spTgt spid="3"/>
                                        </p:tgtEl>
                                      </p:cBhvr>
                                    </p:animEffect>
                                  </p:childTnLst>
                                </p:cTn>
                              </p:par>
                              <p:par>
                                <p:cTn id="151" presetID="55" presetClass="entr" presetSubtype="0" fill="hold" grpId="0" nodeType="withEffect">
                                  <p:stCondLst>
                                    <p:cond delay="0"/>
                                  </p:stCondLst>
                                  <p:childTnLst>
                                    <p:set>
                                      <p:cBhvr>
                                        <p:cTn id="152" dur="1" fill="hold">
                                          <p:stCondLst>
                                            <p:cond delay="0"/>
                                          </p:stCondLst>
                                        </p:cTn>
                                        <p:tgtEl>
                                          <p:spTgt spid="7"/>
                                        </p:tgtEl>
                                        <p:attrNameLst>
                                          <p:attrName>style.visibility</p:attrName>
                                        </p:attrNameLst>
                                      </p:cBhvr>
                                      <p:to>
                                        <p:strVal val="visible"/>
                                      </p:to>
                                    </p:set>
                                    <p:anim calcmode="lin" valueType="num">
                                      <p:cBhvr>
                                        <p:cTn id="153" dur="1000" fill="hold"/>
                                        <p:tgtEl>
                                          <p:spTgt spid="7"/>
                                        </p:tgtEl>
                                        <p:attrNameLst>
                                          <p:attrName>ppt_w</p:attrName>
                                        </p:attrNameLst>
                                      </p:cBhvr>
                                      <p:tavLst>
                                        <p:tav tm="0">
                                          <p:val>
                                            <p:strVal val="#ppt_w*0.70"/>
                                          </p:val>
                                        </p:tav>
                                        <p:tav tm="100000">
                                          <p:val>
                                            <p:strVal val="#ppt_w"/>
                                          </p:val>
                                        </p:tav>
                                      </p:tavLst>
                                    </p:anim>
                                    <p:anim calcmode="lin" valueType="num">
                                      <p:cBhvr>
                                        <p:cTn id="154" dur="1000" fill="hold"/>
                                        <p:tgtEl>
                                          <p:spTgt spid="7"/>
                                        </p:tgtEl>
                                        <p:attrNameLst>
                                          <p:attrName>ppt_h</p:attrName>
                                        </p:attrNameLst>
                                      </p:cBhvr>
                                      <p:tavLst>
                                        <p:tav tm="0">
                                          <p:val>
                                            <p:strVal val="#ppt_h"/>
                                          </p:val>
                                        </p:tav>
                                        <p:tav tm="100000">
                                          <p:val>
                                            <p:strVal val="#ppt_h"/>
                                          </p:val>
                                        </p:tav>
                                      </p:tavLst>
                                    </p:anim>
                                    <p:animEffect transition="in" filter="fade">
                                      <p:cBhvr>
                                        <p:cTn id="155" dur="1000"/>
                                        <p:tgtEl>
                                          <p:spTgt spid="7"/>
                                        </p:tgtEl>
                                      </p:cBhvr>
                                    </p:animEffect>
                                  </p:childTnLst>
                                </p:cTn>
                              </p:par>
                              <p:par>
                                <p:cTn id="156" presetID="55" presetClass="entr" presetSubtype="0" fill="hold" grpId="0" nodeType="withEffect">
                                  <p:stCondLst>
                                    <p:cond delay="0"/>
                                  </p:stCondLst>
                                  <p:childTnLst>
                                    <p:set>
                                      <p:cBhvr>
                                        <p:cTn id="157" dur="1" fill="hold">
                                          <p:stCondLst>
                                            <p:cond delay="0"/>
                                          </p:stCondLst>
                                        </p:cTn>
                                        <p:tgtEl>
                                          <p:spTgt spid="4"/>
                                        </p:tgtEl>
                                        <p:attrNameLst>
                                          <p:attrName>style.visibility</p:attrName>
                                        </p:attrNameLst>
                                      </p:cBhvr>
                                      <p:to>
                                        <p:strVal val="visible"/>
                                      </p:to>
                                    </p:set>
                                    <p:anim calcmode="lin" valueType="num">
                                      <p:cBhvr>
                                        <p:cTn id="158" dur="1000" fill="hold"/>
                                        <p:tgtEl>
                                          <p:spTgt spid="4"/>
                                        </p:tgtEl>
                                        <p:attrNameLst>
                                          <p:attrName>ppt_w</p:attrName>
                                        </p:attrNameLst>
                                      </p:cBhvr>
                                      <p:tavLst>
                                        <p:tav tm="0">
                                          <p:val>
                                            <p:strVal val="#ppt_w*0.70"/>
                                          </p:val>
                                        </p:tav>
                                        <p:tav tm="100000">
                                          <p:val>
                                            <p:strVal val="#ppt_w"/>
                                          </p:val>
                                        </p:tav>
                                      </p:tavLst>
                                    </p:anim>
                                    <p:anim calcmode="lin" valueType="num">
                                      <p:cBhvr>
                                        <p:cTn id="159" dur="1000" fill="hold"/>
                                        <p:tgtEl>
                                          <p:spTgt spid="4"/>
                                        </p:tgtEl>
                                        <p:attrNameLst>
                                          <p:attrName>ppt_h</p:attrName>
                                        </p:attrNameLst>
                                      </p:cBhvr>
                                      <p:tavLst>
                                        <p:tav tm="0">
                                          <p:val>
                                            <p:strVal val="#ppt_h"/>
                                          </p:val>
                                        </p:tav>
                                        <p:tav tm="100000">
                                          <p:val>
                                            <p:strVal val="#ppt_h"/>
                                          </p:val>
                                        </p:tav>
                                      </p:tavLst>
                                    </p:anim>
                                    <p:animEffect transition="in" filter="fade">
                                      <p:cBhvr>
                                        <p:cTn id="160" dur="1000"/>
                                        <p:tgtEl>
                                          <p:spTgt spid="4"/>
                                        </p:tgtEl>
                                      </p:cBhvr>
                                    </p:animEffect>
                                  </p:childTnLst>
                                </p:cTn>
                              </p:par>
                            </p:childTnLst>
                          </p:cTn>
                        </p:par>
                      </p:childTnLst>
                    </p:cTn>
                  </p:par>
                  <p:par>
                    <p:cTn id="161" fill="hold">
                      <p:stCondLst>
                        <p:cond delay="indefinite"/>
                      </p:stCondLst>
                      <p:childTnLst>
                        <p:par>
                          <p:cTn id="162" fill="hold">
                            <p:stCondLst>
                              <p:cond delay="0"/>
                            </p:stCondLst>
                            <p:childTnLst>
                              <p:par>
                                <p:cTn id="163" presetID="55" presetClass="entr" presetSubtype="0" fill="hold" nodeType="clickEffect">
                                  <p:stCondLst>
                                    <p:cond delay="0"/>
                                  </p:stCondLst>
                                  <p:childTnLst>
                                    <p:set>
                                      <p:cBhvr>
                                        <p:cTn id="164" dur="1" fill="hold">
                                          <p:stCondLst>
                                            <p:cond delay="0"/>
                                          </p:stCondLst>
                                        </p:cTn>
                                        <p:tgtEl>
                                          <p:spTgt spid="7180"/>
                                        </p:tgtEl>
                                        <p:attrNameLst>
                                          <p:attrName>style.visibility</p:attrName>
                                        </p:attrNameLst>
                                      </p:cBhvr>
                                      <p:to>
                                        <p:strVal val="visible"/>
                                      </p:to>
                                    </p:set>
                                    <p:anim calcmode="lin" valueType="num">
                                      <p:cBhvr>
                                        <p:cTn id="165" dur="1000" fill="hold"/>
                                        <p:tgtEl>
                                          <p:spTgt spid="7180"/>
                                        </p:tgtEl>
                                        <p:attrNameLst>
                                          <p:attrName>ppt_w</p:attrName>
                                        </p:attrNameLst>
                                      </p:cBhvr>
                                      <p:tavLst>
                                        <p:tav tm="0">
                                          <p:val>
                                            <p:strVal val="#ppt_w*0.70"/>
                                          </p:val>
                                        </p:tav>
                                        <p:tav tm="100000">
                                          <p:val>
                                            <p:strVal val="#ppt_w"/>
                                          </p:val>
                                        </p:tav>
                                      </p:tavLst>
                                    </p:anim>
                                    <p:anim calcmode="lin" valueType="num">
                                      <p:cBhvr>
                                        <p:cTn id="166" dur="1000" fill="hold"/>
                                        <p:tgtEl>
                                          <p:spTgt spid="7180"/>
                                        </p:tgtEl>
                                        <p:attrNameLst>
                                          <p:attrName>ppt_h</p:attrName>
                                        </p:attrNameLst>
                                      </p:cBhvr>
                                      <p:tavLst>
                                        <p:tav tm="0">
                                          <p:val>
                                            <p:strVal val="#ppt_h"/>
                                          </p:val>
                                        </p:tav>
                                        <p:tav tm="100000">
                                          <p:val>
                                            <p:strVal val="#ppt_h"/>
                                          </p:val>
                                        </p:tav>
                                      </p:tavLst>
                                    </p:anim>
                                    <p:animEffect transition="in" filter="fade">
                                      <p:cBhvr>
                                        <p:cTn id="167" dur="1000"/>
                                        <p:tgtEl>
                                          <p:spTgt spid="7180"/>
                                        </p:tgtEl>
                                      </p:cBhvr>
                                    </p:animEffect>
                                  </p:childTnLst>
                                </p:cTn>
                              </p:par>
                              <p:par>
                                <p:cTn id="168" presetID="55" presetClass="entr" presetSubtype="0" fill="hold" nodeType="withEffect">
                                  <p:stCondLst>
                                    <p:cond delay="0"/>
                                  </p:stCondLst>
                                  <p:childTnLst>
                                    <p:set>
                                      <p:cBhvr>
                                        <p:cTn id="169" dur="1" fill="hold">
                                          <p:stCondLst>
                                            <p:cond delay="0"/>
                                          </p:stCondLst>
                                        </p:cTn>
                                        <p:tgtEl>
                                          <p:spTgt spid="7184"/>
                                        </p:tgtEl>
                                        <p:attrNameLst>
                                          <p:attrName>style.visibility</p:attrName>
                                        </p:attrNameLst>
                                      </p:cBhvr>
                                      <p:to>
                                        <p:strVal val="visible"/>
                                      </p:to>
                                    </p:set>
                                    <p:anim calcmode="lin" valueType="num">
                                      <p:cBhvr>
                                        <p:cTn id="170" dur="1000" fill="hold"/>
                                        <p:tgtEl>
                                          <p:spTgt spid="7184"/>
                                        </p:tgtEl>
                                        <p:attrNameLst>
                                          <p:attrName>ppt_w</p:attrName>
                                        </p:attrNameLst>
                                      </p:cBhvr>
                                      <p:tavLst>
                                        <p:tav tm="0">
                                          <p:val>
                                            <p:strVal val="#ppt_w*0.70"/>
                                          </p:val>
                                        </p:tav>
                                        <p:tav tm="100000">
                                          <p:val>
                                            <p:strVal val="#ppt_w"/>
                                          </p:val>
                                        </p:tav>
                                      </p:tavLst>
                                    </p:anim>
                                    <p:anim calcmode="lin" valueType="num">
                                      <p:cBhvr>
                                        <p:cTn id="171" dur="1000" fill="hold"/>
                                        <p:tgtEl>
                                          <p:spTgt spid="7184"/>
                                        </p:tgtEl>
                                        <p:attrNameLst>
                                          <p:attrName>ppt_h</p:attrName>
                                        </p:attrNameLst>
                                      </p:cBhvr>
                                      <p:tavLst>
                                        <p:tav tm="0">
                                          <p:val>
                                            <p:strVal val="#ppt_h"/>
                                          </p:val>
                                        </p:tav>
                                        <p:tav tm="100000">
                                          <p:val>
                                            <p:strVal val="#ppt_h"/>
                                          </p:val>
                                        </p:tav>
                                      </p:tavLst>
                                    </p:anim>
                                    <p:animEffect transition="in" filter="fade">
                                      <p:cBhvr>
                                        <p:cTn id="172" dur="1000"/>
                                        <p:tgtEl>
                                          <p:spTgt spid="7184"/>
                                        </p:tgtEl>
                                      </p:cBhvr>
                                    </p:animEffect>
                                  </p:childTnLst>
                                </p:cTn>
                              </p:par>
                              <p:par>
                                <p:cTn id="173" presetID="55" presetClass="entr" presetSubtype="0" fill="hold" grpId="0" nodeType="withEffect">
                                  <p:stCondLst>
                                    <p:cond delay="0"/>
                                  </p:stCondLst>
                                  <p:childTnLst>
                                    <p:set>
                                      <p:cBhvr>
                                        <p:cTn id="174" dur="1" fill="hold">
                                          <p:stCondLst>
                                            <p:cond delay="0"/>
                                          </p:stCondLst>
                                        </p:cTn>
                                        <p:tgtEl>
                                          <p:spTgt spid="39"/>
                                        </p:tgtEl>
                                        <p:attrNameLst>
                                          <p:attrName>style.visibility</p:attrName>
                                        </p:attrNameLst>
                                      </p:cBhvr>
                                      <p:to>
                                        <p:strVal val="visible"/>
                                      </p:to>
                                    </p:set>
                                    <p:anim calcmode="lin" valueType="num">
                                      <p:cBhvr>
                                        <p:cTn id="175" dur="1000" fill="hold"/>
                                        <p:tgtEl>
                                          <p:spTgt spid="39"/>
                                        </p:tgtEl>
                                        <p:attrNameLst>
                                          <p:attrName>ppt_w</p:attrName>
                                        </p:attrNameLst>
                                      </p:cBhvr>
                                      <p:tavLst>
                                        <p:tav tm="0">
                                          <p:val>
                                            <p:strVal val="#ppt_w*0.70"/>
                                          </p:val>
                                        </p:tav>
                                        <p:tav tm="100000">
                                          <p:val>
                                            <p:strVal val="#ppt_w"/>
                                          </p:val>
                                        </p:tav>
                                      </p:tavLst>
                                    </p:anim>
                                    <p:anim calcmode="lin" valueType="num">
                                      <p:cBhvr>
                                        <p:cTn id="176" dur="1000" fill="hold"/>
                                        <p:tgtEl>
                                          <p:spTgt spid="39"/>
                                        </p:tgtEl>
                                        <p:attrNameLst>
                                          <p:attrName>ppt_h</p:attrName>
                                        </p:attrNameLst>
                                      </p:cBhvr>
                                      <p:tavLst>
                                        <p:tav tm="0">
                                          <p:val>
                                            <p:strVal val="#ppt_h"/>
                                          </p:val>
                                        </p:tav>
                                        <p:tav tm="100000">
                                          <p:val>
                                            <p:strVal val="#ppt_h"/>
                                          </p:val>
                                        </p:tav>
                                      </p:tavLst>
                                    </p:anim>
                                    <p:animEffect transition="in" filter="fade">
                                      <p:cBhvr>
                                        <p:cTn id="177" dur="1000"/>
                                        <p:tgtEl>
                                          <p:spTgt spid="39"/>
                                        </p:tgtEl>
                                      </p:cBhvr>
                                    </p:animEffect>
                                  </p:childTnLst>
                                </p:cTn>
                              </p:par>
                              <p:par>
                                <p:cTn id="178" presetID="55" presetClass="entr" presetSubtype="0" fill="hold" nodeType="withEffect">
                                  <p:stCondLst>
                                    <p:cond delay="0"/>
                                  </p:stCondLst>
                                  <p:childTnLst>
                                    <p:set>
                                      <p:cBhvr>
                                        <p:cTn id="179" dur="1" fill="hold">
                                          <p:stCondLst>
                                            <p:cond delay="0"/>
                                          </p:stCondLst>
                                        </p:cTn>
                                        <p:tgtEl>
                                          <p:spTgt spid="7186"/>
                                        </p:tgtEl>
                                        <p:attrNameLst>
                                          <p:attrName>style.visibility</p:attrName>
                                        </p:attrNameLst>
                                      </p:cBhvr>
                                      <p:to>
                                        <p:strVal val="visible"/>
                                      </p:to>
                                    </p:set>
                                    <p:anim calcmode="lin" valueType="num">
                                      <p:cBhvr>
                                        <p:cTn id="180" dur="1000" fill="hold"/>
                                        <p:tgtEl>
                                          <p:spTgt spid="7186"/>
                                        </p:tgtEl>
                                        <p:attrNameLst>
                                          <p:attrName>ppt_w</p:attrName>
                                        </p:attrNameLst>
                                      </p:cBhvr>
                                      <p:tavLst>
                                        <p:tav tm="0">
                                          <p:val>
                                            <p:strVal val="#ppt_w*0.70"/>
                                          </p:val>
                                        </p:tav>
                                        <p:tav tm="100000">
                                          <p:val>
                                            <p:strVal val="#ppt_w"/>
                                          </p:val>
                                        </p:tav>
                                      </p:tavLst>
                                    </p:anim>
                                    <p:anim calcmode="lin" valueType="num">
                                      <p:cBhvr>
                                        <p:cTn id="181" dur="1000" fill="hold"/>
                                        <p:tgtEl>
                                          <p:spTgt spid="7186"/>
                                        </p:tgtEl>
                                        <p:attrNameLst>
                                          <p:attrName>ppt_h</p:attrName>
                                        </p:attrNameLst>
                                      </p:cBhvr>
                                      <p:tavLst>
                                        <p:tav tm="0">
                                          <p:val>
                                            <p:strVal val="#ppt_h"/>
                                          </p:val>
                                        </p:tav>
                                        <p:tav tm="100000">
                                          <p:val>
                                            <p:strVal val="#ppt_h"/>
                                          </p:val>
                                        </p:tav>
                                      </p:tavLst>
                                    </p:anim>
                                    <p:animEffect transition="in" filter="fade">
                                      <p:cBhvr>
                                        <p:cTn id="182" dur="1000"/>
                                        <p:tgtEl>
                                          <p:spTgt spid="7186"/>
                                        </p:tgtEl>
                                      </p:cBhvr>
                                    </p:animEffect>
                                  </p:childTnLst>
                                </p:cTn>
                              </p:par>
                              <p:par>
                                <p:cTn id="183" presetID="55" presetClass="entr" presetSubtype="0" fill="hold" grpId="0" nodeType="withEffect">
                                  <p:stCondLst>
                                    <p:cond delay="0"/>
                                  </p:stCondLst>
                                  <p:childTnLst>
                                    <p:set>
                                      <p:cBhvr>
                                        <p:cTn id="184" dur="1" fill="hold">
                                          <p:stCondLst>
                                            <p:cond delay="0"/>
                                          </p:stCondLst>
                                        </p:cTn>
                                        <p:tgtEl>
                                          <p:spTgt spid="52"/>
                                        </p:tgtEl>
                                        <p:attrNameLst>
                                          <p:attrName>style.visibility</p:attrName>
                                        </p:attrNameLst>
                                      </p:cBhvr>
                                      <p:to>
                                        <p:strVal val="visible"/>
                                      </p:to>
                                    </p:set>
                                    <p:anim calcmode="lin" valueType="num">
                                      <p:cBhvr>
                                        <p:cTn id="185" dur="1000" fill="hold"/>
                                        <p:tgtEl>
                                          <p:spTgt spid="52"/>
                                        </p:tgtEl>
                                        <p:attrNameLst>
                                          <p:attrName>ppt_w</p:attrName>
                                        </p:attrNameLst>
                                      </p:cBhvr>
                                      <p:tavLst>
                                        <p:tav tm="0">
                                          <p:val>
                                            <p:strVal val="#ppt_w*0.70"/>
                                          </p:val>
                                        </p:tav>
                                        <p:tav tm="100000">
                                          <p:val>
                                            <p:strVal val="#ppt_w"/>
                                          </p:val>
                                        </p:tav>
                                      </p:tavLst>
                                    </p:anim>
                                    <p:anim calcmode="lin" valueType="num">
                                      <p:cBhvr>
                                        <p:cTn id="186" dur="1000" fill="hold"/>
                                        <p:tgtEl>
                                          <p:spTgt spid="52"/>
                                        </p:tgtEl>
                                        <p:attrNameLst>
                                          <p:attrName>ppt_h</p:attrName>
                                        </p:attrNameLst>
                                      </p:cBhvr>
                                      <p:tavLst>
                                        <p:tav tm="0">
                                          <p:val>
                                            <p:strVal val="#ppt_h"/>
                                          </p:val>
                                        </p:tav>
                                        <p:tav tm="100000">
                                          <p:val>
                                            <p:strVal val="#ppt_h"/>
                                          </p:val>
                                        </p:tav>
                                      </p:tavLst>
                                    </p:anim>
                                    <p:animEffect transition="in" filter="fade">
                                      <p:cBhvr>
                                        <p:cTn id="187"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2" grpId="0"/>
      <p:bldP spid="24" grpId="0" animBg="1"/>
      <p:bldP spid="29" grpId="0"/>
      <p:bldP spid="37" grpId="0" animBg="1"/>
      <p:bldP spid="41" grpId="0"/>
      <p:bldP spid="52" grpId="0" animBg="1"/>
      <p:bldP spid="35" grpId="0" animBg="1"/>
      <p:bldP spid="39" grpId="0" animBg="1"/>
      <p:bldP spid="3" grpId="0" animBg="1"/>
      <p:bldP spid="4" grpId="0" animBg="1"/>
      <p:bldP spid="7" grpId="0" animBg="1"/>
      <p:bldP spid="8" grpId="0" animBg="1"/>
      <p:bldP spid="9" grpId="0" animBg="1"/>
      <p:bldP spid="10" grpId="0" animBg="1"/>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FA6CE-FA93-41EA-9152-0611CB8B99B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163C65C-7042-1AE5-71D2-A397D031D25E}"/>
              </a:ext>
            </a:extLst>
          </p:cNvPr>
          <p:cNvPicPr>
            <a:picLocks noChangeAspect="1"/>
          </p:cNvPicPr>
          <p:nvPr/>
        </p:nvPicPr>
        <p:blipFill>
          <a:blip r:embed="rId2"/>
          <a:stretch>
            <a:fillRect/>
          </a:stretch>
        </p:blipFill>
        <p:spPr>
          <a:xfrm>
            <a:off x="5903494" y="4200210"/>
            <a:ext cx="5648325" cy="2508064"/>
          </a:xfrm>
          <a:prstGeom prst="rect">
            <a:avLst/>
          </a:prstGeom>
          <a:ln>
            <a:solidFill>
              <a:schemeClr val="tx1"/>
            </a:solidFill>
          </a:ln>
        </p:spPr>
      </p:pic>
      <p:pic>
        <p:nvPicPr>
          <p:cNvPr id="5" name="Image 4">
            <a:extLst>
              <a:ext uri="{FF2B5EF4-FFF2-40B4-BE49-F238E27FC236}">
                <a16:creationId xmlns:a16="http://schemas.microsoft.com/office/drawing/2014/main" id="{B6716BFE-8872-E8E5-387D-38F2536F7253}"/>
              </a:ext>
            </a:extLst>
          </p:cNvPr>
          <p:cNvPicPr>
            <a:picLocks noChangeAspect="1"/>
          </p:cNvPicPr>
          <p:nvPr/>
        </p:nvPicPr>
        <p:blipFill>
          <a:blip r:embed="rId3"/>
          <a:stretch>
            <a:fillRect/>
          </a:stretch>
        </p:blipFill>
        <p:spPr>
          <a:xfrm>
            <a:off x="2995653" y="1932274"/>
            <a:ext cx="2760259" cy="3728899"/>
          </a:xfrm>
          <a:prstGeom prst="rect">
            <a:avLst/>
          </a:prstGeom>
          <a:ln>
            <a:solidFill>
              <a:schemeClr val="tx1"/>
            </a:solidFill>
          </a:ln>
        </p:spPr>
      </p:pic>
      <p:sp>
        <p:nvSpPr>
          <p:cNvPr id="7" name="ZoneTexte 6">
            <a:extLst>
              <a:ext uri="{FF2B5EF4-FFF2-40B4-BE49-F238E27FC236}">
                <a16:creationId xmlns:a16="http://schemas.microsoft.com/office/drawing/2014/main" id="{C5E65675-E5DB-C405-E259-DD9FA5069237}"/>
              </a:ext>
            </a:extLst>
          </p:cNvPr>
          <p:cNvSpPr txBox="1"/>
          <p:nvPr/>
        </p:nvSpPr>
        <p:spPr>
          <a:xfrm>
            <a:off x="5903494" y="2610568"/>
            <a:ext cx="5126632" cy="3693319"/>
          </a:xfrm>
          <a:prstGeom prst="rect">
            <a:avLst/>
          </a:prstGeom>
          <a:noFill/>
        </p:spPr>
        <p:txBody>
          <a:bodyPr wrap="square" numCol="2">
            <a:spAutoFit/>
          </a:bodyPr>
          <a:lstStyle/>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2012</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2013</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2015</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2016</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2017</a:t>
            </a: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1113">
              <a:lnSpc>
                <a:spcPct val="100000"/>
              </a:lnSpc>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2018</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2019</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2020</a:t>
            </a:r>
          </a:p>
          <a:p>
            <a:pPr marL="185738" indent="-185738">
              <a:lnSpc>
                <a:spcPct val="100000"/>
              </a:lnSpc>
              <a:buFont typeface="Arial" panose="020B0604020202020204" pitchFamily="34" charset="0"/>
              <a:buChar char="•"/>
            </a:pPr>
            <a:r>
              <a:rPr lang="fr-FR" sz="1800" b="1" dirty="0">
                <a:latin typeface="Arial Rounded MT Bold" panose="020F0704030504030204" pitchFamily="34" charset="77"/>
              </a:rPr>
              <a:t>2023</a:t>
            </a:r>
          </a:p>
          <a:p>
            <a:pPr>
              <a:lnSpc>
                <a:spcPct val="100000"/>
              </a:lnSpc>
            </a:pPr>
            <a:endParaRPr lang="fr-FR" sz="1800" b="1" dirty="0">
              <a:latin typeface="Arial Rounded MT Bold" panose="020F0704030504030204" pitchFamily="34" charset="77"/>
            </a:endParaRPr>
          </a:p>
        </p:txBody>
      </p:sp>
      <p:sp>
        <p:nvSpPr>
          <p:cNvPr id="9" name="ZoneTexte 8">
            <a:extLst>
              <a:ext uri="{FF2B5EF4-FFF2-40B4-BE49-F238E27FC236}">
                <a16:creationId xmlns:a16="http://schemas.microsoft.com/office/drawing/2014/main" id="{9A5BF113-A701-A3E1-6CC3-B5A462CB98E6}"/>
              </a:ext>
            </a:extLst>
          </p:cNvPr>
          <p:cNvSpPr txBox="1"/>
          <p:nvPr/>
        </p:nvSpPr>
        <p:spPr>
          <a:xfrm>
            <a:off x="182311" y="6381146"/>
            <a:ext cx="8186023" cy="369332"/>
          </a:xfrm>
          <a:prstGeom prst="rect">
            <a:avLst/>
          </a:prstGeom>
          <a:noFill/>
        </p:spPr>
        <p:txBody>
          <a:bodyPr wrap="square">
            <a:spAutoFit/>
          </a:bodyPr>
          <a:lstStyle/>
          <a:p>
            <a:pPr>
              <a:lnSpc>
                <a:spcPct val="100000"/>
              </a:lnSpc>
            </a:pPr>
            <a:r>
              <a:rPr lang="fr-FR" sz="1800" b="1" dirty="0">
                <a:latin typeface="Arial Rounded MT Bold" panose="020F0704030504030204" pitchFamily="34" charset="77"/>
              </a:rPr>
              <a:t>Déjeuner de Klaus Schwab avec le Conseil d’état </a:t>
            </a:r>
            <a:r>
              <a:rPr lang="fr-FR" sz="1800" b="1" dirty="0">
                <a:solidFill>
                  <a:schemeClr val="bg1"/>
                </a:solidFill>
                <a:latin typeface="Arial Rounded MT Bold" panose="020F0704030504030204" pitchFamily="34" charset="77"/>
              </a:rPr>
              <a:t>genevois le 4.10.23</a:t>
            </a:r>
          </a:p>
        </p:txBody>
      </p:sp>
      <p:sp>
        <p:nvSpPr>
          <p:cNvPr id="12" name="Bulle rectangulaire 11">
            <a:extLst>
              <a:ext uri="{FF2B5EF4-FFF2-40B4-BE49-F238E27FC236}">
                <a16:creationId xmlns:a16="http://schemas.microsoft.com/office/drawing/2014/main" id="{325BE968-92B8-D4DD-063C-5AFDE1B1D27E}"/>
              </a:ext>
            </a:extLst>
          </p:cNvPr>
          <p:cNvSpPr/>
          <p:nvPr/>
        </p:nvSpPr>
        <p:spPr>
          <a:xfrm>
            <a:off x="282728" y="3699348"/>
            <a:ext cx="3102102" cy="2611252"/>
          </a:xfrm>
          <a:prstGeom prst="wedgeRectCallout">
            <a:avLst>
              <a:gd name="adj1" fmla="val 57550"/>
              <a:gd name="adj2" fmla="val -5344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dirty="0">
                <a:solidFill>
                  <a:srgbClr val="222325"/>
                </a:solidFill>
                <a:latin typeface="Arial Rounded MT Bold" panose="020F0704030504030204" pitchFamily="34" charset="77"/>
              </a:rPr>
              <a:t>« </a:t>
            </a:r>
            <a:r>
              <a:rPr lang="fr-CH" b="1" dirty="0">
                <a:solidFill>
                  <a:srgbClr val="222325"/>
                </a:solidFill>
                <a:latin typeface="Arial Rounded MT Bold" panose="020F0704030504030204" pitchFamily="34" charset="77"/>
              </a:rPr>
              <a:t>En 2012, lorsque j’ai participé pour la première fois au WEF, le thème du forum était « </a:t>
            </a:r>
            <a:r>
              <a:rPr lang="fr-CH" b="1" dirty="0">
                <a:solidFill>
                  <a:srgbClr val="222325"/>
                </a:solidFill>
                <a:highlight>
                  <a:srgbClr val="FFFF00"/>
                </a:highlight>
                <a:latin typeface="Arial Rounded MT Bold" panose="020F0704030504030204" pitchFamily="34" charset="77"/>
              </a:rPr>
              <a:t>The </a:t>
            </a:r>
            <a:r>
              <a:rPr lang="fr-CH" b="1" dirty="0" err="1">
                <a:solidFill>
                  <a:srgbClr val="222325"/>
                </a:solidFill>
                <a:highlight>
                  <a:srgbClr val="FFFF00"/>
                </a:highlight>
                <a:latin typeface="Arial Rounded MT Bold" panose="020F0704030504030204" pitchFamily="34" charset="77"/>
              </a:rPr>
              <a:t>great</a:t>
            </a:r>
            <a:r>
              <a:rPr lang="fr-CH" b="1" dirty="0">
                <a:solidFill>
                  <a:srgbClr val="222325"/>
                </a:solidFill>
                <a:highlight>
                  <a:srgbClr val="FFFF00"/>
                </a:highlight>
                <a:latin typeface="Arial Rounded MT Bold" panose="020F0704030504030204" pitchFamily="34" charset="77"/>
              </a:rPr>
              <a:t> transformation : </a:t>
            </a:r>
            <a:r>
              <a:rPr lang="fr-CH" b="1" dirty="0" err="1">
                <a:solidFill>
                  <a:srgbClr val="222325"/>
                </a:solidFill>
                <a:highlight>
                  <a:srgbClr val="FFFF00"/>
                </a:highlight>
                <a:latin typeface="Arial Rounded MT Bold" panose="020F0704030504030204" pitchFamily="34" charset="77"/>
              </a:rPr>
              <a:t>shaping</a:t>
            </a:r>
            <a:r>
              <a:rPr lang="fr-CH" b="1" dirty="0">
                <a:solidFill>
                  <a:srgbClr val="222325"/>
                </a:solidFill>
                <a:highlight>
                  <a:srgbClr val="FFFF00"/>
                </a:highlight>
                <a:latin typeface="Arial Rounded MT Bold" panose="020F0704030504030204" pitchFamily="34" charset="77"/>
              </a:rPr>
              <a:t> new </a:t>
            </a:r>
            <a:r>
              <a:rPr lang="fr-CH" b="1" dirty="0" err="1">
                <a:solidFill>
                  <a:srgbClr val="222325"/>
                </a:solidFill>
                <a:highlight>
                  <a:srgbClr val="FFFF00"/>
                </a:highlight>
                <a:latin typeface="Arial Rounded MT Bold" panose="020F0704030504030204" pitchFamily="34" charset="77"/>
              </a:rPr>
              <a:t>models</a:t>
            </a:r>
            <a:r>
              <a:rPr lang="fr-CH" b="1" dirty="0">
                <a:solidFill>
                  <a:srgbClr val="222325"/>
                </a:solidFill>
                <a:highlight>
                  <a:srgbClr val="FFFF00"/>
                </a:highlight>
                <a:latin typeface="Arial Rounded MT Bold" panose="020F0704030504030204" pitchFamily="34" charset="77"/>
              </a:rPr>
              <a:t> </a:t>
            </a:r>
            <a:r>
              <a:rPr lang="fr-CH" b="1" dirty="0">
                <a:solidFill>
                  <a:srgbClr val="222325"/>
                </a:solidFill>
                <a:latin typeface="Arial Rounded MT Bold" panose="020F0704030504030204" pitchFamily="34" charset="77"/>
              </a:rPr>
              <a:t>»» </a:t>
            </a:r>
            <a:r>
              <a:rPr lang="fr-CH" sz="1600" dirty="0">
                <a:solidFill>
                  <a:srgbClr val="222325"/>
                </a:solidFill>
                <a:latin typeface="Arial Rounded MT Bold" panose="020F0704030504030204" pitchFamily="34" charset="77"/>
              </a:rPr>
              <a:t>(La grande transformation, élaborer de nouveaux modèles)</a:t>
            </a:r>
            <a:endParaRPr lang="fr-FR" sz="1600" b="1" dirty="0">
              <a:latin typeface="Arial Rounded MT Bold" panose="020F0704030504030204" pitchFamily="34" charset="77"/>
            </a:endParaRPr>
          </a:p>
        </p:txBody>
      </p:sp>
      <p:sp>
        <p:nvSpPr>
          <p:cNvPr id="14" name="ZoneTexte 13">
            <a:extLst>
              <a:ext uri="{FF2B5EF4-FFF2-40B4-BE49-F238E27FC236}">
                <a16:creationId xmlns:a16="http://schemas.microsoft.com/office/drawing/2014/main" id="{3BA043EA-2EAC-02BB-34A3-B64C394541A7}"/>
              </a:ext>
            </a:extLst>
          </p:cNvPr>
          <p:cNvSpPr txBox="1"/>
          <p:nvPr/>
        </p:nvSpPr>
        <p:spPr>
          <a:xfrm>
            <a:off x="5910054" y="1840952"/>
            <a:ext cx="6100354" cy="738664"/>
          </a:xfrm>
          <a:prstGeom prst="rect">
            <a:avLst/>
          </a:prstGeom>
          <a:noFill/>
        </p:spPr>
        <p:txBody>
          <a:bodyPr wrap="square">
            <a:spAutoFit/>
          </a:bodyPr>
          <a:lstStyle/>
          <a:p>
            <a:pPr>
              <a:lnSpc>
                <a:spcPct val="100000"/>
              </a:lnSpc>
            </a:pPr>
            <a:r>
              <a:rPr lang="fr-FR" sz="2400" b="1" dirty="0">
                <a:latin typeface="Arial Rounded MT Bold" panose="020F0704030504030204" pitchFamily="34" charset="77"/>
              </a:rPr>
              <a:t>Alain Berset à Davos :</a:t>
            </a:r>
          </a:p>
          <a:p>
            <a:pPr>
              <a:lnSpc>
                <a:spcPct val="100000"/>
              </a:lnSpc>
            </a:pPr>
            <a:r>
              <a:rPr lang="fr-FR" sz="1800" b="1" dirty="0">
                <a:latin typeface="Arial Rounded MT Bold" panose="020F0704030504030204" pitchFamily="34" charset="77"/>
              </a:rPr>
              <a:t>Forum économique mondial WEF  </a:t>
            </a:r>
          </a:p>
        </p:txBody>
      </p:sp>
      <p:sp>
        <p:nvSpPr>
          <p:cNvPr id="2" name="Titre 1">
            <a:extLst>
              <a:ext uri="{FF2B5EF4-FFF2-40B4-BE49-F238E27FC236}">
                <a16:creationId xmlns:a16="http://schemas.microsoft.com/office/drawing/2014/main" id="{B6D25CF1-0891-A67D-1800-A58368A4282C}"/>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b="1" dirty="0">
                <a:latin typeface="Abadi MT Condensed Extra Bold" panose="020B0306030101010103" pitchFamily="34" charset="77"/>
              </a:rPr>
              <a:t>Le Forum économique mondial</a:t>
            </a:r>
            <a:br>
              <a:rPr lang="fr-CH" b="1" dirty="0">
                <a:latin typeface="Abadi MT Condensed Extra Bold" panose="020B0306030101010103" pitchFamily="34" charset="77"/>
              </a:rPr>
            </a:br>
            <a:r>
              <a:rPr lang="fr-CH" b="1" dirty="0">
                <a:latin typeface="Abadi MT Condensed Extra Bold" panose="020B0306030101010103" pitchFamily="34" charset="77"/>
              </a:rPr>
              <a:t>et la Suisse</a:t>
            </a:r>
            <a:endParaRPr lang="fr-FR" sz="4800" b="1" dirty="0">
              <a:latin typeface="Abadi MT Condensed Extra Bold" panose="020B0306030101010103" pitchFamily="34" charset="77"/>
            </a:endParaRPr>
          </a:p>
        </p:txBody>
      </p:sp>
      <p:pic>
        <p:nvPicPr>
          <p:cNvPr id="6" name="Image 5">
            <a:extLst>
              <a:ext uri="{FF2B5EF4-FFF2-40B4-BE49-F238E27FC236}">
                <a16:creationId xmlns:a16="http://schemas.microsoft.com/office/drawing/2014/main" id="{6415CAB4-0107-0CF9-5181-53DC4065DC41}"/>
              </a:ext>
            </a:extLst>
          </p:cNvPr>
          <p:cNvPicPr>
            <a:picLocks noChangeAspect="1"/>
          </p:cNvPicPr>
          <p:nvPr/>
        </p:nvPicPr>
        <p:blipFill>
          <a:blip r:embed="rId4"/>
          <a:stretch>
            <a:fillRect/>
          </a:stretch>
        </p:blipFill>
        <p:spPr>
          <a:xfrm>
            <a:off x="9516102" y="204554"/>
            <a:ext cx="2675898" cy="3200835"/>
          </a:xfrm>
          <a:prstGeom prst="rect">
            <a:avLst/>
          </a:prstGeom>
        </p:spPr>
      </p:pic>
      <p:pic>
        <p:nvPicPr>
          <p:cNvPr id="51204" name="Picture 4" descr="COVID-19: The Great Reset : Schwab, Klaus, Malleret, Thierry: Amazon.fr:  Livres">
            <a:extLst>
              <a:ext uri="{FF2B5EF4-FFF2-40B4-BE49-F238E27FC236}">
                <a16:creationId xmlns:a16="http://schemas.microsoft.com/office/drawing/2014/main" id="{DC35173C-432E-BEC1-F378-B056B31A94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05" y="389310"/>
            <a:ext cx="2071652" cy="320083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529C9C81-D67D-3197-5D9B-ED0C886D0664}"/>
              </a:ext>
            </a:extLst>
          </p:cNvPr>
          <p:cNvPicPr>
            <a:picLocks noChangeAspect="1"/>
          </p:cNvPicPr>
          <p:nvPr/>
        </p:nvPicPr>
        <p:blipFill>
          <a:blip r:embed="rId6"/>
          <a:stretch>
            <a:fillRect/>
          </a:stretch>
        </p:blipFill>
        <p:spPr>
          <a:xfrm>
            <a:off x="2726151" y="926176"/>
            <a:ext cx="1098206" cy="1098206"/>
          </a:xfrm>
          <a:prstGeom prst="rect">
            <a:avLst/>
          </a:prstGeom>
        </p:spPr>
      </p:pic>
    </p:spTree>
    <p:extLst>
      <p:ext uri="{BB962C8B-B14F-4D97-AF65-F5344CB8AC3E}">
        <p14:creationId xmlns:p14="http://schemas.microsoft.com/office/powerpoint/2010/main" val="14977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randombar(horizontal)">
                                      <p:cBhvr>
                                        <p:cTn id="7" dur="500"/>
                                        <p:tgtEl>
                                          <p:spTgt spid="5120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1000"/>
                                        <p:tgtEl>
                                          <p:spTgt spid="12"/>
                                        </p:tgtEl>
                                        <p:attrNameLst>
                                          <p:attrName>ppt_x</p:attrName>
                                        </p:attrNameLst>
                                      </p:cBhvr>
                                      <p:tavLst>
                                        <p:tav tm="0">
                                          <p:val>
                                            <p:strVal val="#ppt_x+#ppt_w*1.125000"/>
                                          </p:val>
                                        </p:tav>
                                        <p:tav tm="100000">
                                          <p:val>
                                            <p:strVal val="#ppt_x"/>
                                          </p:val>
                                        </p:tav>
                                      </p:tavLst>
                                    </p:anim>
                                    <p:animEffect transition="in" filter="wipe(left)">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strVal val="#ppt_w*0.70"/>
                                          </p:val>
                                        </p:tav>
                                        <p:tav tm="100000">
                                          <p:val>
                                            <p:strVal val="#ppt_w"/>
                                          </p:val>
                                        </p:tav>
                                      </p:tavLst>
                                    </p:anim>
                                    <p:anim calcmode="lin" valueType="num">
                                      <p:cBhvr>
                                        <p:cTn id="24" dur="1000" fill="hold"/>
                                        <p:tgtEl>
                                          <p:spTgt spid="14"/>
                                        </p:tgtEl>
                                        <p:attrNameLst>
                                          <p:attrName>ppt_h</p:attrName>
                                        </p:attrNameLst>
                                      </p:cBhvr>
                                      <p:tavLst>
                                        <p:tav tm="0">
                                          <p:val>
                                            <p:strVal val="#ppt_h"/>
                                          </p:val>
                                        </p:tav>
                                        <p:tav tm="100000">
                                          <p:val>
                                            <p:strVal val="#ppt_h"/>
                                          </p:val>
                                        </p:tav>
                                      </p:tavLst>
                                    </p:anim>
                                    <p:animEffect transition="in" filter="fade">
                                      <p:cBhvr>
                                        <p:cTn id="25" dur="1000"/>
                                        <p:tgtEl>
                                          <p:spTgt spid="14"/>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strVal val="#ppt_w*0.70"/>
                                          </p:val>
                                        </p:tav>
                                        <p:tav tm="100000">
                                          <p:val>
                                            <p:strVal val="#ppt_w"/>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animEffect transition="in" filter="fade">
                                      <p:cBhvr>
                                        <p:cTn id="30" dur="1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p:tgtEl>
                                          <p:spTgt spid="4"/>
                                        </p:tgtEl>
                                        <p:attrNameLst>
                                          <p:attrName>ppt_x</p:attrName>
                                        </p:attrNameLst>
                                      </p:cBhvr>
                                      <p:tavLst>
                                        <p:tav tm="0">
                                          <p:val>
                                            <p:strVal val="#ppt_x+#ppt_w*1.125000"/>
                                          </p:val>
                                        </p:tav>
                                        <p:tav tm="100000">
                                          <p:val>
                                            <p:strVal val="#ppt_x"/>
                                          </p:val>
                                        </p:tav>
                                      </p:tavLst>
                                    </p:anim>
                                    <p:animEffect transition="in" filter="wipe(left)">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1000"/>
                                        <p:tgtEl>
                                          <p:spTgt spid="9"/>
                                        </p:tgtEl>
                                        <p:attrNameLst>
                                          <p:attrName>ppt_x</p:attrName>
                                        </p:attrNameLst>
                                      </p:cBhvr>
                                      <p:tavLst>
                                        <p:tav tm="0">
                                          <p:val>
                                            <p:strVal val="#ppt_x+#ppt_w*1.125000"/>
                                          </p:val>
                                        </p:tav>
                                        <p:tav tm="100000">
                                          <p:val>
                                            <p:strVal val="#ppt_x"/>
                                          </p:val>
                                        </p:tav>
                                      </p:tavLst>
                                    </p:anim>
                                    <p:animEffect transition="in" filter="wipe(left)">
                                      <p:cBhvr>
                                        <p:cTn id="4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animBg="1"/>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A9DD3-349C-8441-8C53-C774C9262932}"/>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7273D533-550E-4BC8-1689-D31E0F206893}"/>
              </a:ext>
            </a:extLst>
          </p:cNvPr>
          <p:cNvSpPr txBox="1"/>
          <p:nvPr/>
        </p:nvSpPr>
        <p:spPr>
          <a:xfrm>
            <a:off x="4964592" y="1251648"/>
            <a:ext cx="7180630" cy="2308324"/>
          </a:xfrm>
          <a:prstGeom prst="rect">
            <a:avLst/>
          </a:prstGeom>
          <a:noFill/>
        </p:spPr>
        <p:txBody>
          <a:bodyPr wrap="square">
            <a:spAutoFit/>
          </a:bodyPr>
          <a:lstStyle/>
          <a:p>
            <a:r>
              <a:rPr lang="fr-CH" sz="6000" b="1" dirty="0">
                <a:latin typeface="Abadi MT Condensed Extra Bold" panose="020B0306030101010103" pitchFamily="34" charset="77"/>
              </a:rPr>
              <a:t>André Hoffmann</a:t>
            </a:r>
            <a:br>
              <a:rPr lang="fr-CH" sz="6000" b="1" dirty="0">
                <a:latin typeface="Abadi MT Condensed Extra Bold" panose="020B0306030101010103" pitchFamily="34" charset="77"/>
              </a:rPr>
            </a:br>
            <a:r>
              <a:rPr lang="fr-CH" sz="2800" b="1" dirty="0">
                <a:latin typeface="Abadi MT Condensed Extra Bold" panose="020B0306030101010103" pitchFamily="34" charset="77"/>
              </a:rPr>
              <a:t>Coprésident ad </a:t>
            </a:r>
            <a:r>
              <a:rPr lang="fr-CH" sz="2800" b="1" dirty="0" err="1">
                <a:latin typeface="Abadi MT Condensed Extra Bold" panose="020B0306030101010103" pitchFamily="34" charset="77"/>
              </a:rPr>
              <a:t>interim</a:t>
            </a:r>
            <a:r>
              <a:rPr lang="fr-CH" sz="2800" b="1" dirty="0">
                <a:latin typeface="Abadi MT Condensed Extra Bold" panose="020B0306030101010103" pitchFamily="34" charset="77"/>
              </a:rPr>
              <a:t> du WEF depuis août 2025</a:t>
            </a:r>
            <a:endParaRPr lang="fr-FR" sz="2800" dirty="0"/>
          </a:p>
          <a:p>
            <a:r>
              <a:rPr lang="fr-CH" sz="2800" b="1" dirty="0">
                <a:latin typeface="Abadi MT Condensed Extra Bold" panose="020B0306030101010103" pitchFamily="34" charset="77"/>
              </a:rPr>
              <a:t>Vice-président de </a:t>
            </a:r>
            <a:r>
              <a:rPr lang="fr-CH" sz="2800" b="1" dirty="0">
                <a:solidFill>
                  <a:srgbClr val="FF0000"/>
                </a:solidFill>
                <a:latin typeface="Abadi MT Condensed Extra Bold" panose="020B0306030101010103" pitchFamily="34" charset="77"/>
              </a:rPr>
              <a:t>Roche</a:t>
            </a:r>
            <a:r>
              <a:rPr lang="fr-CH" sz="2800" b="1" dirty="0">
                <a:latin typeface="Abadi MT Condensed Extra Bold" panose="020B0306030101010103" pitchFamily="34" charset="77"/>
              </a:rPr>
              <a:t> Holding AG, </a:t>
            </a:r>
            <a:br>
              <a:rPr lang="fr-CH" sz="2800" b="1" dirty="0">
                <a:latin typeface="Abadi MT Condensed Extra Bold" panose="020B0306030101010103" pitchFamily="34" charset="77"/>
              </a:rPr>
            </a:br>
            <a:r>
              <a:rPr lang="fr-CH" sz="2800" b="1" dirty="0">
                <a:latin typeface="Abadi MT Condensed Extra Bold" panose="020B0306030101010103" pitchFamily="34" charset="77"/>
              </a:rPr>
              <a:t>le plus important groupe </a:t>
            </a:r>
            <a:r>
              <a:rPr lang="fr-CH" sz="2800" b="1" dirty="0">
                <a:solidFill>
                  <a:srgbClr val="FF0000"/>
                </a:solidFill>
                <a:latin typeface="Abadi MT Condensed Extra Bold" panose="020B0306030101010103" pitchFamily="34" charset="77"/>
              </a:rPr>
              <a:t>pharmaceutique</a:t>
            </a:r>
            <a:r>
              <a:rPr lang="fr-CH" sz="2800" b="1" dirty="0">
                <a:latin typeface="Abadi MT Condensed Extra Bold" panose="020B0306030101010103" pitchFamily="34" charset="77"/>
              </a:rPr>
              <a:t> mondial</a:t>
            </a:r>
          </a:p>
        </p:txBody>
      </p:sp>
      <p:sp>
        <p:nvSpPr>
          <p:cNvPr id="15" name="ZoneTexte 14">
            <a:extLst>
              <a:ext uri="{FF2B5EF4-FFF2-40B4-BE49-F238E27FC236}">
                <a16:creationId xmlns:a16="http://schemas.microsoft.com/office/drawing/2014/main" id="{CE878923-3044-E96E-6D25-3730B01458C8}"/>
              </a:ext>
            </a:extLst>
          </p:cNvPr>
          <p:cNvSpPr txBox="1"/>
          <p:nvPr/>
        </p:nvSpPr>
        <p:spPr>
          <a:xfrm>
            <a:off x="6774455" y="4961851"/>
            <a:ext cx="4647112" cy="1569660"/>
          </a:xfrm>
          <a:prstGeom prst="rect">
            <a:avLst/>
          </a:prstGeom>
          <a:noFill/>
        </p:spPr>
        <p:txBody>
          <a:bodyPr wrap="square">
            <a:spAutoFit/>
          </a:bodyPr>
          <a:lstStyle/>
          <a:p>
            <a:r>
              <a:rPr lang="fr-CH" sz="3200" b="1" dirty="0">
                <a:latin typeface="Abadi MT Condensed Extra Bold" panose="020B0306030101010103" pitchFamily="34" charset="77"/>
              </a:rPr>
              <a:t>Membre du Comité d’administration depuis août 2017</a:t>
            </a:r>
            <a:endParaRPr lang="fr-FR" dirty="0"/>
          </a:p>
        </p:txBody>
      </p:sp>
      <p:pic>
        <p:nvPicPr>
          <p:cNvPr id="2054" name="Picture 6" descr="Forum économique mondial — Wikipédia">
            <a:extLst>
              <a:ext uri="{FF2B5EF4-FFF2-40B4-BE49-F238E27FC236}">
                <a16:creationId xmlns:a16="http://schemas.microsoft.com/office/drawing/2014/main" id="{66F31511-2589-E6A3-C3C3-D115C0CAA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4840054"/>
            <a:ext cx="2387392" cy="147610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356E39D-1C91-314E-FA08-3DCF52424E72}"/>
              </a:ext>
            </a:extLst>
          </p:cNvPr>
          <p:cNvSpPr txBox="1"/>
          <p:nvPr/>
        </p:nvSpPr>
        <p:spPr>
          <a:xfrm>
            <a:off x="6901879" y="3854279"/>
            <a:ext cx="3905795" cy="646331"/>
          </a:xfrm>
          <a:prstGeom prst="rect">
            <a:avLst/>
          </a:prstGeom>
          <a:noFill/>
          <a:ln w="28575">
            <a:solidFill>
              <a:schemeClr val="tx1"/>
            </a:solidFill>
          </a:ln>
        </p:spPr>
        <p:txBody>
          <a:bodyPr wrap="square">
            <a:spAutoFit/>
          </a:bodyPr>
          <a:lstStyle/>
          <a:p>
            <a:r>
              <a:rPr lang="fr-CH" b="1" i="0" dirty="0">
                <a:solidFill>
                  <a:srgbClr val="333333"/>
                </a:solidFill>
                <a:effectLst/>
                <a:latin typeface="CerebriSansBold"/>
              </a:rPr>
              <a:t>Chiffres d'affaires pour l'année 2024 : </a:t>
            </a:r>
          </a:p>
          <a:p>
            <a:r>
              <a:rPr lang="fr-CH" b="1" i="0" dirty="0">
                <a:solidFill>
                  <a:srgbClr val="FF0000"/>
                </a:solidFill>
                <a:effectLst/>
                <a:latin typeface="CerebriSansBold"/>
              </a:rPr>
              <a:t>66,6 milliards $ </a:t>
            </a:r>
            <a:r>
              <a:rPr lang="fr-CH" b="1" i="0" dirty="0">
                <a:effectLst/>
                <a:latin typeface="CerebriSansBold"/>
              </a:rPr>
              <a:t>selon        </a:t>
            </a:r>
            <a:endParaRPr lang="fr-FR" dirty="0"/>
          </a:p>
        </p:txBody>
      </p:sp>
      <p:pic>
        <p:nvPicPr>
          <p:cNvPr id="5" name="Image 4">
            <a:extLst>
              <a:ext uri="{FF2B5EF4-FFF2-40B4-BE49-F238E27FC236}">
                <a16:creationId xmlns:a16="http://schemas.microsoft.com/office/drawing/2014/main" id="{033E4F6D-059D-E6CC-69B8-6DF55126C907}"/>
              </a:ext>
            </a:extLst>
          </p:cNvPr>
          <p:cNvPicPr>
            <a:picLocks noChangeAspect="1"/>
          </p:cNvPicPr>
          <p:nvPr/>
        </p:nvPicPr>
        <p:blipFill>
          <a:blip r:embed="rId3"/>
          <a:stretch>
            <a:fillRect/>
          </a:stretch>
        </p:blipFill>
        <p:spPr>
          <a:xfrm>
            <a:off x="9067605" y="4186229"/>
            <a:ext cx="1930400" cy="469900"/>
          </a:xfrm>
          <a:prstGeom prst="rect">
            <a:avLst/>
          </a:prstGeom>
        </p:spPr>
      </p:pic>
      <p:pic>
        <p:nvPicPr>
          <p:cNvPr id="6148" name="Picture 4" descr="Closing Plenary | André Hoffmann, Vice-Chairman, Roche, Swit… | Flickr">
            <a:extLst>
              <a:ext uri="{FF2B5EF4-FFF2-40B4-BE49-F238E27FC236}">
                <a16:creationId xmlns:a16="http://schemas.microsoft.com/office/drawing/2014/main" id="{80499D2C-CD09-BDF1-29FE-9E8597FEC5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211" y="1461452"/>
            <a:ext cx="4072102" cy="27159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B99AFF4F-0BE4-E0E2-DA52-8AB0F5883C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5576" y="3854280"/>
            <a:ext cx="2703091" cy="270309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549DFE0-4941-35E3-CE6F-CBF3C589A698}"/>
              </a:ext>
            </a:extLst>
          </p:cNvPr>
          <p:cNvPicPr>
            <a:picLocks noChangeAspect="1"/>
          </p:cNvPicPr>
          <p:nvPr/>
        </p:nvPicPr>
        <p:blipFill>
          <a:blip r:embed="rId6"/>
          <a:stretch>
            <a:fillRect/>
          </a:stretch>
        </p:blipFill>
        <p:spPr>
          <a:xfrm>
            <a:off x="7561875" y="-121829"/>
            <a:ext cx="1583281" cy="1583281"/>
          </a:xfrm>
          <a:prstGeom prst="rect">
            <a:avLst/>
          </a:prstGeom>
        </p:spPr>
      </p:pic>
      <p:sp>
        <p:nvSpPr>
          <p:cNvPr id="9" name="ZoneTexte 8">
            <a:extLst>
              <a:ext uri="{FF2B5EF4-FFF2-40B4-BE49-F238E27FC236}">
                <a16:creationId xmlns:a16="http://schemas.microsoft.com/office/drawing/2014/main" id="{F85086BF-15EF-387E-7E90-597E7DCD229B}"/>
              </a:ext>
            </a:extLst>
          </p:cNvPr>
          <p:cNvSpPr txBox="1"/>
          <p:nvPr/>
        </p:nvSpPr>
        <p:spPr>
          <a:xfrm>
            <a:off x="633211" y="345014"/>
            <a:ext cx="6928664" cy="830997"/>
          </a:xfrm>
          <a:prstGeom prst="rect">
            <a:avLst/>
          </a:prstGeom>
          <a:noFill/>
        </p:spPr>
        <p:txBody>
          <a:bodyPr wrap="square">
            <a:spAutoFit/>
          </a:bodyPr>
          <a:lstStyle/>
          <a:p>
            <a:r>
              <a:rPr lang="fr-CH" sz="4800" b="1" dirty="0">
                <a:latin typeface="Abadi MT Condensed Extra Bold" panose="020B0306030101010103" pitchFamily="34" charset="77"/>
              </a:rPr>
              <a:t>Qui dirige le WEF en 2025 ?</a:t>
            </a:r>
            <a:endParaRPr lang="fr-FR" sz="4800" b="1" dirty="0">
              <a:latin typeface="Abadi MT Condensed Extra Bold" panose="020B0306030101010103" pitchFamily="34" charset="77"/>
            </a:endParaRPr>
          </a:p>
        </p:txBody>
      </p:sp>
    </p:spTree>
    <p:extLst>
      <p:ext uri="{BB962C8B-B14F-4D97-AF65-F5344CB8AC3E}">
        <p14:creationId xmlns:p14="http://schemas.microsoft.com/office/powerpoint/2010/main" val="335895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p:tgtEl>
                                          <p:spTgt spid="6146"/>
                                        </p:tgtEl>
                                        <p:attrNameLst>
                                          <p:attrName>ppt_x</p:attrName>
                                        </p:attrNameLst>
                                      </p:cBhvr>
                                      <p:tavLst>
                                        <p:tav tm="0">
                                          <p:val>
                                            <p:strVal val="#ppt_x+#ppt_w*1.125000"/>
                                          </p:val>
                                        </p:tav>
                                        <p:tav tm="100000">
                                          <p:val>
                                            <p:strVal val="#ppt_x"/>
                                          </p:val>
                                        </p:tav>
                                      </p:tavLst>
                                    </p:anim>
                                    <p:animEffect transition="in" filter="wipe(left)">
                                      <p:cBhvr>
                                        <p:cTn id="8" dur="500"/>
                                        <p:tgtEl>
                                          <p:spTgt spid="6146"/>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0.7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par>
                                <p:cTn id="16" presetID="55"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0.70"/>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 calcmode="lin" valueType="num">
                                      <p:cBhvr additive="base">
                                        <p:cTn id="25" dur="500"/>
                                        <p:tgtEl>
                                          <p:spTgt spid="15">
                                            <p:txEl>
                                              <p:pRg st="0" end="0"/>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772FA-98C0-E54A-0379-9098B2F16142}"/>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EBC8F74A-5525-99A1-E8FE-BFD4FDF7BC2B}"/>
              </a:ext>
            </a:extLst>
          </p:cNvPr>
          <p:cNvSpPr txBox="1"/>
          <p:nvPr/>
        </p:nvSpPr>
        <p:spPr>
          <a:xfrm>
            <a:off x="5675811" y="1485433"/>
            <a:ext cx="6516189" cy="2308324"/>
          </a:xfrm>
          <a:prstGeom prst="rect">
            <a:avLst/>
          </a:prstGeom>
          <a:noFill/>
        </p:spPr>
        <p:txBody>
          <a:bodyPr wrap="square">
            <a:spAutoFit/>
          </a:bodyPr>
          <a:lstStyle/>
          <a:p>
            <a:r>
              <a:rPr lang="fr-CH" sz="6000" b="1" dirty="0">
                <a:latin typeface="Abadi MT Condensed Extra Bold" panose="020B0306030101010103" pitchFamily="34" charset="77"/>
              </a:rPr>
              <a:t>Larry Fink</a:t>
            </a:r>
          </a:p>
          <a:p>
            <a:r>
              <a:rPr lang="fr-CH" sz="2800" b="1" dirty="0">
                <a:latin typeface="Abadi MT Condensed Extra Bold" panose="020B0306030101010103" pitchFamily="34" charset="77"/>
              </a:rPr>
              <a:t>Coprésident ad </a:t>
            </a:r>
            <a:r>
              <a:rPr lang="fr-CH" sz="2800" b="1" dirty="0" err="1">
                <a:latin typeface="Abadi MT Condensed Extra Bold" panose="020B0306030101010103" pitchFamily="34" charset="77"/>
              </a:rPr>
              <a:t>interim</a:t>
            </a:r>
            <a:r>
              <a:rPr lang="fr-CH" sz="2800" b="1" dirty="0">
                <a:latin typeface="Abadi MT Condensed Extra Bold" panose="020B0306030101010103" pitchFamily="34" charset="77"/>
              </a:rPr>
              <a:t> du WEF </a:t>
            </a:r>
            <a:br>
              <a:rPr lang="fr-CH" sz="2800" b="1" dirty="0">
                <a:latin typeface="Abadi MT Condensed Extra Bold" panose="020B0306030101010103" pitchFamily="34" charset="77"/>
              </a:rPr>
            </a:br>
            <a:r>
              <a:rPr lang="fr-CH" sz="2800" b="1" dirty="0">
                <a:latin typeface="Abadi MT Condensed Extra Bold" panose="020B0306030101010103" pitchFamily="34" charset="77"/>
              </a:rPr>
              <a:t>Co-fondateur et Président de </a:t>
            </a:r>
            <a:r>
              <a:rPr lang="fr-CH" sz="2800" b="1" dirty="0" err="1">
                <a:solidFill>
                  <a:srgbClr val="FF0000"/>
                </a:solidFill>
                <a:latin typeface="Abadi MT Condensed Extra Bold" panose="020B0306030101010103" pitchFamily="34" charset="77"/>
              </a:rPr>
              <a:t>BlackRock</a:t>
            </a:r>
            <a:r>
              <a:rPr lang="fr-CH" sz="2800" b="1" dirty="0">
                <a:solidFill>
                  <a:srgbClr val="FF0000"/>
                </a:solidFill>
                <a:latin typeface="Abadi MT Condensed Extra Bold" panose="020B0306030101010103" pitchFamily="34" charset="77"/>
              </a:rPr>
              <a:t> </a:t>
            </a:r>
          </a:p>
          <a:p>
            <a:r>
              <a:rPr lang="fr-CH" sz="2800" b="1" dirty="0">
                <a:latin typeface="Abadi MT Condensed Extra Bold" panose="020B0306030101010103" pitchFamily="34" charset="77"/>
              </a:rPr>
              <a:t>depuis 1988</a:t>
            </a:r>
            <a:endParaRPr lang="fr-FR" sz="2800" dirty="0"/>
          </a:p>
        </p:txBody>
      </p:sp>
      <p:sp>
        <p:nvSpPr>
          <p:cNvPr id="15" name="ZoneTexte 14">
            <a:extLst>
              <a:ext uri="{FF2B5EF4-FFF2-40B4-BE49-F238E27FC236}">
                <a16:creationId xmlns:a16="http://schemas.microsoft.com/office/drawing/2014/main" id="{99982C06-6A46-3FFE-0304-707D471BA467}"/>
              </a:ext>
            </a:extLst>
          </p:cNvPr>
          <p:cNvSpPr txBox="1"/>
          <p:nvPr/>
        </p:nvSpPr>
        <p:spPr>
          <a:xfrm>
            <a:off x="8319847" y="4285277"/>
            <a:ext cx="3668927" cy="1569660"/>
          </a:xfrm>
          <a:prstGeom prst="rect">
            <a:avLst/>
          </a:prstGeom>
          <a:noFill/>
        </p:spPr>
        <p:txBody>
          <a:bodyPr wrap="square">
            <a:spAutoFit/>
          </a:bodyPr>
          <a:lstStyle/>
          <a:p>
            <a:r>
              <a:rPr lang="fr-CH" sz="3200" b="1" dirty="0">
                <a:latin typeface="Abadi MT Condensed Extra Bold" panose="020B0306030101010103" pitchFamily="34" charset="77"/>
              </a:rPr>
              <a:t>Membre du Conseil d’administration de 2019 à 2025</a:t>
            </a:r>
            <a:endParaRPr lang="fr-FR" dirty="0"/>
          </a:p>
        </p:txBody>
      </p:sp>
      <p:pic>
        <p:nvPicPr>
          <p:cNvPr id="2054" name="Picture 6" descr="Forum économique mondial — Wikipédia">
            <a:extLst>
              <a:ext uri="{FF2B5EF4-FFF2-40B4-BE49-F238E27FC236}">
                <a16:creationId xmlns:a16="http://schemas.microsoft.com/office/drawing/2014/main" id="{EF4C2971-B442-5555-236E-808AD03381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4840054"/>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Is Larry Fink Preaching Water, but Drinking Wine?">
            <a:extLst>
              <a:ext uri="{FF2B5EF4-FFF2-40B4-BE49-F238E27FC236}">
                <a16:creationId xmlns:a16="http://schemas.microsoft.com/office/drawing/2014/main" id="{0CF74F54-4F2A-DC44-7B48-0AE894605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589" y="1596529"/>
            <a:ext cx="4892377" cy="293542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Les 5 Points Clés de la Lettre Annuelle de Larry Fink, CEO de BlackRock">
            <a:extLst>
              <a:ext uri="{FF2B5EF4-FFF2-40B4-BE49-F238E27FC236}">
                <a16:creationId xmlns:a16="http://schemas.microsoft.com/office/drawing/2014/main" id="{15CAB51F-6F82-FE48-6ACF-58C270FA12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122" y="3793757"/>
            <a:ext cx="3492500" cy="23241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0614321-2A0E-8B63-B698-7AD25869DA29}"/>
              </a:ext>
            </a:extLst>
          </p:cNvPr>
          <p:cNvSpPr txBox="1"/>
          <p:nvPr/>
        </p:nvSpPr>
        <p:spPr>
          <a:xfrm>
            <a:off x="987214" y="295873"/>
            <a:ext cx="8413905" cy="1569660"/>
          </a:xfrm>
          <a:prstGeom prst="rect">
            <a:avLst/>
          </a:prstGeom>
          <a:noFill/>
        </p:spPr>
        <p:txBody>
          <a:bodyPr wrap="square">
            <a:spAutoFit/>
          </a:bodyPr>
          <a:lstStyle/>
          <a:p>
            <a:r>
              <a:rPr lang="fr-CH" sz="4800" b="1" dirty="0">
                <a:latin typeface="Abadi MT Condensed Extra Bold" panose="020B0306030101010103" pitchFamily="34" charset="77"/>
              </a:rPr>
              <a:t>Qui dirige le WEF en 2025 ?</a:t>
            </a:r>
            <a:br>
              <a:rPr lang="fr-CH" sz="4800" b="1" dirty="0">
                <a:latin typeface="Abadi MT Condensed Extra Bold" panose="020B0306030101010103" pitchFamily="34" charset="77"/>
              </a:rPr>
            </a:br>
            <a:endParaRPr lang="fr-FR" sz="4800" dirty="0"/>
          </a:p>
        </p:txBody>
      </p:sp>
      <p:pic>
        <p:nvPicPr>
          <p:cNvPr id="6" name="Image 5">
            <a:extLst>
              <a:ext uri="{FF2B5EF4-FFF2-40B4-BE49-F238E27FC236}">
                <a16:creationId xmlns:a16="http://schemas.microsoft.com/office/drawing/2014/main" id="{AF84CDBC-5F23-6F07-2DCA-07C8A333CB2B}"/>
              </a:ext>
            </a:extLst>
          </p:cNvPr>
          <p:cNvPicPr>
            <a:picLocks noChangeAspect="1"/>
          </p:cNvPicPr>
          <p:nvPr/>
        </p:nvPicPr>
        <p:blipFill>
          <a:blip r:embed="rId5"/>
          <a:stretch>
            <a:fillRect/>
          </a:stretch>
        </p:blipFill>
        <p:spPr>
          <a:xfrm>
            <a:off x="7908085" y="-108819"/>
            <a:ext cx="1583281" cy="1583281"/>
          </a:xfrm>
          <a:prstGeom prst="rect">
            <a:avLst/>
          </a:prstGeom>
        </p:spPr>
      </p:pic>
    </p:spTree>
    <p:extLst>
      <p:ext uri="{BB962C8B-B14F-4D97-AF65-F5344CB8AC3E}">
        <p14:creationId xmlns:p14="http://schemas.microsoft.com/office/powerpoint/2010/main" val="422723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p:tgtEl>
                                          <p:spTgt spid="9220"/>
                                        </p:tgtEl>
                                        <p:attrNameLst>
                                          <p:attrName>ppt_x</p:attrName>
                                        </p:attrNameLst>
                                      </p:cBhvr>
                                      <p:tavLst>
                                        <p:tav tm="0">
                                          <p:val>
                                            <p:strVal val="#ppt_x+#ppt_w*1.125000"/>
                                          </p:val>
                                        </p:tav>
                                        <p:tav tm="100000">
                                          <p:val>
                                            <p:strVal val="#ppt_x"/>
                                          </p:val>
                                        </p:tav>
                                      </p:tavLst>
                                    </p:anim>
                                    <p:animEffect transition="in" filter="wipe(left)">
                                      <p:cBhvr>
                                        <p:cTn id="8" dur="500"/>
                                        <p:tgtEl>
                                          <p:spTgt spid="922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 calcmode="lin" valueType="num">
                                      <p:cBhvr additive="base">
                                        <p:cTn id="13" dur="500"/>
                                        <p:tgtEl>
                                          <p:spTgt spid="15">
                                            <p:txEl>
                                              <p:pRg st="0" end="0"/>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420FF-2204-9081-D09F-41E2BFB9115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81CCAA3-99FD-398D-B1FC-20E75F03DF4B}"/>
              </a:ext>
            </a:extLst>
          </p:cNvPr>
          <p:cNvSpPr txBox="1">
            <a:spLocks/>
          </p:cNvSpPr>
          <p:nvPr/>
        </p:nvSpPr>
        <p:spPr>
          <a:xfrm>
            <a:off x="3040900" y="2411967"/>
            <a:ext cx="501805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La Santé</a:t>
            </a:r>
            <a:endParaRPr lang="fr-FR" sz="40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96E9BCD4-8C71-1351-8540-5F43D440D5E9}"/>
              </a:ext>
            </a:extLst>
          </p:cNvPr>
          <p:cNvPicPr>
            <a:picLocks noChangeAspect="1"/>
          </p:cNvPicPr>
          <p:nvPr/>
        </p:nvPicPr>
        <p:blipFill>
          <a:blip r:embed="rId2"/>
          <a:stretch>
            <a:fillRect/>
          </a:stretch>
        </p:blipFill>
        <p:spPr>
          <a:xfrm>
            <a:off x="6797467" y="2138777"/>
            <a:ext cx="1583281" cy="1583281"/>
          </a:xfrm>
          <a:prstGeom prst="rect">
            <a:avLst/>
          </a:prstGeom>
        </p:spPr>
      </p:pic>
    </p:spTree>
    <p:extLst>
      <p:ext uri="{BB962C8B-B14F-4D97-AF65-F5344CB8AC3E}">
        <p14:creationId xmlns:p14="http://schemas.microsoft.com/office/powerpoint/2010/main" val="159151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3BF0A4-08F4-D846-AA74-031D7F91C42B}"/>
              </a:ext>
            </a:extLst>
          </p:cNvPr>
          <p:cNvSpPr>
            <a:spLocks noGrp="1"/>
          </p:cNvSpPr>
          <p:nvPr>
            <p:ph type="title"/>
          </p:nvPr>
        </p:nvSpPr>
        <p:spPr>
          <a:xfrm>
            <a:off x="359851" y="420513"/>
            <a:ext cx="10515600" cy="1325563"/>
          </a:xfrm>
        </p:spPr>
        <p:txBody>
          <a:bodyPr>
            <a:normAutofit fontScale="90000"/>
          </a:bodyPr>
          <a:lstStyle/>
          <a:p>
            <a:r>
              <a:rPr lang="fr-FR" sz="4800" b="1" dirty="0">
                <a:latin typeface="Abadi MT Condensed Extra Bold" panose="020B0306030101010103" pitchFamily="34" charset="77"/>
              </a:rPr>
              <a:t>Alain Berset</a:t>
            </a:r>
            <a:br>
              <a:rPr lang="fr-FR" b="1" dirty="0">
                <a:latin typeface="+mn-lt"/>
              </a:rPr>
            </a:br>
            <a:r>
              <a:rPr lang="fr-FR" sz="4000" b="1" dirty="0">
                <a:latin typeface="Abadi MT Condensed" panose="020B0506030101010103" pitchFamily="34" charset="0"/>
              </a:rPr>
              <a:t>Conseiller fédéral de l’intérieur (donc de la santé) </a:t>
            </a:r>
            <a:br>
              <a:rPr lang="fr-FR" sz="4000" b="1" dirty="0">
                <a:latin typeface="Abadi MT Condensed" panose="020B0506030101010103" pitchFamily="34" charset="0"/>
              </a:rPr>
            </a:br>
            <a:r>
              <a:rPr lang="fr-FR" sz="4000" b="1" dirty="0">
                <a:latin typeface="Abadi MT Condensed" panose="020B0506030101010103" pitchFamily="34" charset="0"/>
              </a:rPr>
              <a:t>2012-2024</a:t>
            </a:r>
          </a:p>
        </p:txBody>
      </p:sp>
      <p:sp>
        <p:nvSpPr>
          <p:cNvPr id="6" name="Rectangle 5">
            <a:extLst>
              <a:ext uri="{FF2B5EF4-FFF2-40B4-BE49-F238E27FC236}">
                <a16:creationId xmlns:a16="http://schemas.microsoft.com/office/drawing/2014/main" id="{713E0F49-4970-9142-A7D8-4090B7BD7D38}"/>
              </a:ext>
            </a:extLst>
          </p:cNvPr>
          <p:cNvSpPr/>
          <p:nvPr/>
        </p:nvSpPr>
        <p:spPr>
          <a:xfrm>
            <a:off x="304558" y="1877741"/>
            <a:ext cx="6096000" cy="1107996"/>
          </a:xfrm>
          <a:prstGeom prst="rect">
            <a:avLst/>
          </a:prstGeom>
        </p:spPr>
        <p:txBody>
          <a:bodyPr>
            <a:spAutoFit/>
          </a:bodyPr>
          <a:lstStyle/>
          <a:p>
            <a:r>
              <a:rPr lang="fr-CH" sz="2200" dirty="0">
                <a:highlight>
                  <a:srgbClr val="FFFF00"/>
                </a:highlight>
              </a:rPr>
              <a:t>« </a:t>
            </a:r>
            <a:r>
              <a:rPr lang="fr-CH" sz="2200" b="1" dirty="0">
                <a:effectLst/>
                <a:highlight>
                  <a:srgbClr val="FFFF00"/>
                </a:highlight>
              </a:rPr>
              <a:t>Tant qu'il n'y aura pas de vaccin, </a:t>
            </a:r>
          </a:p>
          <a:p>
            <a:r>
              <a:rPr lang="fr-CH" sz="2200" b="1" dirty="0">
                <a:effectLst/>
                <a:highlight>
                  <a:srgbClr val="FFFF00"/>
                </a:highlight>
              </a:rPr>
              <a:t>la maladie ne disparaîtra pas. </a:t>
            </a:r>
            <a:r>
              <a:rPr lang="fr-CH" sz="2200" dirty="0">
                <a:effectLst/>
                <a:highlight>
                  <a:srgbClr val="FFFF00"/>
                </a:highlight>
              </a:rPr>
              <a:t>» </a:t>
            </a:r>
            <a:br>
              <a:rPr lang="fr-CH" sz="2200" dirty="0">
                <a:effectLst/>
                <a:highlight>
                  <a:srgbClr val="FFFF00"/>
                </a:highlight>
              </a:rPr>
            </a:br>
            <a:r>
              <a:rPr lang="fr-CH" sz="2200" dirty="0">
                <a:effectLst/>
              </a:rPr>
              <a:t>(</a:t>
            </a:r>
            <a:r>
              <a:rPr lang="fr-CH" sz="2200" b="1" dirty="0">
                <a:effectLst/>
              </a:rPr>
              <a:t>11.04.20</a:t>
            </a:r>
            <a:r>
              <a:rPr lang="fr-CH" sz="2200" dirty="0">
                <a:effectLst/>
              </a:rPr>
              <a:t>)</a:t>
            </a:r>
          </a:p>
        </p:txBody>
      </p:sp>
      <p:sp>
        <p:nvSpPr>
          <p:cNvPr id="7" name="Rectangle 6">
            <a:extLst>
              <a:ext uri="{FF2B5EF4-FFF2-40B4-BE49-F238E27FC236}">
                <a16:creationId xmlns:a16="http://schemas.microsoft.com/office/drawing/2014/main" id="{15DEF0D0-FEFD-6041-AA22-927D764D6D65}"/>
              </a:ext>
            </a:extLst>
          </p:cNvPr>
          <p:cNvSpPr/>
          <p:nvPr/>
        </p:nvSpPr>
        <p:spPr>
          <a:xfrm>
            <a:off x="4796874" y="5110038"/>
            <a:ext cx="3790796" cy="1600438"/>
          </a:xfrm>
          <a:prstGeom prst="rect">
            <a:avLst/>
          </a:prstGeom>
        </p:spPr>
        <p:txBody>
          <a:bodyPr wrap="square">
            <a:spAutoFit/>
          </a:bodyPr>
          <a:lstStyle/>
          <a:p>
            <a:r>
              <a:rPr lang="fr-CH" b="1" i="0" dirty="0">
                <a:effectLst/>
              </a:rPr>
              <a:t>Alain Berset</a:t>
            </a:r>
          </a:p>
          <a:p>
            <a:pPr marL="187325" indent="-187325">
              <a:buFont typeface="Arial" panose="020B0604020202020204" pitchFamily="34" charset="0"/>
              <a:buChar char="•"/>
            </a:pPr>
            <a:r>
              <a:rPr lang="fr-CH" sz="1600" b="1" i="0" dirty="0">
                <a:effectLst/>
              </a:rPr>
              <a:t>ex-Conseiller fédéral en charge de la santé </a:t>
            </a:r>
            <a:r>
              <a:rPr lang="fr-CH" sz="1600" dirty="0"/>
              <a:t>(</a:t>
            </a:r>
            <a:r>
              <a:rPr lang="fr-CH" sz="1600" b="0" i="0" dirty="0">
                <a:effectLst/>
              </a:rPr>
              <a:t>Licence de sciences politiques et docteur en sciences économiques)</a:t>
            </a:r>
          </a:p>
          <a:p>
            <a:pPr marL="187325" indent="-187325">
              <a:buFont typeface="Arial" panose="020B0604020202020204" pitchFamily="34" charset="0"/>
              <a:buChar char="•"/>
            </a:pPr>
            <a:r>
              <a:rPr lang="fr-CH" sz="1600" b="1" i="0" dirty="0">
                <a:effectLst/>
              </a:rPr>
              <a:t>Secrétaire général du Conseil de l’Europe</a:t>
            </a:r>
            <a:endParaRPr lang="fr-FR" sz="1600" b="1" dirty="0"/>
          </a:p>
        </p:txBody>
      </p:sp>
      <p:sp>
        <p:nvSpPr>
          <p:cNvPr id="10" name="Rectangle 9">
            <a:extLst>
              <a:ext uri="{FF2B5EF4-FFF2-40B4-BE49-F238E27FC236}">
                <a16:creationId xmlns:a16="http://schemas.microsoft.com/office/drawing/2014/main" id="{7E3A5912-A2F7-1642-A836-EAF2F49A599B}"/>
              </a:ext>
            </a:extLst>
          </p:cNvPr>
          <p:cNvSpPr/>
          <p:nvPr/>
        </p:nvSpPr>
        <p:spPr>
          <a:xfrm>
            <a:off x="304558" y="3015595"/>
            <a:ext cx="4254584" cy="1107996"/>
          </a:xfrm>
          <a:prstGeom prst="rect">
            <a:avLst/>
          </a:prstGeom>
        </p:spPr>
        <p:txBody>
          <a:bodyPr wrap="square">
            <a:spAutoFit/>
          </a:bodyPr>
          <a:lstStyle/>
          <a:p>
            <a:r>
              <a:rPr lang="fr-CH" sz="2200" dirty="0">
                <a:effectLst/>
                <a:highlight>
                  <a:srgbClr val="FFFF00"/>
                </a:highlight>
              </a:rPr>
              <a:t>« </a:t>
            </a:r>
            <a:r>
              <a:rPr lang="fr-CH" sz="2200" b="1" dirty="0">
                <a:effectLst/>
                <a:highlight>
                  <a:srgbClr val="FFFF00"/>
                </a:highlight>
              </a:rPr>
              <a:t>J'ai vu des gens dans la rue, j'avais envie de les séparer</a:t>
            </a:r>
            <a:r>
              <a:rPr lang="fr-CH" sz="2200" dirty="0">
                <a:effectLst/>
                <a:highlight>
                  <a:srgbClr val="FFFF00"/>
                </a:highlight>
              </a:rPr>
              <a:t>. »  </a:t>
            </a:r>
          </a:p>
          <a:p>
            <a:r>
              <a:rPr lang="fr-CH" sz="2200" dirty="0">
                <a:effectLst/>
              </a:rPr>
              <a:t>(</a:t>
            </a:r>
            <a:r>
              <a:rPr lang="fr-CH" sz="2200" b="1" dirty="0">
                <a:effectLst/>
              </a:rPr>
              <a:t>20.08.20)</a:t>
            </a:r>
            <a:endParaRPr lang="fr-CH" sz="2200" dirty="0">
              <a:effectLst/>
            </a:endParaRPr>
          </a:p>
        </p:txBody>
      </p:sp>
      <p:sp>
        <p:nvSpPr>
          <p:cNvPr id="11" name="Rectangle 10">
            <a:extLst>
              <a:ext uri="{FF2B5EF4-FFF2-40B4-BE49-F238E27FC236}">
                <a16:creationId xmlns:a16="http://schemas.microsoft.com/office/drawing/2014/main" id="{37CCFEAE-78FD-A242-907B-BA76AC24053E}"/>
              </a:ext>
            </a:extLst>
          </p:cNvPr>
          <p:cNvSpPr/>
          <p:nvPr/>
        </p:nvSpPr>
        <p:spPr>
          <a:xfrm>
            <a:off x="343678" y="4303455"/>
            <a:ext cx="4254585" cy="2554545"/>
          </a:xfrm>
          <a:prstGeom prst="rect">
            <a:avLst/>
          </a:prstGeom>
        </p:spPr>
        <p:txBody>
          <a:bodyPr wrap="square">
            <a:spAutoFit/>
          </a:bodyPr>
          <a:lstStyle/>
          <a:p>
            <a:r>
              <a:rPr lang="fr-CH" sz="2000" dirty="0"/>
              <a:t>« </a:t>
            </a:r>
            <a:r>
              <a:rPr lang="fr-CH" sz="2000" b="1" dirty="0">
                <a:effectLst/>
              </a:rPr>
              <a:t>Il n’y aura pas de vaccination obligatoire générale contre le Covid-19. </a:t>
            </a:r>
            <a:r>
              <a:rPr lang="fr-CH" sz="2000" b="1" dirty="0">
                <a:effectLst/>
                <a:highlight>
                  <a:srgbClr val="FFFF00"/>
                </a:highlight>
              </a:rPr>
              <a:t>La question pourrait néanmoins se poser en cas de résistance </a:t>
            </a:r>
            <a:r>
              <a:rPr lang="fr-CH" sz="2000" b="1" dirty="0">
                <a:highlight>
                  <a:srgbClr val="FFFF00"/>
                </a:highlight>
              </a:rPr>
              <a:t>importante à la vaccination </a:t>
            </a:r>
            <a:r>
              <a:rPr lang="fr-CH" sz="2000" dirty="0">
                <a:effectLst/>
              </a:rPr>
              <a:t> </a:t>
            </a:r>
            <a:r>
              <a:rPr lang="fr-CH" sz="2000" dirty="0"/>
              <a:t>dans certains contextes professionnels sensibles comme les lieux de soins ou les EMS</a:t>
            </a:r>
            <a:r>
              <a:rPr lang="fr-CH" sz="2000" dirty="0">
                <a:effectLst/>
              </a:rPr>
              <a:t>. » </a:t>
            </a:r>
            <a:r>
              <a:rPr lang="fr-CH" sz="2000" b="1" dirty="0">
                <a:effectLst/>
              </a:rPr>
              <a:t>(26.11.20)</a:t>
            </a:r>
          </a:p>
        </p:txBody>
      </p:sp>
      <p:sp>
        <p:nvSpPr>
          <p:cNvPr id="12" name="Rectangle 11">
            <a:extLst>
              <a:ext uri="{FF2B5EF4-FFF2-40B4-BE49-F238E27FC236}">
                <a16:creationId xmlns:a16="http://schemas.microsoft.com/office/drawing/2014/main" id="{A4A8D5AE-335B-0543-8841-3F33CBCF832A}"/>
              </a:ext>
            </a:extLst>
          </p:cNvPr>
          <p:cNvSpPr/>
          <p:nvPr/>
        </p:nvSpPr>
        <p:spPr>
          <a:xfrm>
            <a:off x="8386015" y="5110038"/>
            <a:ext cx="3446134" cy="1569660"/>
          </a:xfrm>
          <a:prstGeom prst="rect">
            <a:avLst/>
          </a:prstGeom>
        </p:spPr>
        <p:txBody>
          <a:bodyPr wrap="square">
            <a:spAutoFit/>
          </a:bodyPr>
          <a:lstStyle/>
          <a:p>
            <a:r>
              <a:rPr lang="fr-CH" sz="2400" b="1" dirty="0">
                <a:highlight>
                  <a:srgbClr val="FFFF00"/>
                </a:highlight>
              </a:rPr>
              <a:t>« Avec le certificat covid, vous êtes sûr de ne pas être contagieux »</a:t>
            </a:r>
            <a:br>
              <a:rPr lang="fr-CH" sz="2400" dirty="0">
                <a:highlight>
                  <a:srgbClr val="FFFF00"/>
                </a:highlight>
              </a:rPr>
            </a:br>
            <a:r>
              <a:rPr lang="fr-CH" sz="2400" b="1" dirty="0"/>
              <a:t>(27.10.21)</a:t>
            </a:r>
            <a:endParaRPr lang="fr-CH" sz="2400" b="1" dirty="0">
              <a:effectLst/>
            </a:endParaRPr>
          </a:p>
        </p:txBody>
      </p:sp>
      <p:pic>
        <p:nvPicPr>
          <p:cNvPr id="3" name="Image 2">
            <a:extLst>
              <a:ext uri="{FF2B5EF4-FFF2-40B4-BE49-F238E27FC236}">
                <a16:creationId xmlns:a16="http://schemas.microsoft.com/office/drawing/2014/main" id="{49F3A081-71AF-5612-9689-60BC10574C13}"/>
              </a:ext>
            </a:extLst>
          </p:cNvPr>
          <p:cNvPicPr>
            <a:picLocks noChangeAspect="1"/>
          </p:cNvPicPr>
          <p:nvPr/>
        </p:nvPicPr>
        <p:blipFill>
          <a:blip r:embed="rId2"/>
          <a:stretch>
            <a:fillRect/>
          </a:stretch>
        </p:blipFill>
        <p:spPr>
          <a:xfrm>
            <a:off x="6345265" y="1546197"/>
            <a:ext cx="5421112" cy="2956200"/>
          </a:xfrm>
          <a:prstGeom prst="rect">
            <a:avLst/>
          </a:prstGeom>
          <a:ln>
            <a:solidFill>
              <a:schemeClr val="tx1"/>
            </a:solidFill>
          </a:ln>
        </p:spPr>
      </p:pic>
      <p:sp>
        <p:nvSpPr>
          <p:cNvPr id="9" name="ZoneTexte 8">
            <a:extLst>
              <a:ext uri="{FF2B5EF4-FFF2-40B4-BE49-F238E27FC236}">
                <a16:creationId xmlns:a16="http://schemas.microsoft.com/office/drawing/2014/main" id="{D8D1D7AF-6381-F231-66CA-2A165F0B5C7E}"/>
              </a:ext>
            </a:extLst>
          </p:cNvPr>
          <p:cNvSpPr txBox="1"/>
          <p:nvPr/>
        </p:nvSpPr>
        <p:spPr>
          <a:xfrm>
            <a:off x="9322823" y="4027270"/>
            <a:ext cx="2674060" cy="738664"/>
          </a:xfrm>
          <a:prstGeom prst="rect">
            <a:avLst/>
          </a:prstGeom>
          <a:solidFill>
            <a:schemeClr val="bg1"/>
          </a:solidFill>
          <a:ln w="28575">
            <a:solidFill>
              <a:schemeClr val="tx1"/>
            </a:solidFill>
          </a:ln>
        </p:spPr>
        <p:txBody>
          <a:bodyPr wrap="square">
            <a:spAutoFit/>
          </a:bodyPr>
          <a:lstStyle/>
          <a:p>
            <a:r>
              <a:rPr lang="fr-FR" sz="2400" b="1" dirty="0"/>
              <a:t>Street Parade</a:t>
            </a:r>
            <a:br>
              <a:rPr lang="fr-FR" dirty="0"/>
            </a:br>
            <a:r>
              <a:rPr lang="fr-FR" dirty="0"/>
              <a:t>à Zürich, 12-13 août 2023</a:t>
            </a:r>
          </a:p>
        </p:txBody>
      </p:sp>
      <p:pic>
        <p:nvPicPr>
          <p:cNvPr id="4" name="Espace réservé du contenu 3">
            <a:extLst>
              <a:ext uri="{FF2B5EF4-FFF2-40B4-BE49-F238E27FC236}">
                <a16:creationId xmlns:a16="http://schemas.microsoft.com/office/drawing/2014/main" id="{48BC9F8E-608A-DB4A-A53A-A6868D2FAFBA}"/>
              </a:ext>
            </a:extLst>
          </p:cNvPr>
          <p:cNvPicPr>
            <a:picLocks noGrp="1" noChangeAspect="1"/>
          </p:cNvPicPr>
          <p:nvPr>
            <p:ph idx="1"/>
          </p:nvPr>
        </p:nvPicPr>
        <p:blipFill>
          <a:blip r:embed="rId3"/>
          <a:stretch>
            <a:fillRect/>
          </a:stretch>
        </p:blipFill>
        <p:spPr>
          <a:xfrm>
            <a:off x="4844942" y="1883906"/>
            <a:ext cx="2410390" cy="3160562"/>
          </a:xfrm>
          <a:prstGeom prst="rect">
            <a:avLst/>
          </a:prstGeom>
          <a:ln>
            <a:solidFill>
              <a:schemeClr val="tx1"/>
            </a:solidFill>
          </a:ln>
        </p:spPr>
      </p:pic>
    </p:spTree>
    <p:extLst>
      <p:ext uri="{BB962C8B-B14F-4D97-AF65-F5344CB8AC3E}">
        <p14:creationId xmlns:p14="http://schemas.microsoft.com/office/powerpoint/2010/main" val="127174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0.70"/>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strVal val="#ppt_w*0.70"/>
                                          </p:val>
                                        </p:tav>
                                        <p:tav tm="100000">
                                          <p:val>
                                            <p:strVal val="#ppt_w"/>
                                          </p:val>
                                        </p:tav>
                                      </p:tavLst>
                                    </p:anim>
                                    <p:anim calcmode="lin" valueType="num">
                                      <p:cBhvr>
                                        <p:cTn id="29" dur="1000" fill="hold"/>
                                        <p:tgtEl>
                                          <p:spTgt spid="12"/>
                                        </p:tgtEl>
                                        <p:attrNameLst>
                                          <p:attrName>ppt_h</p:attrName>
                                        </p:attrNameLst>
                                      </p:cBhvr>
                                      <p:tavLst>
                                        <p:tav tm="0">
                                          <p:val>
                                            <p:strVal val="#ppt_h"/>
                                          </p:val>
                                        </p:tav>
                                        <p:tav tm="100000">
                                          <p:val>
                                            <p:strVal val="#ppt_h"/>
                                          </p:val>
                                        </p:tav>
                                      </p:tavLst>
                                    </p:anim>
                                    <p:animEffect transition="in" filter="fad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1000" fill="hold"/>
                                        <p:tgtEl>
                                          <p:spTgt spid="3"/>
                                        </p:tgtEl>
                                        <p:attrNameLst>
                                          <p:attrName>ppt_w</p:attrName>
                                        </p:attrNameLst>
                                      </p:cBhvr>
                                      <p:tavLst>
                                        <p:tav tm="0">
                                          <p:val>
                                            <p:strVal val="#ppt_w*0.70"/>
                                          </p:val>
                                        </p:tav>
                                        <p:tav tm="100000">
                                          <p:val>
                                            <p:strVal val="#ppt_w"/>
                                          </p:val>
                                        </p:tav>
                                      </p:tavLst>
                                    </p:anim>
                                    <p:anim calcmode="lin" valueType="num">
                                      <p:cBhvr>
                                        <p:cTn id="36" dur="1000" fill="hold"/>
                                        <p:tgtEl>
                                          <p:spTgt spid="3"/>
                                        </p:tgtEl>
                                        <p:attrNameLst>
                                          <p:attrName>ppt_h</p:attrName>
                                        </p:attrNameLst>
                                      </p:cBhvr>
                                      <p:tavLst>
                                        <p:tav tm="0">
                                          <p:val>
                                            <p:strVal val="#ppt_h"/>
                                          </p:val>
                                        </p:tav>
                                        <p:tav tm="100000">
                                          <p:val>
                                            <p:strVal val="#ppt_h"/>
                                          </p:val>
                                        </p:tav>
                                      </p:tavLst>
                                    </p:anim>
                                    <p:animEffect transition="in" filter="fade">
                                      <p:cBhvr>
                                        <p:cTn id="37" dur="1000"/>
                                        <p:tgtEl>
                                          <p:spTgt spid="3"/>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1000" fill="hold"/>
                                        <p:tgtEl>
                                          <p:spTgt spid="9"/>
                                        </p:tgtEl>
                                        <p:attrNameLst>
                                          <p:attrName>ppt_w</p:attrName>
                                        </p:attrNameLst>
                                      </p:cBhvr>
                                      <p:tavLst>
                                        <p:tav tm="0">
                                          <p:val>
                                            <p:strVal val="#ppt_w*0.70"/>
                                          </p:val>
                                        </p:tav>
                                        <p:tav tm="100000">
                                          <p:val>
                                            <p:strVal val="#ppt_w"/>
                                          </p:val>
                                        </p:tav>
                                      </p:tavLst>
                                    </p:anim>
                                    <p:anim calcmode="lin" valueType="num">
                                      <p:cBhvr>
                                        <p:cTn id="41" dur="1000" fill="hold"/>
                                        <p:tgtEl>
                                          <p:spTgt spid="9"/>
                                        </p:tgtEl>
                                        <p:attrNameLst>
                                          <p:attrName>ppt_h</p:attrName>
                                        </p:attrNameLst>
                                      </p:cBhvr>
                                      <p:tavLst>
                                        <p:tav tm="0">
                                          <p:val>
                                            <p:strVal val="#ppt_h"/>
                                          </p:val>
                                        </p:tav>
                                        <p:tav tm="100000">
                                          <p:val>
                                            <p:strVal val="#ppt_h"/>
                                          </p:val>
                                        </p:tav>
                                      </p:tavLst>
                                    </p:anim>
                                    <p:animEffect transition="in" filter="fade">
                                      <p:cBhvr>
                                        <p:cTn id="4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33F4C1-0D56-4C42-8259-B45AF71D46B9}"/>
              </a:ext>
            </a:extLst>
          </p:cNvPr>
          <p:cNvSpPr>
            <a:spLocks noGrp="1"/>
          </p:cNvSpPr>
          <p:nvPr>
            <p:ph type="title"/>
          </p:nvPr>
        </p:nvSpPr>
        <p:spPr/>
        <p:txBody>
          <a:bodyPr>
            <a:normAutofit fontScale="90000"/>
          </a:bodyPr>
          <a:lstStyle/>
          <a:p>
            <a:r>
              <a:rPr lang="fr-FR" sz="5400" b="1" dirty="0">
                <a:latin typeface="Abadi MT Condensed Extra Bold" panose="020B0306030101010103" pitchFamily="34" charset="77"/>
              </a:rPr>
              <a:t>Didier </a:t>
            </a:r>
            <a:r>
              <a:rPr lang="fr-FR" sz="5400" b="1" dirty="0" err="1">
                <a:latin typeface="Abadi MT Condensed Extra Bold" panose="020B0306030101010103" pitchFamily="34" charset="77"/>
              </a:rPr>
              <a:t>Pittet</a:t>
            </a:r>
            <a:br>
              <a:rPr lang="fr-FR" b="1" dirty="0">
                <a:latin typeface="Abadi MT Condensed Extra Bold" panose="020B0306030101010103" pitchFamily="34" charset="77"/>
              </a:rPr>
            </a:br>
            <a:r>
              <a:rPr lang="fr-FR" b="1" dirty="0">
                <a:latin typeface="Abadi MT Condensed" panose="020B0506030101010103" pitchFamily="34" charset="0"/>
              </a:rPr>
              <a:t>L’expert aux multiples casquettes</a:t>
            </a:r>
          </a:p>
        </p:txBody>
      </p:sp>
      <p:sp>
        <p:nvSpPr>
          <p:cNvPr id="6" name="Rectangle 5">
            <a:extLst>
              <a:ext uri="{FF2B5EF4-FFF2-40B4-BE49-F238E27FC236}">
                <a16:creationId xmlns:a16="http://schemas.microsoft.com/office/drawing/2014/main" id="{13D299F0-2641-F84A-9F7F-A8D5A6CFA518}"/>
              </a:ext>
            </a:extLst>
          </p:cNvPr>
          <p:cNvSpPr/>
          <p:nvPr/>
        </p:nvSpPr>
        <p:spPr>
          <a:xfrm>
            <a:off x="4876801" y="1739603"/>
            <a:ext cx="6819900" cy="1323439"/>
          </a:xfrm>
          <a:prstGeom prst="rect">
            <a:avLst/>
          </a:prstGeom>
        </p:spPr>
        <p:txBody>
          <a:bodyPr wrap="square">
            <a:spAutoFit/>
          </a:bodyPr>
          <a:lstStyle/>
          <a:p>
            <a:r>
              <a:rPr lang="fr-CH" sz="2000" b="1" dirty="0">
                <a:effectLst/>
              </a:rPr>
              <a:t>20/07/20</a:t>
            </a:r>
            <a:r>
              <a:rPr lang="fr-CH" sz="2000" dirty="0">
                <a:effectLst/>
              </a:rPr>
              <a:t> « </a:t>
            </a:r>
            <a:r>
              <a:rPr lang="fr-CH" sz="2000" b="1" dirty="0">
                <a:effectLst/>
                <a:highlight>
                  <a:srgbClr val="FFFF00"/>
                </a:highlight>
              </a:rPr>
              <a:t>Ne faisons pas trop confiance au  masque</a:t>
            </a:r>
            <a:r>
              <a:rPr lang="fr-CH" sz="2000" b="1" dirty="0">
                <a:effectLst/>
              </a:rPr>
              <a:t>. </a:t>
            </a:r>
            <a:r>
              <a:rPr lang="fr-CH" sz="2000" dirty="0">
                <a:effectLst/>
              </a:rPr>
              <a:t>»</a:t>
            </a:r>
          </a:p>
          <a:p>
            <a:r>
              <a:rPr lang="fr-CH" sz="2000" b="1" dirty="0">
                <a:effectLst/>
              </a:rPr>
              <a:t>22/08/20</a:t>
            </a:r>
            <a:r>
              <a:rPr lang="fr-CH" sz="2000" dirty="0">
                <a:effectLst/>
              </a:rPr>
              <a:t> « </a:t>
            </a:r>
            <a:r>
              <a:rPr lang="fr-CH" sz="2000" b="1" dirty="0">
                <a:effectLst/>
                <a:highlight>
                  <a:srgbClr val="FFFF00"/>
                </a:highlight>
              </a:rPr>
              <a:t>Il est utile de porter un masque</a:t>
            </a:r>
            <a:r>
              <a:rPr lang="fr-CH" sz="2000" dirty="0">
                <a:effectLst/>
              </a:rPr>
              <a:t>. »</a:t>
            </a:r>
          </a:p>
          <a:p>
            <a:r>
              <a:rPr lang="fr-CH" sz="2000" b="1" dirty="0">
                <a:effectLst/>
              </a:rPr>
              <a:t>19/11/20</a:t>
            </a:r>
            <a:r>
              <a:rPr lang="fr-CH" sz="2000" dirty="0">
                <a:effectLst/>
              </a:rPr>
              <a:t> « </a:t>
            </a:r>
            <a:r>
              <a:rPr lang="fr-CH" sz="2000" b="1" dirty="0">
                <a:effectLst/>
                <a:highlight>
                  <a:srgbClr val="FFFF00"/>
                </a:highlight>
              </a:rPr>
              <a:t>Il y a un point d'interrogation par rapport à </a:t>
            </a:r>
          </a:p>
          <a:p>
            <a:r>
              <a:rPr lang="fr-CH" sz="2000" b="1" dirty="0"/>
              <a:t>                     </a:t>
            </a:r>
            <a:r>
              <a:rPr lang="fr-CH" sz="2000" b="1" dirty="0">
                <a:highlight>
                  <a:srgbClr val="FFFF00"/>
                </a:highlight>
              </a:rPr>
              <a:t> </a:t>
            </a:r>
            <a:r>
              <a:rPr lang="fr-CH" sz="2000" b="1" dirty="0">
                <a:effectLst/>
                <a:highlight>
                  <a:srgbClr val="FFFF00"/>
                </a:highlight>
              </a:rPr>
              <a:t>l'efficacité [des masques] </a:t>
            </a:r>
            <a:r>
              <a:rPr lang="fr-CH" sz="2000" dirty="0">
                <a:effectLst/>
              </a:rPr>
              <a:t>»</a:t>
            </a:r>
          </a:p>
        </p:txBody>
      </p:sp>
      <p:pic>
        <p:nvPicPr>
          <p:cNvPr id="10" name="Image 9">
            <a:extLst>
              <a:ext uri="{FF2B5EF4-FFF2-40B4-BE49-F238E27FC236}">
                <a16:creationId xmlns:a16="http://schemas.microsoft.com/office/drawing/2014/main" id="{4177AFB7-80BE-E278-7E57-B5E4B7E4857D}"/>
              </a:ext>
            </a:extLst>
          </p:cNvPr>
          <p:cNvPicPr>
            <a:picLocks noChangeAspect="1"/>
          </p:cNvPicPr>
          <p:nvPr/>
        </p:nvPicPr>
        <p:blipFill>
          <a:blip r:embed="rId2"/>
          <a:stretch>
            <a:fillRect/>
          </a:stretch>
        </p:blipFill>
        <p:spPr>
          <a:xfrm>
            <a:off x="838200" y="1690688"/>
            <a:ext cx="3808650" cy="2931244"/>
          </a:xfrm>
          <a:prstGeom prst="rect">
            <a:avLst/>
          </a:prstGeom>
        </p:spPr>
      </p:pic>
      <p:sp>
        <p:nvSpPr>
          <p:cNvPr id="3" name="ZoneTexte 2">
            <a:extLst>
              <a:ext uri="{FF2B5EF4-FFF2-40B4-BE49-F238E27FC236}">
                <a16:creationId xmlns:a16="http://schemas.microsoft.com/office/drawing/2014/main" id="{10B4A502-6A5C-7050-9A04-D986A27C1F19}"/>
              </a:ext>
            </a:extLst>
          </p:cNvPr>
          <p:cNvSpPr txBox="1"/>
          <p:nvPr/>
        </p:nvSpPr>
        <p:spPr>
          <a:xfrm>
            <a:off x="3524250" y="3156310"/>
            <a:ext cx="8422683" cy="3570208"/>
          </a:xfrm>
          <a:prstGeom prst="rect">
            <a:avLst/>
          </a:prstGeom>
          <a:solidFill>
            <a:schemeClr val="bg1"/>
          </a:solidFill>
          <a:ln w="28575">
            <a:solidFill>
              <a:schemeClr val="tx1"/>
            </a:solidFill>
          </a:ln>
        </p:spPr>
        <p:txBody>
          <a:bodyPr wrap="square">
            <a:spAutoFit/>
          </a:bodyPr>
          <a:lstStyle/>
          <a:p>
            <a:r>
              <a:rPr lang="fr-CH" sz="2800" b="1" dirty="0">
                <a:effectLst/>
                <a:latin typeface="Abadi MT Condensed" panose="020B0506030101010103" pitchFamily="34" charset="0"/>
                <a:ea typeface="Times New Roman" panose="02020603050405020304" pitchFamily="18" charset="0"/>
              </a:rPr>
              <a:t>Didier </a:t>
            </a:r>
            <a:r>
              <a:rPr lang="fr-CH" sz="2800" b="1" dirty="0" err="1">
                <a:effectLst/>
                <a:latin typeface="Abadi MT Condensed" panose="020B0506030101010103" pitchFamily="34" charset="0"/>
                <a:ea typeface="Times New Roman" panose="02020603050405020304" pitchFamily="18" charset="0"/>
              </a:rPr>
              <a:t>Pittet</a:t>
            </a:r>
            <a:endParaRPr lang="fr-CH" sz="2800" b="1" dirty="0">
              <a:effectLst/>
              <a:latin typeface="Abadi MT Condensed" panose="020B0506030101010103" pitchFamily="34" charset="0"/>
              <a:ea typeface="Times New Roman" panose="02020603050405020304" pitchFamily="18" charset="0"/>
            </a:endParaRPr>
          </a:p>
          <a:p>
            <a:pPr marL="192088" indent="-192088">
              <a:buFont typeface="Arial" panose="020B0604020202020204" pitchFamily="34" charset="0"/>
              <a:buChar char="•"/>
            </a:pPr>
            <a:r>
              <a:rPr lang="fr-CH" sz="2200" b="1" dirty="0">
                <a:latin typeface="Abadi MT Condensed" panose="020B0506030101010103" pitchFamily="34" charset="0"/>
                <a:ea typeface="Times New Roman" panose="02020603050405020304" pitchFamily="18" charset="0"/>
              </a:rPr>
              <a:t>Médecin-chef du service de prévention et contrôle de l’infection </a:t>
            </a:r>
            <a:br>
              <a:rPr lang="fr-CH" sz="2200" b="1" dirty="0">
                <a:latin typeface="Abadi MT Condensed" panose="020B0506030101010103" pitchFamily="34" charset="0"/>
                <a:ea typeface="Times New Roman" panose="02020603050405020304" pitchFamily="18" charset="0"/>
              </a:rPr>
            </a:br>
            <a:r>
              <a:rPr lang="fr-CH" sz="2200" b="1" dirty="0">
                <a:latin typeface="Abadi MT Condensed" panose="020B0506030101010103" pitchFamily="34" charset="0"/>
                <a:ea typeface="Times New Roman" panose="02020603050405020304" pitchFamily="18" charset="0"/>
              </a:rPr>
              <a:t>&amp; directeur du Centre Collaborateur pour l'OMS aux HUG.</a:t>
            </a:r>
          </a:p>
          <a:p>
            <a:pPr marL="182563" indent="-182563">
              <a:buFont typeface="Arial" panose="020B0604020202020204" pitchFamily="34" charset="0"/>
              <a:buChar char="•"/>
            </a:pPr>
            <a:r>
              <a:rPr lang="fr-CH" sz="2200" b="1" dirty="0">
                <a:latin typeface="Abadi MT Condensed" panose="020B0506030101010103" pitchFamily="34" charset="0"/>
                <a:ea typeface="Times New Roman" panose="02020603050405020304" pitchFamily="18" charset="0"/>
              </a:rPr>
              <a:t>Professeur honoraire de l'Imperial </a:t>
            </a:r>
            <a:r>
              <a:rPr lang="fr-CH" sz="2200" b="1" dirty="0" err="1">
                <a:latin typeface="Abadi MT Condensed" panose="020B0506030101010103" pitchFamily="34" charset="0"/>
                <a:ea typeface="Times New Roman" panose="02020603050405020304" pitchFamily="18" charset="0"/>
              </a:rPr>
              <a:t>College</a:t>
            </a:r>
            <a:endParaRPr lang="fr-CH" sz="2200" b="1" dirty="0">
              <a:latin typeface="Abadi MT Condensed" panose="020B0506030101010103" pitchFamily="34" charset="0"/>
              <a:ea typeface="Times New Roman" panose="02020603050405020304" pitchFamily="18" charset="0"/>
            </a:endParaRPr>
          </a:p>
          <a:p>
            <a:pPr marL="182563" indent="-182563">
              <a:buFont typeface="Arial" panose="020B0604020202020204" pitchFamily="34" charset="0"/>
              <a:buChar char="•"/>
            </a:pPr>
            <a:r>
              <a:rPr lang="fr-CH" sz="2200" b="1" dirty="0">
                <a:latin typeface="Abadi MT Condensed" panose="020B0506030101010103" pitchFamily="34" charset="0"/>
                <a:ea typeface="Times New Roman" panose="02020603050405020304" pitchFamily="18" charset="0"/>
              </a:rPr>
              <a:t>Membre des comités éditoriaux de nombreux journaux scientifiques</a:t>
            </a:r>
          </a:p>
          <a:p>
            <a:pPr marL="182563" indent="-182563">
              <a:buFont typeface="Arial" panose="020B0604020202020204" pitchFamily="34" charset="0"/>
              <a:buChar char="•"/>
            </a:pPr>
            <a:r>
              <a:rPr lang="fr-CH" sz="2200" b="1" dirty="0">
                <a:latin typeface="Abadi MT Condensed" panose="020B0506030101010103" pitchFamily="34" charset="0"/>
                <a:ea typeface="Times New Roman" panose="02020603050405020304" pitchFamily="18" charset="0"/>
              </a:rPr>
              <a:t>Consultant éditorial pour </a:t>
            </a:r>
            <a:r>
              <a:rPr lang="fr-CH" sz="2200" b="1" i="1" dirty="0">
                <a:latin typeface="Abadi MT Condensed" panose="020B0506030101010103" pitchFamily="34" charset="0"/>
                <a:ea typeface="Times New Roman" panose="02020603050405020304" pitchFamily="18" charset="0"/>
              </a:rPr>
              <a:t>The Lancet</a:t>
            </a:r>
            <a:r>
              <a:rPr lang="fr-CH" sz="2200" b="1" dirty="0">
                <a:latin typeface="Abadi MT Condensed" panose="020B0506030101010103" pitchFamily="34" charset="0"/>
                <a:ea typeface="Times New Roman" panose="02020603050405020304" pitchFamily="18" charset="0"/>
              </a:rPr>
              <a:t>.</a:t>
            </a:r>
          </a:p>
          <a:p>
            <a:pPr marL="182563" indent="-182563">
              <a:buFont typeface="Arial" panose="020B0604020202020204" pitchFamily="34" charset="0"/>
              <a:buChar char="•"/>
            </a:pPr>
            <a:r>
              <a:rPr lang="fr-CH" sz="2200" b="1" dirty="0">
                <a:latin typeface="Abadi MT Condensed" panose="020B0506030101010103" pitchFamily="34" charset="0"/>
                <a:ea typeface="Times New Roman" panose="02020603050405020304" pitchFamily="18" charset="0"/>
              </a:rPr>
              <a:t>Nommé président de la mission d’évaluation de l’exécutif par Emmanuel Macron</a:t>
            </a:r>
          </a:p>
          <a:p>
            <a:pPr marL="182563" indent="-182563">
              <a:buFont typeface="Arial" panose="020B0604020202020204" pitchFamily="34" charset="0"/>
              <a:buChar char="•"/>
            </a:pPr>
            <a:r>
              <a:rPr lang="fr-CH" sz="2200" b="1" dirty="0">
                <a:latin typeface="Abadi MT Condensed" panose="020B0506030101010103" pitchFamily="34" charset="0"/>
                <a:ea typeface="Times New Roman" panose="02020603050405020304" pitchFamily="18" charset="0"/>
              </a:rPr>
              <a:t>Avec l’aide du pharmacien William Griffiths, il invente le gel hydroalcoolique, d’après La Croix, 23/02/20 </a:t>
            </a:r>
          </a:p>
        </p:txBody>
      </p:sp>
      <p:pic>
        <p:nvPicPr>
          <p:cNvPr id="11" name="Image 10">
            <a:extLst>
              <a:ext uri="{FF2B5EF4-FFF2-40B4-BE49-F238E27FC236}">
                <a16:creationId xmlns:a16="http://schemas.microsoft.com/office/drawing/2014/main" id="{6C4132C4-01AE-D32F-04D3-4CFC392400AD}"/>
              </a:ext>
            </a:extLst>
          </p:cNvPr>
          <p:cNvPicPr>
            <a:picLocks noChangeAspect="1"/>
          </p:cNvPicPr>
          <p:nvPr/>
        </p:nvPicPr>
        <p:blipFill>
          <a:blip r:embed="rId3"/>
          <a:stretch>
            <a:fillRect/>
          </a:stretch>
        </p:blipFill>
        <p:spPr>
          <a:xfrm>
            <a:off x="7735591" y="365125"/>
            <a:ext cx="1583281" cy="1583281"/>
          </a:xfrm>
          <a:prstGeom prst="rect">
            <a:avLst/>
          </a:prstGeom>
        </p:spPr>
      </p:pic>
    </p:spTree>
    <p:extLst>
      <p:ext uri="{BB962C8B-B14F-4D97-AF65-F5344CB8AC3E}">
        <p14:creationId xmlns:p14="http://schemas.microsoft.com/office/powerpoint/2010/main" val="175470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6">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p:tgtEl>
                                          <p:spTgt spid="6">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6">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p:tgtEl>
                                          <p:spTgt spid="6">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p:tgtEl>
                                          <p:spTgt spid="6">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strVal val="#ppt_w*0.70"/>
                                          </p:val>
                                        </p:tav>
                                        <p:tav tm="100000">
                                          <p:val>
                                            <p:strVal val="#ppt_w"/>
                                          </p:val>
                                        </p:tav>
                                      </p:tavLst>
                                    </p:anim>
                                    <p:anim calcmode="lin" valueType="num">
                                      <p:cBhvr>
                                        <p:cTn id="32" dur="1000" fill="hold"/>
                                        <p:tgtEl>
                                          <p:spTgt spid="3"/>
                                        </p:tgtEl>
                                        <p:attrNameLst>
                                          <p:attrName>ppt_h</p:attrName>
                                        </p:attrNameLst>
                                      </p:cBhvr>
                                      <p:tavLst>
                                        <p:tav tm="0">
                                          <p:val>
                                            <p:strVal val="#ppt_h"/>
                                          </p:val>
                                        </p:tav>
                                        <p:tav tm="100000">
                                          <p:val>
                                            <p:strVal val="#ppt_h"/>
                                          </p:val>
                                        </p:tav>
                                      </p:tavLst>
                                    </p:anim>
                                    <p:animEffect transition="in" filter="fade">
                                      <p:cBhvr>
                                        <p:cTn id="3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0147E4B5-1049-654C-8C62-87FA5A257DC6}"/>
              </a:ext>
            </a:extLst>
          </p:cNvPr>
          <p:cNvSpPr txBox="1"/>
          <p:nvPr/>
        </p:nvSpPr>
        <p:spPr>
          <a:xfrm>
            <a:off x="499840" y="288318"/>
            <a:ext cx="10015760" cy="1569660"/>
          </a:xfrm>
          <a:prstGeom prst="rect">
            <a:avLst/>
          </a:prstGeom>
          <a:noFill/>
        </p:spPr>
        <p:txBody>
          <a:bodyPr wrap="square">
            <a:spAutoFit/>
          </a:bodyPr>
          <a:lstStyle/>
          <a:p>
            <a:r>
              <a:rPr lang="fr-CH" sz="4800" b="1" dirty="0">
                <a:latin typeface="Abadi MT Condensed Extra Bold" panose="020B0306030101010103" pitchFamily="34" charset="77"/>
                <a:ea typeface="Times New Roman" panose="02020603050405020304" pitchFamily="18" charset="0"/>
              </a:rPr>
              <a:t>La </a:t>
            </a:r>
            <a:r>
              <a:rPr lang="fr-CH" sz="4800" b="1" dirty="0" err="1">
                <a:latin typeface="Abadi MT Condensed Extra Bold" panose="020B0306030101010103" pitchFamily="34" charset="77"/>
                <a:ea typeface="Times New Roman" panose="02020603050405020304" pitchFamily="18" charset="0"/>
              </a:rPr>
              <a:t>Task</a:t>
            </a:r>
            <a:r>
              <a:rPr lang="fr-CH" sz="4800" b="1" dirty="0">
                <a:latin typeface="Abadi MT Condensed Extra Bold" panose="020B0306030101010103" pitchFamily="34" charset="77"/>
                <a:ea typeface="Times New Roman" panose="02020603050405020304" pitchFamily="18" charset="0"/>
              </a:rPr>
              <a:t> Force COVID-19</a:t>
            </a:r>
            <a:r>
              <a:rPr lang="fr-CH" sz="4800" b="1" dirty="0">
                <a:latin typeface="Abadi MT Condensed" panose="020B0506030101010103" pitchFamily="34" charset="0"/>
                <a:ea typeface="Times New Roman" panose="02020603050405020304" pitchFamily="18" charset="0"/>
              </a:rPr>
              <a:t> </a:t>
            </a:r>
            <a:r>
              <a:rPr lang="fr-CH" sz="4800" b="1" dirty="0">
                <a:latin typeface="Abadi MT Condensed Extra Bold" panose="020B0306030101010103" pitchFamily="34" charset="77"/>
                <a:ea typeface="Times New Roman" panose="02020603050405020304" pitchFamily="18" charset="0"/>
              </a:rPr>
              <a:t>OFSP</a:t>
            </a:r>
            <a:r>
              <a:rPr lang="fr-CH" sz="4800" b="1" dirty="0">
                <a:latin typeface="Abadi MT Condensed" panose="020B0506030101010103" pitchFamily="34" charset="0"/>
                <a:ea typeface="Times New Roman" panose="02020603050405020304" pitchFamily="18" charset="0"/>
              </a:rPr>
              <a:t> </a:t>
            </a:r>
            <a:br>
              <a:rPr lang="fr-CH" sz="4800" b="1" dirty="0">
                <a:latin typeface="Abadi MT Condensed" panose="020B0506030101010103" pitchFamily="34" charset="0"/>
                <a:ea typeface="Times New Roman" panose="02020603050405020304" pitchFamily="18" charset="0"/>
              </a:rPr>
            </a:br>
            <a:r>
              <a:rPr lang="fr-CH" sz="4800" b="1" dirty="0">
                <a:latin typeface="Abadi MT Condensed" panose="020B0506030101010103" pitchFamily="34" charset="0"/>
                <a:ea typeface="Times New Roman" panose="02020603050405020304" pitchFamily="18" charset="0"/>
              </a:rPr>
              <a:t>(Office fédéral de la Santé publique) </a:t>
            </a:r>
          </a:p>
        </p:txBody>
      </p:sp>
      <p:pic>
        <p:nvPicPr>
          <p:cNvPr id="4" name="Image 3">
            <a:extLst>
              <a:ext uri="{FF2B5EF4-FFF2-40B4-BE49-F238E27FC236}">
                <a16:creationId xmlns:a16="http://schemas.microsoft.com/office/drawing/2014/main" id="{FE696876-C67D-E844-90FE-9E909A2644BD}"/>
              </a:ext>
            </a:extLst>
          </p:cNvPr>
          <p:cNvPicPr>
            <a:picLocks noChangeAspect="1"/>
          </p:cNvPicPr>
          <p:nvPr/>
        </p:nvPicPr>
        <p:blipFill>
          <a:blip r:embed="rId2"/>
          <a:stretch>
            <a:fillRect/>
          </a:stretch>
        </p:blipFill>
        <p:spPr>
          <a:xfrm>
            <a:off x="7791930" y="2196364"/>
            <a:ext cx="2324970" cy="4311763"/>
          </a:xfrm>
          <a:prstGeom prst="rect">
            <a:avLst/>
          </a:prstGeom>
          <a:ln w="28575">
            <a:solidFill>
              <a:schemeClr val="tx1"/>
            </a:solidFill>
          </a:ln>
        </p:spPr>
      </p:pic>
      <p:pic>
        <p:nvPicPr>
          <p:cNvPr id="5" name="Image 4">
            <a:extLst>
              <a:ext uri="{FF2B5EF4-FFF2-40B4-BE49-F238E27FC236}">
                <a16:creationId xmlns:a16="http://schemas.microsoft.com/office/drawing/2014/main" id="{4F2A5306-5062-6E41-B948-D2C24616665B}"/>
              </a:ext>
            </a:extLst>
          </p:cNvPr>
          <p:cNvPicPr>
            <a:picLocks noChangeAspect="1"/>
          </p:cNvPicPr>
          <p:nvPr/>
        </p:nvPicPr>
        <p:blipFill>
          <a:blip r:embed="rId3"/>
          <a:stretch>
            <a:fillRect/>
          </a:stretch>
        </p:blipFill>
        <p:spPr>
          <a:xfrm>
            <a:off x="695783" y="2965141"/>
            <a:ext cx="5800628" cy="2900314"/>
          </a:xfrm>
          <a:prstGeom prst="rect">
            <a:avLst/>
          </a:prstGeom>
          <a:ln w="28575">
            <a:solidFill>
              <a:schemeClr val="tx1"/>
            </a:solidFill>
          </a:ln>
        </p:spPr>
      </p:pic>
      <p:sp>
        <p:nvSpPr>
          <p:cNvPr id="11" name="ZoneTexte 10">
            <a:extLst>
              <a:ext uri="{FF2B5EF4-FFF2-40B4-BE49-F238E27FC236}">
                <a16:creationId xmlns:a16="http://schemas.microsoft.com/office/drawing/2014/main" id="{D87E8043-FBDB-E448-ADBA-C13D719F6964}"/>
              </a:ext>
            </a:extLst>
          </p:cNvPr>
          <p:cNvSpPr txBox="1"/>
          <p:nvPr/>
        </p:nvSpPr>
        <p:spPr>
          <a:xfrm>
            <a:off x="5189215" y="4572794"/>
            <a:ext cx="2324971" cy="861774"/>
          </a:xfrm>
          <a:prstGeom prst="rect">
            <a:avLst/>
          </a:prstGeom>
          <a:solidFill>
            <a:schemeClr val="bg1"/>
          </a:solidFill>
          <a:ln w="28575">
            <a:solidFill>
              <a:schemeClr val="tx1"/>
            </a:solidFill>
          </a:ln>
        </p:spPr>
        <p:txBody>
          <a:bodyPr wrap="square">
            <a:spAutoFit/>
          </a:bodyPr>
          <a:lstStyle/>
          <a:p>
            <a:r>
              <a:rPr lang="fr-CH" sz="2800" b="1" dirty="0">
                <a:effectLst/>
                <a:latin typeface="Abadi MT Condensed" panose="020B0506030101010103" pitchFamily="34" charset="0"/>
                <a:ea typeface="Times New Roman" panose="02020603050405020304" pitchFamily="18" charset="0"/>
              </a:rPr>
              <a:t>Christine </a:t>
            </a:r>
            <a:r>
              <a:rPr lang="fr-CH" sz="2800" b="1" dirty="0" err="1">
                <a:effectLst/>
                <a:latin typeface="Abadi MT Condensed" panose="020B0506030101010103" pitchFamily="34" charset="0"/>
                <a:ea typeface="Times New Roman" panose="02020603050405020304" pitchFamily="18" charset="0"/>
              </a:rPr>
              <a:t>Kopp</a:t>
            </a:r>
            <a:r>
              <a:rPr lang="fr-CH" sz="2800" b="1" dirty="0">
                <a:effectLst/>
                <a:latin typeface="Abadi MT Condensed" panose="020B0506030101010103" pitchFamily="34" charset="0"/>
                <a:ea typeface="Times New Roman" panose="02020603050405020304" pitchFamily="18" charset="0"/>
              </a:rPr>
              <a:t> </a:t>
            </a:r>
          </a:p>
          <a:p>
            <a:r>
              <a:rPr lang="fr-CH" sz="2200" b="1" dirty="0">
                <a:effectLst/>
                <a:latin typeface="Abadi MT Condensed" panose="020B0506030101010103" pitchFamily="34" charset="0"/>
                <a:ea typeface="Times New Roman" panose="02020603050405020304" pitchFamily="18" charset="0"/>
              </a:rPr>
              <a:t>(depuis 2020)</a:t>
            </a:r>
          </a:p>
        </p:txBody>
      </p:sp>
      <p:sp>
        <p:nvSpPr>
          <p:cNvPr id="12" name="ZoneTexte 11">
            <a:extLst>
              <a:ext uri="{FF2B5EF4-FFF2-40B4-BE49-F238E27FC236}">
                <a16:creationId xmlns:a16="http://schemas.microsoft.com/office/drawing/2014/main" id="{152164E9-CF81-EB4E-9A6C-9AEDBC67CEB3}"/>
              </a:ext>
            </a:extLst>
          </p:cNvPr>
          <p:cNvSpPr txBox="1"/>
          <p:nvPr/>
        </p:nvSpPr>
        <p:spPr>
          <a:xfrm>
            <a:off x="6351701" y="5854864"/>
            <a:ext cx="2880458" cy="861774"/>
          </a:xfrm>
          <a:prstGeom prst="rect">
            <a:avLst/>
          </a:prstGeom>
          <a:solidFill>
            <a:schemeClr val="bg1"/>
          </a:solidFill>
          <a:ln w="28575">
            <a:solidFill>
              <a:schemeClr val="tx1"/>
            </a:solidFill>
          </a:ln>
        </p:spPr>
        <p:txBody>
          <a:bodyPr wrap="square">
            <a:spAutoFit/>
          </a:bodyPr>
          <a:lstStyle/>
          <a:p>
            <a:r>
              <a:rPr lang="fr-CH" sz="2800" b="1" dirty="0" err="1">
                <a:latin typeface="Abadi MT Condensed" panose="020B0506030101010103" pitchFamily="34" charset="0"/>
                <a:ea typeface="Times New Roman" panose="02020603050405020304" pitchFamily="18" charset="0"/>
              </a:rPr>
              <a:t>Salome</a:t>
            </a:r>
            <a:r>
              <a:rPr lang="fr-CH" sz="2800" b="1" dirty="0">
                <a:latin typeface="Abadi MT Condensed" panose="020B0506030101010103" pitchFamily="34" charset="0"/>
                <a:ea typeface="Times New Roman" panose="02020603050405020304" pitchFamily="18" charset="0"/>
              </a:rPr>
              <a:t> </a:t>
            </a:r>
            <a:r>
              <a:rPr lang="fr-CH" sz="2800" b="1" dirty="0" err="1">
                <a:latin typeface="Abadi MT Condensed" panose="020B0506030101010103" pitchFamily="34" charset="0"/>
                <a:ea typeface="Times New Roman" panose="02020603050405020304" pitchFamily="18" charset="0"/>
              </a:rPr>
              <a:t>von</a:t>
            </a:r>
            <a:r>
              <a:rPr lang="fr-CH" sz="2800" b="1" dirty="0">
                <a:latin typeface="Abadi MT Condensed" panose="020B0506030101010103" pitchFamily="34" charset="0"/>
                <a:ea typeface="Times New Roman" panose="02020603050405020304" pitchFamily="18" charset="0"/>
              </a:rPr>
              <a:t> </a:t>
            </a:r>
            <a:r>
              <a:rPr lang="fr-CH" sz="2800" b="1" dirty="0" err="1">
                <a:latin typeface="Abadi MT Condensed" panose="020B0506030101010103" pitchFamily="34" charset="0"/>
                <a:ea typeface="Times New Roman" panose="02020603050405020304" pitchFamily="18" charset="0"/>
              </a:rPr>
              <a:t>Greyerz</a:t>
            </a:r>
            <a:r>
              <a:rPr lang="fr-CH" sz="2800" b="1" dirty="0">
                <a:latin typeface="Abadi MT Condensed" panose="020B0506030101010103" pitchFamily="34" charset="0"/>
                <a:ea typeface="Times New Roman" panose="02020603050405020304" pitchFamily="18" charset="0"/>
              </a:rPr>
              <a:t> </a:t>
            </a:r>
          </a:p>
          <a:p>
            <a:r>
              <a:rPr lang="fr-CH" sz="2200" b="1" dirty="0">
                <a:latin typeface="Abadi MT Condensed" panose="020B0506030101010103" pitchFamily="34" charset="0"/>
                <a:ea typeface="Times New Roman" panose="02020603050405020304" pitchFamily="18" charset="0"/>
              </a:rPr>
              <a:t>(depuis 2021)</a:t>
            </a:r>
            <a:endParaRPr lang="fr-FR" sz="2200" b="1" dirty="0">
              <a:latin typeface="Abadi MT Condensed" panose="020B0506030101010103" pitchFamily="34" charset="0"/>
              <a:ea typeface="Times New Roman" panose="02020603050405020304" pitchFamily="18" charset="0"/>
            </a:endParaRPr>
          </a:p>
        </p:txBody>
      </p:sp>
      <p:pic>
        <p:nvPicPr>
          <p:cNvPr id="15" name="Picture 2" descr="Office fédéral de la santé publique">
            <a:extLst>
              <a:ext uri="{FF2B5EF4-FFF2-40B4-BE49-F238E27FC236}">
                <a16:creationId xmlns:a16="http://schemas.microsoft.com/office/drawing/2014/main" id="{354C32AB-1338-264A-B7D9-A8405BACF5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8359" y="349873"/>
            <a:ext cx="3113801" cy="780146"/>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5121E076-D419-9B69-C672-1785762696E2}"/>
              </a:ext>
            </a:extLst>
          </p:cNvPr>
          <p:cNvSpPr txBox="1"/>
          <p:nvPr/>
        </p:nvSpPr>
        <p:spPr>
          <a:xfrm>
            <a:off x="695783" y="1991070"/>
            <a:ext cx="6138472" cy="707886"/>
          </a:xfrm>
          <a:prstGeom prst="rect">
            <a:avLst/>
          </a:prstGeom>
          <a:noFill/>
        </p:spPr>
        <p:txBody>
          <a:bodyPr wrap="square">
            <a:spAutoFit/>
          </a:bodyPr>
          <a:lstStyle/>
          <a:p>
            <a:r>
              <a:rPr lang="fr-CH" sz="4000" b="1" dirty="0">
                <a:highlight>
                  <a:srgbClr val="FFFF00"/>
                </a:highlight>
                <a:latin typeface="Abadi MT Condensed" panose="020B0506030101010103" pitchFamily="34" charset="0"/>
                <a:ea typeface="Times New Roman" panose="02020603050405020304" pitchFamily="18" charset="0"/>
              </a:rPr>
              <a:t>Les responsables :</a:t>
            </a:r>
            <a:endParaRPr lang="fr-CH" sz="4000" b="1" dirty="0">
              <a:effectLst/>
              <a:highlight>
                <a:srgbClr val="FFFF00"/>
              </a:highlight>
              <a:latin typeface="Abadi MT Condensed" panose="020B0506030101010103" pitchFamily="34" charset="0"/>
            </a:endParaRPr>
          </a:p>
        </p:txBody>
      </p:sp>
    </p:spTree>
    <p:extLst>
      <p:ext uri="{BB962C8B-B14F-4D97-AF65-F5344CB8AC3E}">
        <p14:creationId xmlns:p14="http://schemas.microsoft.com/office/powerpoint/2010/main" val="303977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ppt_x</p:attrName>
                                        </p:attrNameLst>
                                      </p:cBhvr>
                                      <p:tavLst>
                                        <p:tav tm="0">
                                          <p:val>
                                            <p:strVal val="#ppt_x-#ppt_w*1.125000"/>
                                          </p:val>
                                        </p:tav>
                                        <p:tav tm="100000">
                                          <p:val>
                                            <p:strVal val="#ppt_x"/>
                                          </p:val>
                                        </p:tav>
                                      </p:tavLst>
                                    </p:anim>
                                    <p:animEffect transition="in" filter="wipe(right)">
                                      <p:cBhvr>
                                        <p:cTn id="20" dur="500"/>
                                        <p:tgtEl>
                                          <p:spTgt spid="11"/>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3C5C380D-C6CE-0944-888F-7F228AE62315}"/>
              </a:ext>
            </a:extLst>
          </p:cNvPr>
          <p:cNvPicPr>
            <a:picLocks noChangeAspect="1"/>
          </p:cNvPicPr>
          <p:nvPr/>
        </p:nvPicPr>
        <p:blipFill>
          <a:blip r:embed="rId2"/>
          <a:stretch>
            <a:fillRect/>
          </a:stretch>
        </p:blipFill>
        <p:spPr>
          <a:xfrm>
            <a:off x="9232159" y="1887084"/>
            <a:ext cx="2123495" cy="3938117"/>
          </a:xfrm>
          <a:prstGeom prst="rect">
            <a:avLst/>
          </a:prstGeom>
          <a:ln w="28575">
            <a:solidFill>
              <a:schemeClr val="tx1"/>
            </a:solidFill>
          </a:ln>
        </p:spPr>
      </p:pic>
      <p:sp>
        <p:nvSpPr>
          <p:cNvPr id="20" name="ZoneTexte 19">
            <a:extLst>
              <a:ext uri="{FF2B5EF4-FFF2-40B4-BE49-F238E27FC236}">
                <a16:creationId xmlns:a16="http://schemas.microsoft.com/office/drawing/2014/main" id="{17A4B7F2-77FE-C448-8F9C-F5A796A30BB4}"/>
              </a:ext>
            </a:extLst>
          </p:cNvPr>
          <p:cNvSpPr txBox="1"/>
          <p:nvPr/>
        </p:nvSpPr>
        <p:spPr>
          <a:xfrm>
            <a:off x="783188" y="319950"/>
            <a:ext cx="7953817" cy="1362809"/>
          </a:xfrm>
          <a:prstGeom prst="rect">
            <a:avLst/>
          </a:prstGeom>
          <a:noFill/>
        </p:spPr>
        <p:txBody>
          <a:bodyPr wrap="square">
            <a:spAutoFit/>
          </a:bodyPr>
          <a:lstStyle/>
          <a:p>
            <a:pPr>
              <a:lnSpc>
                <a:spcPts val="5000"/>
              </a:lnSpc>
            </a:pPr>
            <a:r>
              <a:rPr lang="fr-CH" sz="4000" b="1" dirty="0">
                <a:latin typeface="Abadi MT Condensed Extra Bold" panose="020B0306030101010103" pitchFamily="34" charset="77"/>
              </a:rPr>
              <a:t>« Quels sont les membres de la Taskforce OFSP COVID-19 ? »</a:t>
            </a:r>
            <a:endParaRPr lang="fr-FR" sz="4000" b="1" dirty="0">
              <a:latin typeface="Abadi MT Condensed Extra Bold" panose="020B0306030101010103" pitchFamily="34" charset="77"/>
            </a:endParaRPr>
          </a:p>
        </p:txBody>
      </p:sp>
      <p:sp>
        <p:nvSpPr>
          <p:cNvPr id="13" name="ZoneTexte 12">
            <a:extLst>
              <a:ext uri="{FF2B5EF4-FFF2-40B4-BE49-F238E27FC236}">
                <a16:creationId xmlns:a16="http://schemas.microsoft.com/office/drawing/2014/main" id="{8D8395D0-376F-CD48-8D6F-77ECB838E6B7}"/>
              </a:ext>
            </a:extLst>
          </p:cNvPr>
          <p:cNvSpPr txBox="1"/>
          <p:nvPr/>
        </p:nvSpPr>
        <p:spPr>
          <a:xfrm>
            <a:off x="619105" y="1838144"/>
            <a:ext cx="8117900" cy="4542526"/>
          </a:xfrm>
          <a:prstGeom prst="rect">
            <a:avLst/>
          </a:prstGeom>
          <a:noFill/>
          <a:ln w="28575">
            <a:solidFill>
              <a:schemeClr val="tx1"/>
            </a:solidFill>
          </a:ln>
        </p:spPr>
        <p:txBody>
          <a:bodyPr wrap="square">
            <a:spAutoFit/>
          </a:bodyPr>
          <a:lstStyle/>
          <a:p>
            <a:pPr>
              <a:lnSpc>
                <a:spcPct val="107000"/>
              </a:lnSpc>
              <a:spcAft>
                <a:spcPts val="800"/>
              </a:spcAft>
            </a:pPr>
            <a:r>
              <a:rPr lang="fr-CH" sz="2000" b="1" dirty="0">
                <a:effectLst/>
                <a:latin typeface="Calibri" panose="020F0502020204030204" pitchFamily="34" charset="0"/>
                <a:ea typeface="Calibri" panose="020F0502020204030204" pitchFamily="34" charset="0"/>
                <a:cs typeface="Times New Roman" panose="02020603050405020304" pitchFamily="18" charset="0"/>
              </a:rPr>
              <a:t>Envoyé:</a:t>
            </a:r>
            <a:r>
              <a:rPr lang="fr-CH" sz="2000" dirty="0">
                <a:effectLst/>
                <a:latin typeface="Calibri" panose="020F0502020204030204" pitchFamily="34" charset="0"/>
                <a:ea typeface="Calibri" panose="020F0502020204030204" pitchFamily="34" charset="0"/>
                <a:cs typeface="Times New Roman" panose="02020603050405020304" pitchFamily="18" charset="0"/>
              </a:rPr>
              <a:t> </a:t>
            </a:r>
            <a:r>
              <a:rPr lang="fr-CH" sz="2000" dirty="0" err="1">
                <a:effectLst/>
                <a:latin typeface="Calibri" panose="020F0502020204030204" pitchFamily="34" charset="0"/>
                <a:ea typeface="Calibri" panose="020F0502020204030204" pitchFamily="34" charset="0"/>
                <a:cs typeface="Times New Roman" panose="02020603050405020304" pitchFamily="18" charset="0"/>
              </a:rPr>
              <a:t>Montag</a:t>
            </a:r>
            <a:r>
              <a:rPr lang="fr-CH" sz="2000" dirty="0">
                <a:effectLst/>
                <a:latin typeface="Calibri" panose="020F0502020204030204" pitchFamily="34" charset="0"/>
                <a:ea typeface="Calibri" panose="020F0502020204030204" pitchFamily="34" charset="0"/>
                <a:cs typeface="Times New Roman" panose="02020603050405020304" pitchFamily="18" charset="0"/>
              </a:rPr>
              <a:t>, 3. </a:t>
            </a:r>
            <a:r>
              <a:rPr lang="fr-CH" sz="2000" dirty="0" err="1">
                <a:effectLst/>
                <a:latin typeface="Calibri" panose="020F0502020204030204" pitchFamily="34" charset="0"/>
                <a:ea typeface="Calibri" panose="020F0502020204030204" pitchFamily="34" charset="0"/>
                <a:cs typeface="Times New Roman" panose="02020603050405020304" pitchFamily="18" charset="0"/>
              </a:rPr>
              <a:t>Januar</a:t>
            </a:r>
            <a:r>
              <a:rPr lang="fr-CH" sz="2000" dirty="0">
                <a:effectLst/>
                <a:latin typeface="Calibri" panose="020F0502020204030204" pitchFamily="34" charset="0"/>
                <a:ea typeface="Calibri" panose="020F0502020204030204" pitchFamily="34" charset="0"/>
                <a:cs typeface="Times New Roman" panose="02020603050405020304" pitchFamily="18" charset="0"/>
              </a:rPr>
              <a:t> 2022</a:t>
            </a:r>
            <a:br>
              <a:rPr lang="fr-CH" sz="2000" dirty="0">
                <a:effectLst/>
                <a:latin typeface="Calibri" panose="020F0502020204030204" pitchFamily="34" charset="0"/>
                <a:ea typeface="Calibri" panose="020F0502020204030204" pitchFamily="34" charset="0"/>
                <a:cs typeface="Times New Roman" panose="02020603050405020304" pitchFamily="18" charset="0"/>
              </a:rPr>
            </a:br>
            <a:r>
              <a:rPr lang="fr-CH" sz="2000" b="1" dirty="0">
                <a:effectLst/>
                <a:latin typeface="Calibri" panose="020F0502020204030204" pitchFamily="34" charset="0"/>
                <a:ea typeface="Calibri" panose="020F0502020204030204" pitchFamily="34" charset="0"/>
                <a:cs typeface="Times New Roman" panose="02020603050405020304" pitchFamily="18" charset="0"/>
              </a:rPr>
              <a:t>À:</a:t>
            </a:r>
            <a:r>
              <a:rPr lang="fr-CH" sz="2000" dirty="0">
                <a:effectLst/>
                <a:latin typeface="Calibri" panose="020F0502020204030204" pitchFamily="34" charset="0"/>
                <a:ea typeface="Calibri" panose="020F0502020204030204" pitchFamily="34" charset="0"/>
                <a:cs typeface="Times New Roman" panose="02020603050405020304" pitchFamily="18" charset="0"/>
              </a:rPr>
              <a:t> </a:t>
            </a:r>
            <a:r>
              <a:rPr lang="fr-CH" sz="2000" b="1" dirty="0">
                <a:solidFill>
                  <a:srgbClr val="2931FF"/>
                </a:solidFill>
                <a:effectLst/>
                <a:latin typeface="Calibri" panose="020F0502020204030204" pitchFamily="34" charset="0"/>
                <a:ea typeface="Calibri" panose="020F0502020204030204" pitchFamily="34" charset="0"/>
                <a:cs typeface="Times New Roman" panose="02020603050405020304" pitchFamily="18" charset="0"/>
              </a:rPr>
              <a:t>von </a:t>
            </a:r>
            <a:r>
              <a:rPr lang="fr-CH" sz="2000" b="1" dirty="0" err="1">
                <a:solidFill>
                  <a:srgbClr val="2931FF"/>
                </a:solidFill>
                <a:effectLst/>
                <a:latin typeface="Calibri" panose="020F0502020204030204" pitchFamily="34" charset="0"/>
                <a:ea typeface="Calibri" panose="020F0502020204030204" pitchFamily="34" charset="0"/>
                <a:cs typeface="Times New Roman" panose="02020603050405020304" pitchFamily="18" charset="0"/>
              </a:rPr>
              <a:t>Greyerz</a:t>
            </a:r>
            <a:r>
              <a:rPr lang="fr-CH" sz="2000" b="1" dirty="0">
                <a:solidFill>
                  <a:srgbClr val="2931FF"/>
                </a:solidFill>
                <a:effectLst/>
                <a:latin typeface="Calibri" panose="020F0502020204030204" pitchFamily="34" charset="0"/>
                <a:ea typeface="Calibri" panose="020F0502020204030204" pitchFamily="34" charset="0"/>
                <a:cs typeface="Times New Roman" panose="02020603050405020304" pitchFamily="18" charset="0"/>
              </a:rPr>
              <a:t> </a:t>
            </a:r>
            <a:r>
              <a:rPr lang="fr-CH" sz="2000" b="1" dirty="0" err="1">
                <a:solidFill>
                  <a:srgbClr val="2931FF"/>
                </a:solidFill>
                <a:effectLst/>
                <a:latin typeface="Calibri" panose="020F0502020204030204" pitchFamily="34" charset="0"/>
                <a:ea typeface="Calibri" panose="020F0502020204030204" pitchFamily="34" charset="0"/>
                <a:cs typeface="Times New Roman" panose="02020603050405020304" pitchFamily="18" charset="0"/>
              </a:rPr>
              <a:t>Salome</a:t>
            </a:r>
            <a:r>
              <a:rPr lang="fr-CH" sz="2000" b="1" dirty="0">
                <a:solidFill>
                  <a:srgbClr val="2931FF"/>
                </a:solidFill>
                <a:effectLst/>
                <a:latin typeface="Calibri" panose="020F0502020204030204" pitchFamily="34" charset="0"/>
                <a:ea typeface="Calibri" panose="020F0502020204030204" pitchFamily="34" charset="0"/>
                <a:cs typeface="Times New Roman" panose="02020603050405020304" pitchFamily="18" charset="0"/>
              </a:rPr>
              <a:t> </a:t>
            </a:r>
            <a:br>
              <a:rPr lang="fr-CH" sz="2000" dirty="0">
                <a:effectLst/>
                <a:latin typeface="Calibri" panose="020F0502020204030204" pitchFamily="34" charset="0"/>
                <a:ea typeface="Calibri" panose="020F0502020204030204" pitchFamily="34" charset="0"/>
                <a:cs typeface="Times New Roman" panose="02020603050405020304" pitchFamily="18" charset="0"/>
              </a:rPr>
            </a:br>
            <a:r>
              <a:rPr lang="fr-CH" sz="2000" b="1" dirty="0">
                <a:effectLst/>
                <a:latin typeface="Calibri" panose="020F0502020204030204" pitchFamily="34" charset="0"/>
                <a:ea typeface="Calibri" panose="020F0502020204030204" pitchFamily="34" charset="0"/>
                <a:cs typeface="Times New Roman" panose="02020603050405020304" pitchFamily="18" charset="0"/>
              </a:rPr>
              <a:t>Objet:</a:t>
            </a:r>
            <a:r>
              <a:rPr lang="fr-CH" sz="2000" dirty="0">
                <a:effectLst/>
                <a:latin typeface="Calibri" panose="020F0502020204030204" pitchFamily="34" charset="0"/>
                <a:ea typeface="Calibri" panose="020F0502020204030204" pitchFamily="34" charset="0"/>
                <a:cs typeface="Times New Roman" panose="02020603050405020304" pitchFamily="18" charset="0"/>
              </a:rPr>
              <a:t> </a:t>
            </a:r>
            <a:r>
              <a:rPr lang="fr-CH" sz="20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Demande d'information sur les participants à la </a:t>
            </a:r>
            <a:r>
              <a:rPr lang="fr-CH" sz="2000" b="1"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T</a:t>
            </a:r>
            <a:r>
              <a:rPr lang="fr-CH" sz="2000" b="1" dirty="0" err="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ask</a:t>
            </a:r>
            <a:r>
              <a:rPr lang="fr-CH" sz="20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force Covid-19</a:t>
            </a:r>
            <a:endParaRPr lang="fr-CH" sz="2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CH" sz="2000" dirty="0">
                <a:effectLst/>
                <a:latin typeface="Calibri" panose="020F0502020204030204" pitchFamily="34" charset="0"/>
                <a:ea typeface="Calibri" panose="020F0502020204030204" pitchFamily="34" charset="0"/>
                <a:cs typeface="Times New Roman" panose="02020603050405020304" pitchFamily="18" charset="0"/>
              </a:rPr>
              <a:t>Bonjour chère Madame,</a:t>
            </a:r>
          </a:p>
          <a:p>
            <a:pPr>
              <a:lnSpc>
                <a:spcPct val="107000"/>
              </a:lnSpc>
              <a:spcAft>
                <a:spcPts val="800"/>
              </a:spcAft>
            </a:pPr>
            <a:r>
              <a:rPr lang="fr-CH" sz="20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Je vous remercie de m’envoyer la liste des membres de la </a:t>
            </a:r>
            <a:r>
              <a:rPr lang="fr-CH" sz="2000" b="1"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T</a:t>
            </a:r>
            <a:r>
              <a:rPr lang="fr-CH" sz="2000" b="1" dirty="0" err="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ask</a:t>
            </a:r>
            <a:r>
              <a:rPr lang="fr-CH" sz="20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force OFSP Covid-19.</a:t>
            </a:r>
          </a:p>
          <a:p>
            <a:pPr>
              <a:lnSpc>
                <a:spcPct val="107000"/>
              </a:lnSpc>
              <a:spcAft>
                <a:spcPts val="800"/>
              </a:spcAft>
            </a:pPr>
            <a:r>
              <a:rPr lang="fr-CH" sz="20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Je vous remercie également de m’envoyer la liste des membres de la « </a:t>
            </a:r>
            <a:r>
              <a:rPr lang="fr-CH" sz="2000" b="1" dirty="0" err="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Swiss</a:t>
            </a:r>
            <a:r>
              <a:rPr lang="fr-CH" sz="20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National COVID-19 Science </a:t>
            </a:r>
            <a:r>
              <a:rPr lang="fr-CH" sz="2000" b="1" dirty="0" err="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Task</a:t>
            </a:r>
            <a:r>
              <a:rPr lang="fr-CH" sz="20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Force ».</a:t>
            </a:r>
          </a:p>
          <a:p>
            <a:pPr>
              <a:lnSpc>
                <a:spcPct val="107000"/>
              </a:lnSpc>
              <a:spcAft>
                <a:spcPts val="800"/>
              </a:spcAft>
            </a:pPr>
            <a:r>
              <a:rPr lang="fr-CH" sz="2000" dirty="0">
                <a:effectLst/>
                <a:latin typeface="Calibri" panose="020F0502020204030204" pitchFamily="34" charset="0"/>
                <a:ea typeface="Calibri" panose="020F0502020204030204" pitchFamily="34" charset="0"/>
                <a:cs typeface="Times New Roman" panose="02020603050405020304" pitchFamily="18" charset="0"/>
              </a:rPr>
              <a:t>Je vous remercie enfin de d’ajouter les titres universitaires de ces personnes en regarde de leur nom.</a:t>
            </a:r>
          </a:p>
          <a:p>
            <a:pPr>
              <a:lnSpc>
                <a:spcPct val="107000"/>
              </a:lnSpc>
              <a:spcAft>
                <a:spcPts val="800"/>
              </a:spcAft>
            </a:pPr>
            <a:r>
              <a:rPr lang="fr-CH" sz="2000" dirty="0">
                <a:effectLst/>
                <a:latin typeface="Calibri" panose="020F0502020204030204" pitchFamily="34" charset="0"/>
                <a:ea typeface="Calibri" panose="020F0502020204030204" pitchFamily="34" charset="0"/>
                <a:cs typeface="Times New Roman" panose="02020603050405020304" pitchFamily="18" charset="0"/>
              </a:rPr>
              <a:t>En vous remerciant par avance pour ces précieuses informations, je vous envoie mes meilleurs messages et mes meilleurs vœux pour l’année 2022.</a:t>
            </a:r>
          </a:p>
        </p:txBody>
      </p:sp>
      <p:sp>
        <p:nvSpPr>
          <p:cNvPr id="2" name="ZoneTexte 1">
            <a:extLst>
              <a:ext uri="{FF2B5EF4-FFF2-40B4-BE49-F238E27FC236}">
                <a16:creationId xmlns:a16="http://schemas.microsoft.com/office/drawing/2014/main" id="{20E00FA5-C3C4-B846-D5F6-4835F2D91461}"/>
              </a:ext>
            </a:extLst>
          </p:cNvPr>
          <p:cNvSpPr txBox="1"/>
          <p:nvPr/>
        </p:nvSpPr>
        <p:spPr>
          <a:xfrm>
            <a:off x="8853676" y="5581763"/>
            <a:ext cx="2880458" cy="861774"/>
          </a:xfrm>
          <a:prstGeom prst="rect">
            <a:avLst/>
          </a:prstGeom>
          <a:solidFill>
            <a:schemeClr val="bg1"/>
          </a:solidFill>
          <a:ln w="28575">
            <a:solidFill>
              <a:schemeClr val="tx1"/>
            </a:solidFill>
          </a:ln>
        </p:spPr>
        <p:txBody>
          <a:bodyPr wrap="square">
            <a:spAutoFit/>
          </a:bodyPr>
          <a:lstStyle/>
          <a:p>
            <a:r>
              <a:rPr lang="fr-CH" sz="2800" b="1" dirty="0" err="1">
                <a:latin typeface="Abadi MT Condensed" panose="020B0506030101010103" pitchFamily="34" charset="0"/>
                <a:ea typeface="Times New Roman" panose="02020603050405020304" pitchFamily="18" charset="0"/>
              </a:rPr>
              <a:t>Salome</a:t>
            </a:r>
            <a:r>
              <a:rPr lang="fr-CH" sz="2800" b="1" dirty="0">
                <a:latin typeface="Abadi MT Condensed" panose="020B0506030101010103" pitchFamily="34" charset="0"/>
                <a:ea typeface="Times New Roman" panose="02020603050405020304" pitchFamily="18" charset="0"/>
              </a:rPr>
              <a:t> </a:t>
            </a:r>
            <a:r>
              <a:rPr lang="fr-CH" sz="2800" b="1" dirty="0" err="1">
                <a:latin typeface="Abadi MT Condensed" panose="020B0506030101010103" pitchFamily="34" charset="0"/>
                <a:ea typeface="Times New Roman" panose="02020603050405020304" pitchFamily="18" charset="0"/>
              </a:rPr>
              <a:t>von</a:t>
            </a:r>
            <a:r>
              <a:rPr lang="fr-CH" sz="2800" b="1" dirty="0">
                <a:latin typeface="Abadi MT Condensed" panose="020B0506030101010103" pitchFamily="34" charset="0"/>
                <a:ea typeface="Times New Roman" panose="02020603050405020304" pitchFamily="18" charset="0"/>
              </a:rPr>
              <a:t> </a:t>
            </a:r>
            <a:r>
              <a:rPr lang="fr-CH" sz="2800" b="1" dirty="0" err="1">
                <a:latin typeface="Abadi MT Condensed" panose="020B0506030101010103" pitchFamily="34" charset="0"/>
                <a:ea typeface="Times New Roman" panose="02020603050405020304" pitchFamily="18" charset="0"/>
              </a:rPr>
              <a:t>Greyerz</a:t>
            </a:r>
            <a:r>
              <a:rPr lang="fr-CH" sz="2800" b="1" dirty="0">
                <a:latin typeface="Abadi MT Condensed" panose="020B0506030101010103" pitchFamily="34" charset="0"/>
                <a:ea typeface="Times New Roman" panose="02020603050405020304" pitchFamily="18" charset="0"/>
              </a:rPr>
              <a:t> </a:t>
            </a:r>
          </a:p>
          <a:p>
            <a:r>
              <a:rPr lang="fr-CH" sz="2200" b="1" dirty="0">
                <a:latin typeface="Abadi MT Condensed" panose="020B0506030101010103" pitchFamily="34" charset="0"/>
                <a:ea typeface="Times New Roman" panose="02020603050405020304" pitchFamily="18" charset="0"/>
              </a:rPr>
              <a:t>(depuis 2021)</a:t>
            </a:r>
            <a:endParaRPr lang="fr-FR" sz="2200" b="1" dirty="0">
              <a:latin typeface="Abadi MT Condensed" panose="020B0506030101010103" pitchFamily="34" charset="0"/>
              <a:ea typeface="Times New Roman" panose="02020603050405020304" pitchFamily="18" charset="0"/>
            </a:endParaRPr>
          </a:p>
        </p:txBody>
      </p:sp>
      <p:pic>
        <p:nvPicPr>
          <p:cNvPr id="3" name="Picture 2" descr="Office fédéral de la santé publique">
            <a:extLst>
              <a:ext uri="{FF2B5EF4-FFF2-40B4-BE49-F238E27FC236}">
                <a16:creationId xmlns:a16="http://schemas.microsoft.com/office/drawing/2014/main" id="{6B4EB38C-876A-2B04-5110-427F2009FB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7005" y="642726"/>
            <a:ext cx="3113801" cy="780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39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ppt_x</p:attrName>
                                        </p:attrNameLst>
                                      </p:cBhvr>
                                      <p:tavLst>
                                        <p:tav tm="0">
                                          <p:val>
                                            <p:strVal val="#ppt_x-#ppt_w*1.125000"/>
                                          </p:val>
                                        </p:tav>
                                        <p:tav tm="100000">
                                          <p:val>
                                            <p:strVal val="#ppt_x"/>
                                          </p:val>
                                        </p:tav>
                                      </p:tavLst>
                                    </p:anim>
                                    <p:animEffect transition="in" filter="wipe(right)">
                                      <p:cBhvr>
                                        <p:cTn id="8" dur="500"/>
                                        <p:tgtEl>
                                          <p:spTgt spid="20"/>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0.70"/>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ppt_x</p:attrName>
                                        </p:attrNameLst>
                                      </p:cBhvr>
                                      <p:tavLst>
                                        <p:tav tm="0">
                                          <p:val>
                                            <p:strVal val="#ppt_x-#ppt_w*1.125000"/>
                                          </p:val>
                                        </p:tav>
                                        <p:tav tm="100000">
                                          <p:val>
                                            <p:strVal val="#ppt_x"/>
                                          </p:val>
                                        </p:tav>
                                      </p:tavLst>
                                    </p:anim>
                                    <p:animEffect transition="in" filter="wipe(righ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 grpId="0" animBg="1"/>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36ED0B7-6693-A74F-AECB-73825E283C09}"/>
              </a:ext>
            </a:extLst>
          </p:cNvPr>
          <p:cNvPicPr>
            <a:picLocks noChangeAspect="1"/>
          </p:cNvPicPr>
          <p:nvPr/>
        </p:nvPicPr>
        <p:blipFill>
          <a:blip r:embed="rId2"/>
          <a:stretch>
            <a:fillRect/>
          </a:stretch>
        </p:blipFill>
        <p:spPr>
          <a:xfrm>
            <a:off x="8376218" y="1322936"/>
            <a:ext cx="3478324" cy="1739162"/>
          </a:xfrm>
          <a:prstGeom prst="rect">
            <a:avLst/>
          </a:prstGeom>
          <a:ln w="28575">
            <a:solidFill>
              <a:schemeClr val="tx1"/>
            </a:solidFill>
          </a:ln>
        </p:spPr>
      </p:pic>
      <p:sp>
        <p:nvSpPr>
          <p:cNvPr id="12" name="ZoneTexte 11">
            <a:extLst>
              <a:ext uri="{FF2B5EF4-FFF2-40B4-BE49-F238E27FC236}">
                <a16:creationId xmlns:a16="http://schemas.microsoft.com/office/drawing/2014/main" id="{5D337A87-2B34-BE43-B9C8-876107A48FE7}"/>
              </a:ext>
            </a:extLst>
          </p:cNvPr>
          <p:cNvSpPr txBox="1"/>
          <p:nvPr/>
        </p:nvSpPr>
        <p:spPr>
          <a:xfrm>
            <a:off x="696685" y="362642"/>
            <a:ext cx="10697729" cy="1349728"/>
          </a:xfrm>
          <a:prstGeom prst="rect">
            <a:avLst/>
          </a:prstGeom>
          <a:noFill/>
        </p:spPr>
        <p:txBody>
          <a:bodyPr wrap="square">
            <a:spAutoFit/>
          </a:bodyPr>
          <a:lstStyle/>
          <a:p>
            <a:pPr>
              <a:lnSpc>
                <a:spcPts val="5000"/>
              </a:lnSpc>
            </a:pPr>
            <a:r>
              <a:rPr lang="fr-CH" sz="4800" b="1" dirty="0">
                <a:latin typeface="Abadi MT Condensed" panose="020B0506030101010103" pitchFamily="34" charset="0"/>
                <a:ea typeface="Calibri" panose="020F0502020204030204" pitchFamily="34" charset="0"/>
                <a:cs typeface="Times New Roman" panose="02020603050405020304" pitchFamily="18" charset="0"/>
              </a:rPr>
              <a:t>Réponse </a:t>
            </a:r>
            <a:r>
              <a:rPr lang="fr-CH" sz="4800" b="1" dirty="0">
                <a:latin typeface="Abadi MT Condensed Extra Bold" panose="020B0306030101010103" pitchFamily="34" charset="77"/>
                <a:ea typeface="Calibri" panose="020F0502020204030204" pitchFamily="34" charset="0"/>
                <a:cs typeface="Times New Roman" panose="02020603050405020304" pitchFamily="18" charset="0"/>
              </a:rPr>
              <a:t>: </a:t>
            </a:r>
            <a:r>
              <a:rPr lang="fr-CH" sz="4000" b="1" dirty="0">
                <a:latin typeface="Abadi MT Condensed Extra Bold" panose="020B0306030101010103" pitchFamily="34" charset="77"/>
                <a:ea typeface="Calibri" panose="020F0502020204030204" pitchFamily="34" charset="0"/>
                <a:cs typeface="Times New Roman" panose="02020603050405020304" pitchFamily="18" charset="0"/>
              </a:rPr>
              <a:t>« Les membres de la taskforce de l’OFSP ne sont pas publiés vers l’extérieur »</a:t>
            </a:r>
            <a:endParaRPr lang="fr-FR" sz="4000" b="1" dirty="0">
              <a:latin typeface="Abadi MT Condensed Extra Bold" panose="020B0306030101010103" pitchFamily="34" charset="77"/>
            </a:endParaRPr>
          </a:p>
        </p:txBody>
      </p:sp>
      <p:sp>
        <p:nvSpPr>
          <p:cNvPr id="2" name="ZoneTexte 1">
            <a:extLst>
              <a:ext uri="{FF2B5EF4-FFF2-40B4-BE49-F238E27FC236}">
                <a16:creationId xmlns:a16="http://schemas.microsoft.com/office/drawing/2014/main" id="{81E70183-685F-7890-0F5B-2A1178A09BB4}"/>
              </a:ext>
            </a:extLst>
          </p:cNvPr>
          <p:cNvSpPr txBox="1"/>
          <p:nvPr/>
        </p:nvSpPr>
        <p:spPr>
          <a:xfrm>
            <a:off x="9529571" y="3160618"/>
            <a:ext cx="2324971" cy="861774"/>
          </a:xfrm>
          <a:prstGeom prst="rect">
            <a:avLst/>
          </a:prstGeom>
          <a:solidFill>
            <a:schemeClr val="bg1"/>
          </a:solidFill>
          <a:ln w="28575">
            <a:solidFill>
              <a:schemeClr val="tx1"/>
            </a:solidFill>
          </a:ln>
        </p:spPr>
        <p:txBody>
          <a:bodyPr wrap="square">
            <a:spAutoFit/>
          </a:bodyPr>
          <a:lstStyle/>
          <a:p>
            <a:r>
              <a:rPr lang="fr-CH" sz="2800" b="1" dirty="0">
                <a:effectLst/>
                <a:latin typeface="Abadi MT Condensed" panose="020B0506030101010103" pitchFamily="34" charset="0"/>
                <a:ea typeface="Times New Roman" panose="02020603050405020304" pitchFamily="18" charset="0"/>
              </a:rPr>
              <a:t>Christine </a:t>
            </a:r>
            <a:r>
              <a:rPr lang="fr-CH" sz="2800" b="1" dirty="0" err="1">
                <a:effectLst/>
                <a:latin typeface="Abadi MT Condensed" panose="020B0506030101010103" pitchFamily="34" charset="0"/>
                <a:ea typeface="Times New Roman" panose="02020603050405020304" pitchFamily="18" charset="0"/>
              </a:rPr>
              <a:t>Kopp</a:t>
            </a:r>
            <a:r>
              <a:rPr lang="fr-CH" sz="2800" b="1" dirty="0">
                <a:effectLst/>
                <a:latin typeface="Abadi MT Condensed" panose="020B0506030101010103" pitchFamily="34" charset="0"/>
                <a:ea typeface="Times New Roman" panose="02020603050405020304" pitchFamily="18" charset="0"/>
              </a:rPr>
              <a:t> </a:t>
            </a:r>
          </a:p>
          <a:p>
            <a:r>
              <a:rPr lang="fr-CH" sz="2200" b="1" dirty="0">
                <a:effectLst/>
                <a:latin typeface="Abadi MT Condensed" panose="020B0506030101010103" pitchFamily="34" charset="0"/>
                <a:ea typeface="Times New Roman" panose="02020603050405020304" pitchFamily="18" charset="0"/>
              </a:rPr>
              <a:t>(depuis 2020)</a:t>
            </a:r>
          </a:p>
        </p:txBody>
      </p:sp>
      <p:sp>
        <p:nvSpPr>
          <p:cNvPr id="4" name="Bulle rectangulaire 3">
            <a:extLst>
              <a:ext uri="{FF2B5EF4-FFF2-40B4-BE49-F238E27FC236}">
                <a16:creationId xmlns:a16="http://schemas.microsoft.com/office/drawing/2014/main" id="{3B4D838D-E6B1-1076-17A8-C9309F395CEA}"/>
              </a:ext>
            </a:extLst>
          </p:cNvPr>
          <p:cNvSpPr/>
          <p:nvPr/>
        </p:nvSpPr>
        <p:spPr>
          <a:xfrm>
            <a:off x="337458" y="1712370"/>
            <a:ext cx="8496300" cy="4917029"/>
          </a:xfrm>
          <a:prstGeom prst="wedgeRectCallout">
            <a:avLst>
              <a:gd name="adj1" fmla="val 56037"/>
              <a:gd name="adj2" fmla="val 7142"/>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fr-CH"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De:</a:t>
            </a: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fr-CH" sz="20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Christine Kopp</a:t>
            </a:r>
            <a:b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fr-CH"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Envoyé:</a:t>
            </a: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mar. 04.01.2022 10:14</a:t>
            </a:r>
            <a:br>
              <a:rPr lang="fr-CH"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fr-CH"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Objet:</a:t>
            </a: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fr-CH" sz="2000" b="1" dirty="0">
                <a:solidFill>
                  <a:schemeClr val="tx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Demande d'information sur les participants à la </a:t>
            </a:r>
            <a:r>
              <a:rPr lang="fr-CH" sz="2000" b="1" dirty="0" err="1">
                <a:solidFill>
                  <a:schemeClr val="tx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Task</a:t>
            </a:r>
            <a:r>
              <a:rPr lang="fr-CH" sz="2000" b="1" dirty="0">
                <a:solidFill>
                  <a:schemeClr val="tx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 force Covid-19</a:t>
            </a:r>
            <a:endPar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Merci de votre courriel que je réponds en accord avec ma collègue </a:t>
            </a:r>
            <a:r>
              <a:rPr lang="fr-CH"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Salome</a:t>
            </a: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von </a:t>
            </a:r>
            <a:r>
              <a:rPr lang="fr-CH"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Greyerz</a:t>
            </a: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fr-CH" sz="2000" b="1" dirty="0">
                <a:solidFill>
                  <a:schemeClr val="tx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Veuillez trouver la liste des membres de la STF sur le site internet </a:t>
            </a:r>
          </a:p>
          <a:p>
            <a:pPr>
              <a:lnSpc>
                <a:spcPct val="107000"/>
              </a:lnSpc>
              <a:spcAft>
                <a:spcPts val="800"/>
              </a:spcAft>
            </a:pPr>
            <a:r>
              <a:rPr lang="fr-CH" sz="2000" u="sng" dirty="0">
                <a:solidFill>
                  <a:schemeClr val="tx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Organisation – Swiss National COVID-19 Science Task Force</a:t>
            </a: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fr-CH"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Les membres de la </a:t>
            </a:r>
            <a:r>
              <a:rPr lang="fr-CH" sz="2000" b="1"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Task</a:t>
            </a:r>
            <a:r>
              <a:rPr lang="fr-CH"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force de l’OFSP ne sont pas publiés vers l’extérieur. Les membres sont des collaborateurs et collaboratrices de l’OFSP ; en ne publiant pas leurs noms, nous assurons leur </a:t>
            </a:r>
            <a:r>
              <a:rPr lang="fr-CH" sz="2000" b="1"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sécurité</a:t>
            </a:r>
            <a:r>
              <a:rPr lang="fr-CH"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dans la situation exposée de notre travail. </a:t>
            </a:r>
          </a:p>
          <a:p>
            <a:pPr>
              <a:lnSpc>
                <a:spcPct val="107000"/>
              </a:lnSpc>
              <a:spcAft>
                <a:spcPts val="800"/>
              </a:spcAft>
            </a:pPr>
            <a:r>
              <a:rPr lang="fr-CH"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Merci de votre compréhension et bonne année 2022 </a:t>
            </a:r>
          </a:p>
          <a:p>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Christine Kopp</a:t>
            </a:r>
            <a:r>
              <a:rPr lang="fr-CH" sz="2000" dirty="0">
                <a:solidFill>
                  <a:schemeClr val="tx1"/>
                </a:solidFill>
              </a:rPr>
              <a:t> </a:t>
            </a:r>
            <a:endParaRPr lang="fr-FR" sz="2000" dirty="0">
              <a:solidFill>
                <a:schemeClr val="tx1"/>
              </a:solidFill>
            </a:endParaRPr>
          </a:p>
        </p:txBody>
      </p:sp>
      <p:sp>
        <p:nvSpPr>
          <p:cNvPr id="3" name="Rectangle 2">
            <a:extLst>
              <a:ext uri="{FF2B5EF4-FFF2-40B4-BE49-F238E27FC236}">
                <a16:creationId xmlns:a16="http://schemas.microsoft.com/office/drawing/2014/main" id="{A96EF5C9-ECE2-2149-A08F-85E7A4665CC0}"/>
              </a:ext>
            </a:extLst>
          </p:cNvPr>
          <p:cNvSpPr/>
          <p:nvPr/>
        </p:nvSpPr>
        <p:spPr>
          <a:xfrm>
            <a:off x="163286" y="4411826"/>
            <a:ext cx="8670472" cy="140114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7CAF6514-7641-D874-5AE6-D98430E1D433}"/>
              </a:ext>
            </a:extLst>
          </p:cNvPr>
          <p:cNvPicPr>
            <a:picLocks noChangeAspect="1"/>
          </p:cNvPicPr>
          <p:nvPr/>
        </p:nvPicPr>
        <p:blipFill>
          <a:blip r:embed="rId4"/>
          <a:stretch>
            <a:fillRect/>
          </a:stretch>
        </p:blipFill>
        <p:spPr>
          <a:xfrm>
            <a:off x="10271261" y="3620185"/>
            <a:ext cx="1583281" cy="1583281"/>
          </a:xfrm>
          <a:prstGeom prst="rect">
            <a:avLst/>
          </a:prstGeom>
        </p:spPr>
      </p:pic>
    </p:spTree>
    <p:extLst>
      <p:ext uri="{BB962C8B-B14F-4D97-AF65-F5344CB8AC3E}">
        <p14:creationId xmlns:p14="http://schemas.microsoft.com/office/powerpoint/2010/main" val="170535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ppt_w*1.125000"/>
                                          </p:val>
                                        </p:tav>
                                        <p:tav tm="100000">
                                          <p:val>
                                            <p:strVal val="#ppt_x"/>
                                          </p:val>
                                        </p:tav>
                                      </p:tavLst>
                                    </p:anim>
                                    <p:animEffect transition="in" filter="wipe(right)">
                                      <p:cBhvr>
                                        <p:cTn id="8" dur="10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strVal val="#ppt_w*0.70"/>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E0AB-CE76-D368-7E1E-1A701CD1C9BC}"/>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D4CA9E81-ACE0-B978-76F4-2AF4E4D1C02C}"/>
              </a:ext>
            </a:extLst>
          </p:cNvPr>
          <p:cNvSpPr txBox="1"/>
          <p:nvPr/>
        </p:nvSpPr>
        <p:spPr>
          <a:xfrm>
            <a:off x="440425" y="434884"/>
            <a:ext cx="8289471" cy="1569660"/>
          </a:xfrm>
          <a:prstGeom prst="rect">
            <a:avLst/>
          </a:prstGeom>
          <a:noFill/>
        </p:spPr>
        <p:txBody>
          <a:bodyPr wrap="square">
            <a:spAutoFit/>
          </a:bodyPr>
          <a:lstStyle/>
          <a:p>
            <a:r>
              <a:rPr lang="fr-CH" sz="4800" b="1" dirty="0">
                <a:latin typeface="Abadi MT Condensed Extra Bold" panose="020B0306030101010103" pitchFamily="34" charset="77"/>
                <a:ea typeface="Times New Roman" panose="02020603050405020304" pitchFamily="18" charset="0"/>
              </a:rPr>
              <a:t>La </a:t>
            </a:r>
            <a:r>
              <a:rPr lang="fr-CH" sz="4800" b="1" dirty="0" err="1">
                <a:latin typeface="Abadi MT Condensed Extra Bold" panose="020B0306030101010103" pitchFamily="34" charset="77"/>
                <a:ea typeface="Times New Roman" panose="02020603050405020304" pitchFamily="18" charset="0"/>
              </a:rPr>
              <a:t>Task</a:t>
            </a:r>
            <a:r>
              <a:rPr lang="fr-CH" sz="4800" b="1" dirty="0">
                <a:latin typeface="Abadi MT Condensed Extra Bold" panose="020B0306030101010103" pitchFamily="34" charset="77"/>
                <a:ea typeface="Times New Roman" panose="02020603050405020304" pitchFamily="18" charset="0"/>
              </a:rPr>
              <a:t> Force Scientifique </a:t>
            </a:r>
            <a:br>
              <a:rPr lang="fr-CH" sz="4800" b="1" dirty="0">
                <a:latin typeface="Abadi MT Condensed" panose="020B0506030101010103" pitchFamily="34" charset="0"/>
                <a:ea typeface="Times New Roman" panose="02020603050405020304" pitchFamily="18" charset="0"/>
              </a:rPr>
            </a:br>
            <a:r>
              <a:rPr lang="fr-CH" sz="4800" b="1" dirty="0">
                <a:latin typeface="Abadi MT Condensed" panose="020B0506030101010103" pitchFamily="34" charset="0"/>
                <a:ea typeface="Times New Roman" panose="02020603050405020304" pitchFamily="18" charset="0"/>
              </a:rPr>
              <a:t>est plus transparente ... </a:t>
            </a:r>
          </a:p>
        </p:txBody>
      </p:sp>
      <p:pic>
        <p:nvPicPr>
          <p:cNvPr id="2" name="Image 1">
            <a:extLst>
              <a:ext uri="{FF2B5EF4-FFF2-40B4-BE49-F238E27FC236}">
                <a16:creationId xmlns:a16="http://schemas.microsoft.com/office/drawing/2014/main" id="{45FE9E05-9A0C-EA84-86C7-D93696B3261E}"/>
              </a:ext>
            </a:extLst>
          </p:cNvPr>
          <p:cNvPicPr>
            <a:picLocks noChangeAspect="1"/>
          </p:cNvPicPr>
          <p:nvPr/>
        </p:nvPicPr>
        <p:blipFill>
          <a:blip r:embed="rId2"/>
          <a:stretch>
            <a:fillRect/>
          </a:stretch>
        </p:blipFill>
        <p:spPr>
          <a:xfrm>
            <a:off x="8360227" y="401153"/>
            <a:ext cx="3239006" cy="1339030"/>
          </a:xfrm>
          <a:prstGeom prst="rect">
            <a:avLst/>
          </a:prstGeom>
        </p:spPr>
      </p:pic>
      <p:pic>
        <p:nvPicPr>
          <p:cNvPr id="3" name="Image 2">
            <a:extLst>
              <a:ext uri="{FF2B5EF4-FFF2-40B4-BE49-F238E27FC236}">
                <a16:creationId xmlns:a16="http://schemas.microsoft.com/office/drawing/2014/main" id="{159229FE-2B77-DB3F-019C-155E84EE159E}"/>
              </a:ext>
            </a:extLst>
          </p:cNvPr>
          <p:cNvPicPr>
            <a:picLocks noChangeAspect="1"/>
          </p:cNvPicPr>
          <p:nvPr/>
        </p:nvPicPr>
        <p:blipFill>
          <a:blip r:embed="rId3"/>
          <a:stretch>
            <a:fillRect/>
          </a:stretch>
        </p:blipFill>
        <p:spPr>
          <a:xfrm>
            <a:off x="440425" y="2203491"/>
            <a:ext cx="2600359" cy="2600359"/>
          </a:xfrm>
          <a:prstGeom prst="rect">
            <a:avLst/>
          </a:prstGeom>
        </p:spPr>
      </p:pic>
      <p:sp>
        <p:nvSpPr>
          <p:cNvPr id="7" name="ZoneTexte 6">
            <a:extLst>
              <a:ext uri="{FF2B5EF4-FFF2-40B4-BE49-F238E27FC236}">
                <a16:creationId xmlns:a16="http://schemas.microsoft.com/office/drawing/2014/main" id="{D8410AC9-DE77-6111-6B41-70E4D36287C6}"/>
              </a:ext>
            </a:extLst>
          </p:cNvPr>
          <p:cNvSpPr txBox="1"/>
          <p:nvPr/>
        </p:nvSpPr>
        <p:spPr>
          <a:xfrm>
            <a:off x="702045" y="4956455"/>
            <a:ext cx="2318741" cy="369332"/>
          </a:xfrm>
          <a:prstGeom prst="rect">
            <a:avLst/>
          </a:prstGeom>
          <a:noFill/>
        </p:spPr>
        <p:txBody>
          <a:bodyPr wrap="square">
            <a:spAutoFit/>
          </a:bodyPr>
          <a:lstStyle/>
          <a:p>
            <a:r>
              <a:rPr lang="fr-CH" b="1" i="0" dirty="0">
                <a:solidFill>
                  <a:srgbClr val="1B1B1B"/>
                </a:solidFill>
                <a:effectLst/>
                <a:latin typeface="Nunito Sans" pitchFamily="2" charset="77"/>
              </a:rPr>
              <a:t>Christian </a:t>
            </a:r>
            <a:r>
              <a:rPr lang="fr-CH" b="1" i="0" dirty="0" err="1">
                <a:solidFill>
                  <a:srgbClr val="1B1B1B"/>
                </a:solidFill>
                <a:effectLst/>
                <a:latin typeface="Nunito Sans" pitchFamily="2" charset="77"/>
              </a:rPr>
              <a:t>Münz</a:t>
            </a:r>
            <a:endParaRPr lang="fr-FR" dirty="0"/>
          </a:p>
        </p:txBody>
      </p:sp>
      <p:sp>
        <p:nvSpPr>
          <p:cNvPr id="8" name="ZoneTexte 7">
            <a:extLst>
              <a:ext uri="{FF2B5EF4-FFF2-40B4-BE49-F238E27FC236}">
                <a16:creationId xmlns:a16="http://schemas.microsoft.com/office/drawing/2014/main" id="{A3FE0CDA-F105-AF35-710A-90E0077D7734}"/>
              </a:ext>
            </a:extLst>
          </p:cNvPr>
          <p:cNvSpPr txBox="1"/>
          <p:nvPr/>
        </p:nvSpPr>
        <p:spPr>
          <a:xfrm>
            <a:off x="702045" y="5290457"/>
            <a:ext cx="2041155" cy="369332"/>
          </a:xfrm>
          <a:prstGeom prst="rect">
            <a:avLst/>
          </a:prstGeom>
          <a:noFill/>
        </p:spPr>
        <p:txBody>
          <a:bodyPr wrap="square">
            <a:spAutoFit/>
          </a:bodyPr>
          <a:lstStyle/>
          <a:p>
            <a:pPr algn="l" fontAlgn="base"/>
            <a:r>
              <a:rPr lang="fr-CH" b="0" i="0" dirty="0">
                <a:solidFill>
                  <a:srgbClr val="1B1B1B"/>
                </a:solidFill>
                <a:effectLst/>
                <a:latin typeface="Montserrat" pitchFamily="2" charset="77"/>
              </a:rPr>
              <a:t>Immunologie</a:t>
            </a:r>
          </a:p>
        </p:txBody>
      </p:sp>
      <p:sp>
        <p:nvSpPr>
          <p:cNvPr id="13" name="ZoneTexte 12">
            <a:extLst>
              <a:ext uri="{FF2B5EF4-FFF2-40B4-BE49-F238E27FC236}">
                <a16:creationId xmlns:a16="http://schemas.microsoft.com/office/drawing/2014/main" id="{E9D8A3E8-63C5-130B-E8C1-876712C5B082}"/>
              </a:ext>
            </a:extLst>
          </p:cNvPr>
          <p:cNvSpPr txBox="1"/>
          <p:nvPr/>
        </p:nvSpPr>
        <p:spPr>
          <a:xfrm>
            <a:off x="702045" y="5659789"/>
            <a:ext cx="2465698" cy="707886"/>
          </a:xfrm>
          <a:prstGeom prst="rect">
            <a:avLst/>
          </a:prstGeom>
          <a:noFill/>
        </p:spPr>
        <p:txBody>
          <a:bodyPr wrap="square">
            <a:spAutoFit/>
          </a:bodyPr>
          <a:lstStyle/>
          <a:p>
            <a:r>
              <a:rPr lang="fr-FR" sz="2000" b="1" dirty="0">
                <a:latin typeface="Abadi MT Condensed" panose="020B0506030101010103" pitchFamily="34" charset="0"/>
              </a:rPr>
              <a:t>Travaille pour </a:t>
            </a:r>
            <a:r>
              <a:rPr lang="fr-FR" sz="2000" b="1" dirty="0">
                <a:solidFill>
                  <a:srgbClr val="FF0000"/>
                </a:solidFill>
                <a:latin typeface="Abadi MT Condensed" panose="020B0506030101010103" pitchFamily="34" charset="0"/>
              </a:rPr>
              <a:t>Moderna</a:t>
            </a:r>
            <a:r>
              <a:rPr lang="fr-FR" sz="2000" b="1" dirty="0">
                <a:latin typeface="Abadi MT Condensed" panose="020B0506030101010103" pitchFamily="34" charset="0"/>
              </a:rPr>
              <a:t>, </a:t>
            </a:r>
            <a:br>
              <a:rPr lang="fr-FR" sz="2000" b="1" dirty="0">
                <a:latin typeface="Abadi MT Condensed" panose="020B0506030101010103" pitchFamily="34" charset="0"/>
              </a:rPr>
            </a:br>
            <a:r>
              <a:rPr lang="fr-FR" sz="2000" b="1" dirty="0">
                <a:solidFill>
                  <a:srgbClr val="FF0000"/>
                </a:solidFill>
                <a:latin typeface="Abadi MT Condensed" panose="020B0506030101010103" pitchFamily="34" charset="0"/>
              </a:rPr>
              <a:t>Roche</a:t>
            </a:r>
            <a:r>
              <a:rPr lang="fr-FR" sz="2000" b="1" dirty="0">
                <a:latin typeface="Abadi MT Condensed" panose="020B0506030101010103" pitchFamily="34" charset="0"/>
              </a:rPr>
              <a:t>, </a:t>
            </a:r>
            <a:r>
              <a:rPr lang="fr-FR" sz="2000" b="1" dirty="0">
                <a:solidFill>
                  <a:srgbClr val="FF0000"/>
                </a:solidFill>
                <a:latin typeface="Abadi MT Condensed" panose="020B0506030101010103" pitchFamily="34" charset="0"/>
              </a:rPr>
              <a:t>Novartis</a:t>
            </a:r>
            <a:endParaRPr lang="fr-FR" sz="2000" dirty="0">
              <a:solidFill>
                <a:srgbClr val="FF0000"/>
              </a:solidFill>
            </a:endParaRPr>
          </a:p>
        </p:txBody>
      </p:sp>
      <p:sp>
        <p:nvSpPr>
          <p:cNvPr id="14" name="ZoneTexte 13">
            <a:extLst>
              <a:ext uri="{FF2B5EF4-FFF2-40B4-BE49-F238E27FC236}">
                <a16:creationId xmlns:a16="http://schemas.microsoft.com/office/drawing/2014/main" id="{E0E264C5-467C-61BD-C0D8-6C63BB2341AB}"/>
              </a:ext>
            </a:extLst>
          </p:cNvPr>
          <p:cNvSpPr txBox="1"/>
          <p:nvPr/>
        </p:nvSpPr>
        <p:spPr>
          <a:xfrm>
            <a:off x="3417432" y="5009955"/>
            <a:ext cx="2830075" cy="369332"/>
          </a:xfrm>
          <a:prstGeom prst="rect">
            <a:avLst/>
          </a:prstGeom>
          <a:noFill/>
        </p:spPr>
        <p:txBody>
          <a:bodyPr wrap="square">
            <a:spAutoFit/>
          </a:bodyPr>
          <a:lstStyle/>
          <a:p>
            <a:r>
              <a:rPr lang="fr-CH" b="1" i="0" dirty="0">
                <a:solidFill>
                  <a:srgbClr val="1B1B1B"/>
                </a:solidFill>
                <a:effectLst/>
                <a:latin typeface="Nunito Sans" pitchFamily="2" charset="77"/>
              </a:rPr>
              <a:t>Alexandra </a:t>
            </a:r>
            <a:r>
              <a:rPr lang="fr-CH" b="1" i="0" dirty="0" err="1">
                <a:solidFill>
                  <a:srgbClr val="1B1B1B"/>
                </a:solidFill>
                <a:effectLst/>
                <a:latin typeface="Nunito Sans" pitchFamily="2" charset="77"/>
              </a:rPr>
              <a:t>Calmy</a:t>
            </a:r>
            <a:endParaRPr lang="fr-FR" dirty="0"/>
          </a:p>
        </p:txBody>
      </p:sp>
      <p:pic>
        <p:nvPicPr>
          <p:cNvPr id="16" name="Image 15">
            <a:extLst>
              <a:ext uri="{FF2B5EF4-FFF2-40B4-BE49-F238E27FC236}">
                <a16:creationId xmlns:a16="http://schemas.microsoft.com/office/drawing/2014/main" id="{9080E567-4C63-EBFB-6710-53719252A404}"/>
              </a:ext>
            </a:extLst>
          </p:cNvPr>
          <p:cNvPicPr>
            <a:picLocks noChangeAspect="1"/>
          </p:cNvPicPr>
          <p:nvPr/>
        </p:nvPicPr>
        <p:blipFill>
          <a:blip r:embed="rId4"/>
          <a:stretch>
            <a:fillRect/>
          </a:stretch>
        </p:blipFill>
        <p:spPr>
          <a:xfrm>
            <a:off x="3417432" y="2422784"/>
            <a:ext cx="2489200" cy="2489200"/>
          </a:xfrm>
          <a:prstGeom prst="rect">
            <a:avLst/>
          </a:prstGeom>
        </p:spPr>
      </p:pic>
      <p:sp>
        <p:nvSpPr>
          <p:cNvPr id="17" name="ZoneTexte 16">
            <a:extLst>
              <a:ext uri="{FF2B5EF4-FFF2-40B4-BE49-F238E27FC236}">
                <a16:creationId xmlns:a16="http://schemas.microsoft.com/office/drawing/2014/main" id="{814A4B3F-071A-0C9E-A80A-E92F255D82F5}"/>
              </a:ext>
            </a:extLst>
          </p:cNvPr>
          <p:cNvSpPr txBox="1"/>
          <p:nvPr/>
        </p:nvSpPr>
        <p:spPr>
          <a:xfrm>
            <a:off x="3417432" y="5292592"/>
            <a:ext cx="2830075" cy="369332"/>
          </a:xfrm>
          <a:prstGeom prst="rect">
            <a:avLst/>
          </a:prstGeom>
          <a:noFill/>
        </p:spPr>
        <p:txBody>
          <a:bodyPr wrap="square">
            <a:spAutoFit/>
          </a:bodyPr>
          <a:lstStyle/>
          <a:p>
            <a:pPr algn="l" fontAlgn="base"/>
            <a:r>
              <a:rPr lang="fr-CH" b="0" i="0" dirty="0">
                <a:solidFill>
                  <a:srgbClr val="1B1B1B"/>
                </a:solidFill>
                <a:effectLst/>
                <a:latin typeface="Montserrat" pitchFamily="2" charset="77"/>
              </a:rPr>
              <a:t>Traitement clinique</a:t>
            </a:r>
          </a:p>
        </p:txBody>
      </p:sp>
      <p:sp>
        <p:nvSpPr>
          <p:cNvPr id="18" name="ZoneTexte 17">
            <a:extLst>
              <a:ext uri="{FF2B5EF4-FFF2-40B4-BE49-F238E27FC236}">
                <a16:creationId xmlns:a16="http://schemas.microsoft.com/office/drawing/2014/main" id="{52E2B310-FD09-18B3-D755-D3764E482D25}"/>
              </a:ext>
            </a:extLst>
          </p:cNvPr>
          <p:cNvSpPr txBox="1"/>
          <p:nvPr/>
        </p:nvSpPr>
        <p:spPr>
          <a:xfrm>
            <a:off x="3474776" y="5642249"/>
            <a:ext cx="2109595" cy="400110"/>
          </a:xfrm>
          <a:prstGeom prst="rect">
            <a:avLst/>
          </a:prstGeom>
          <a:noFill/>
        </p:spPr>
        <p:txBody>
          <a:bodyPr wrap="square">
            <a:spAutoFit/>
          </a:bodyPr>
          <a:lstStyle/>
          <a:p>
            <a:r>
              <a:rPr lang="fr-FR" sz="2000" b="1" dirty="0">
                <a:latin typeface="Abadi MT Condensed" panose="020B0506030101010103" pitchFamily="34" charset="0"/>
              </a:rPr>
              <a:t>Membre de </a:t>
            </a:r>
            <a:r>
              <a:rPr lang="fr-FR" sz="2000" b="1" dirty="0">
                <a:solidFill>
                  <a:srgbClr val="FF0000"/>
                </a:solidFill>
                <a:latin typeface="Abadi MT Condensed" panose="020B0506030101010103" pitchFamily="34" charset="0"/>
              </a:rPr>
              <a:t>l’OMS</a:t>
            </a:r>
            <a:endParaRPr lang="fr-FR" sz="2000" dirty="0">
              <a:solidFill>
                <a:srgbClr val="FF0000"/>
              </a:solidFill>
            </a:endParaRPr>
          </a:p>
        </p:txBody>
      </p:sp>
      <p:pic>
        <p:nvPicPr>
          <p:cNvPr id="19" name="Image 18">
            <a:extLst>
              <a:ext uri="{FF2B5EF4-FFF2-40B4-BE49-F238E27FC236}">
                <a16:creationId xmlns:a16="http://schemas.microsoft.com/office/drawing/2014/main" id="{4B124F8C-1F7E-CEA3-AE18-1BA61547F5FD}"/>
              </a:ext>
            </a:extLst>
          </p:cNvPr>
          <p:cNvPicPr>
            <a:picLocks noChangeAspect="1"/>
          </p:cNvPicPr>
          <p:nvPr/>
        </p:nvPicPr>
        <p:blipFill>
          <a:blip r:embed="rId5"/>
          <a:stretch>
            <a:fillRect/>
          </a:stretch>
        </p:blipFill>
        <p:spPr>
          <a:xfrm>
            <a:off x="6303278" y="2422784"/>
            <a:ext cx="2489200" cy="2489200"/>
          </a:xfrm>
          <a:prstGeom prst="rect">
            <a:avLst/>
          </a:prstGeom>
        </p:spPr>
      </p:pic>
      <p:sp>
        <p:nvSpPr>
          <p:cNvPr id="20" name="ZoneTexte 19">
            <a:extLst>
              <a:ext uri="{FF2B5EF4-FFF2-40B4-BE49-F238E27FC236}">
                <a16:creationId xmlns:a16="http://schemas.microsoft.com/office/drawing/2014/main" id="{73349DAC-62C4-D1C3-4A2A-85D76DD8DD80}"/>
              </a:ext>
            </a:extLst>
          </p:cNvPr>
          <p:cNvSpPr txBox="1"/>
          <p:nvPr/>
        </p:nvSpPr>
        <p:spPr>
          <a:xfrm>
            <a:off x="6303278" y="4960083"/>
            <a:ext cx="2489200" cy="369332"/>
          </a:xfrm>
          <a:prstGeom prst="rect">
            <a:avLst/>
          </a:prstGeom>
          <a:noFill/>
        </p:spPr>
        <p:txBody>
          <a:bodyPr wrap="square">
            <a:spAutoFit/>
          </a:bodyPr>
          <a:lstStyle/>
          <a:p>
            <a:r>
              <a:rPr lang="fr-CH" b="1" i="0" dirty="0">
                <a:solidFill>
                  <a:srgbClr val="1B1B1B"/>
                </a:solidFill>
                <a:effectLst/>
                <a:latin typeface="Nunito Sans" pitchFamily="2" charset="77"/>
              </a:rPr>
              <a:t>Suzanne </a:t>
            </a:r>
            <a:r>
              <a:rPr lang="fr-CH" b="1" i="0" dirty="0" err="1">
                <a:solidFill>
                  <a:srgbClr val="1B1B1B"/>
                </a:solidFill>
                <a:effectLst/>
                <a:latin typeface="Nunito Sans" pitchFamily="2" charset="77"/>
              </a:rPr>
              <a:t>Suggs</a:t>
            </a:r>
            <a:endParaRPr lang="fr-FR" dirty="0"/>
          </a:p>
        </p:txBody>
      </p:sp>
      <p:sp>
        <p:nvSpPr>
          <p:cNvPr id="21" name="ZoneTexte 20">
            <a:extLst>
              <a:ext uri="{FF2B5EF4-FFF2-40B4-BE49-F238E27FC236}">
                <a16:creationId xmlns:a16="http://schemas.microsoft.com/office/drawing/2014/main" id="{A5C21442-FE05-91BC-4713-58412B77B774}"/>
              </a:ext>
            </a:extLst>
          </p:cNvPr>
          <p:cNvSpPr txBox="1"/>
          <p:nvPr/>
        </p:nvSpPr>
        <p:spPr>
          <a:xfrm>
            <a:off x="6315189" y="5268954"/>
            <a:ext cx="2477289" cy="369332"/>
          </a:xfrm>
          <a:prstGeom prst="rect">
            <a:avLst/>
          </a:prstGeom>
          <a:noFill/>
        </p:spPr>
        <p:txBody>
          <a:bodyPr wrap="square">
            <a:spAutoFit/>
          </a:bodyPr>
          <a:lstStyle/>
          <a:p>
            <a:pPr algn="l" fontAlgn="base"/>
            <a:r>
              <a:rPr lang="fr-CH" b="0" i="0" dirty="0">
                <a:solidFill>
                  <a:srgbClr val="1B1B1B"/>
                </a:solidFill>
                <a:effectLst/>
                <a:latin typeface="Montserrat" pitchFamily="2" charset="77"/>
              </a:rPr>
              <a:t>Communication</a:t>
            </a:r>
          </a:p>
        </p:txBody>
      </p:sp>
      <p:sp>
        <p:nvSpPr>
          <p:cNvPr id="22" name="ZoneTexte 21">
            <a:extLst>
              <a:ext uri="{FF2B5EF4-FFF2-40B4-BE49-F238E27FC236}">
                <a16:creationId xmlns:a16="http://schemas.microsoft.com/office/drawing/2014/main" id="{3759415A-6DF1-EF05-A53C-D00A9B752174}"/>
              </a:ext>
            </a:extLst>
          </p:cNvPr>
          <p:cNvSpPr txBox="1"/>
          <p:nvPr/>
        </p:nvSpPr>
        <p:spPr>
          <a:xfrm>
            <a:off x="6315189" y="5680168"/>
            <a:ext cx="2109595" cy="1015663"/>
          </a:xfrm>
          <a:prstGeom prst="rect">
            <a:avLst/>
          </a:prstGeom>
          <a:noFill/>
        </p:spPr>
        <p:txBody>
          <a:bodyPr wrap="square">
            <a:spAutoFit/>
          </a:bodyPr>
          <a:lstStyle/>
          <a:p>
            <a:r>
              <a:rPr lang="fr-FR" sz="2000" b="1" dirty="0">
                <a:latin typeface="Abadi MT Condensed" panose="020B0506030101010103" pitchFamily="34" charset="0"/>
              </a:rPr>
              <a:t>Travaille pour </a:t>
            </a:r>
            <a:r>
              <a:rPr lang="fr-FR" sz="2000" b="1" dirty="0">
                <a:solidFill>
                  <a:srgbClr val="FF0000"/>
                </a:solidFill>
                <a:latin typeface="Abadi MT Condensed" panose="020B0506030101010103" pitchFamily="34" charset="0"/>
              </a:rPr>
              <a:t>Merck</a:t>
            </a:r>
          </a:p>
          <a:p>
            <a:r>
              <a:rPr lang="fr-FR" sz="2000" b="1" dirty="0">
                <a:latin typeface="Abadi MT Condensed" panose="020B0506030101010103" pitchFamily="34" charset="0"/>
              </a:rPr>
              <a:t>et pour </a:t>
            </a:r>
            <a:r>
              <a:rPr lang="fr-FR" sz="2000" b="1" dirty="0">
                <a:solidFill>
                  <a:srgbClr val="FF0000"/>
                </a:solidFill>
                <a:latin typeface="Abadi MT Condensed" panose="020B0506030101010103" pitchFamily="34" charset="0"/>
              </a:rPr>
              <a:t>l’Imperial </a:t>
            </a:r>
            <a:r>
              <a:rPr lang="fr-FR" sz="2000" b="1" dirty="0" err="1">
                <a:solidFill>
                  <a:srgbClr val="FF0000"/>
                </a:solidFill>
                <a:latin typeface="Abadi MT Condensed" panose="020B0506030101010103" pitchFamily="34" charset="0"/>
              </a:rPr>
              <a:t>College</a:t>
            </a:r>
            <a:r>
              <a:rPr lang="fr-FR" sz="2000" b="1" dirty="0">
                <a:latin typeface="Abadi MT Condensed" panose="020B0506030101010103" pitchFamily="34" charset="0"/>
              </a:rPr>
              <a:t> de Londres</a:t>
            </a:r>
            <a:endParaRPr lang="fr-FR" sz="2000" dirty="0"/>
          </a:p>
        </p:txBody>
      </p:sp>
      <p:pic>
        <p:nvPicPr>
          <p:cNvPr id="23" name="Image 22">
            <a:extLst>
              <a:ext uri="{FF2B5EF4-FFF2-40B4-BE49-F238E27FC236}">
                <a16:creationId xmlns:a16="http://schemas.microsoft.com/office/drawing/2014/main" id="{C4443CCE-3A20-1442-4D46-B303CEA4E631}"/>
              </a:ext>
            </a:extLst>
          </p:cNvPr>
          <p:cNvPicPr>
            <a:picLocks noChangeAspect="1"/>
          </p:cNvPicPr>
          <p:nvPr/>
        </p:nvPicPr>
        <p:blipFill>
          <a:blip r:embed="rId6"/>
          <a:stretch>
            <a:fillRect/>
          </a:stretch>
        </p:blipFill>
        <p:spPr>
          <a:xfrm>
            <a:off x="9110033" y="2090936"/>
            <a:ext cx="2489200" cy="2489200"/>
          </a:xfrm>
          <a:prstGeom prst="rect">
            <a:avLst/>
          </a:prstGeom>
        </p:spPr>
      </p:pic>
      <p:sp>
        <p:nvSpPr>
          <p:cNvPr id="24" name="ZoneTexte 23">
            <a:extLst>
              <a:ext uri="{FF2B5EF4-FFF2-40B4-BE49-F238E27FC236}">
                <a16:creationId xmlns:a16="http://schemas.microsoft.com/office/drawing/2014/main" id="{D57E81E0-6AF5-CAA6-F818-C3982BF8DFA5}"/>
              </a:ext>
            </a:extLst>
          </p:cNvPr>
          <p:cNvSpPr txBox="1"/>
          <p:nvPr/>
        </p:nvSpPr>
        <p:spPr>
          <a:xfrm>
            <a:off x="9110033" y="4689670"/>
            <a:ext cx="2184977" cy="369332"/>
          </a:xfrm>
          <a:prstGeom prst="rect">
            <a:avLst/>
          </a:prstGeom>
          <a:noFill/>
        </p:spPr>
        <p:txBody>
          <a:bodyPr wrap="square">
            <a:spAutoFit/>
          </a:bodyPr>
          <a:lstStyle/>
          <a:p>
            <a:r>
              <a:rPr lang="fr-CH" b="1" i="0" dirty="0">
                <a:solidFill>
                  <a:srgbClr val="1B1B1B"/>
                </a:solidFill>
                <a:effectLst/>
                <a:latin typeface="Nunito Sans" pitchFamily="2" charset="77"/>
              </a:rPr>
              <a:t>Volker </a:t>
            </a:r>
            <a:r>
              <a:rPr lang="fr-CH" b="1" i="0" dirty="0" err="1">
                <a:solidFill>
                  <a:srgbClr val="1B1B1B"/>
                </a:solidFill>
                <a:effectLst/>
                <a:latin typeface="Nunito Sans" pitchFamily="2" charset="77"/>
              </a:rPr>
              <a:t>Thiel</a:t>
            </a:r>
            <a:endParaRPr lang="fr-FR" dirty="0"/>
          </a:p>
        </p:txBody>
      </p:sp>
      <p:sp>
        <p:nvSpPr>
          <p:cNvPr id="25" name="ZoneTexte 24">
            <a:extLst>
              <a:ext uri="{FF2B5EF4-FFF2-40B4-BE49-F238E27FC236}">
                <a16:creationId xmlns:a16="http://schemas.microsoft.com/office/drawing/2014/main" id="{5FE93387-70C4-C886-DC19-B143D2BF0424}"/>
              </a:ext>
            </a:extLst>
          </p:cNvPr>
          <p:cNvSpPr txBox="1"/>
          <p:nvPr/>
        </p:nvSpPr>
        <p:spPr>
          <a:xfrm>
            <a:off x="9110033" y="4956455"/>
            <a:ext cx="2045277" cy="369332"/>
          </a:xfrm>
          <a:prstGeom prst="rect">
            <a:avLst/>
          </a:prstGeom>
          <a:noFill/>
        </p:spPr>
        <p:txBody>
          <a:bodyPr wrap="square">
            <a:spAutoFit/>
          </a:bodyPr>
          <a:lstStyle/>
          <a:p>
            <a:pPr algn="l" fontAlgn="base"/>
            <a:r>
              <a:rPr lang="fr-CH" b="0" i="0" dirty="0">
                <a:effectLst/>
                <a:latin typeface="Montserrat" pitchFamily="2" charset="77"/>
              </a:rPr>
              <a:t>Virologie</a:t>
            </a:r>
          </a:p>
        </p:txBody>
      </p:sp>
      <p:sp>
        <p:nvSpPr>
          <p:cNvPr id="26" name="ZoneTexte 25">
            <a:extLst>
              <a:ext uri="{FF2B5EF4-FFF2-40B4-BE49-F238E27FC236}">
                <a16:creationId xmlns:a16="http://schemas.microsoft.com/office/drawing/2014/main" id="{48FB35B1-613B-1789-D1AA-71C38DCDB482}"/>
              </a:ext>
            </a:extLst>
          </p:cNvPr>
          <p:cNvSpPr txBox="1"/>
          <p:nvPr/>
        </p:nvSpPr>
        <p:spPr>
          <a:xfrm>
            <a:off x="9147723" y="5379287"/>
            <a:ext cx="2109595" cy="400110"/>
          </a:xfrm>
          <a:prstGeom prst="rect">
            <a:avLst/>
          </a:prstGeom>
          <a:noFill/>
        </p:spPr>
        <p:txBody>
          <a:bodyPr wrap="square">
            <a:spAutoFit/>
          </a:bodyPr>
          <a:lstStyle/>
          <a:p>
            <a:r>
              <a:rPr lang="fr-FR" sz="2000" b="1" dirty="0">
                <a:latin typeface="Abadi MT Condensed" panose="020B0506030101010103" pitchFamily="34" charset="0"/>
              </a:rPr>
              <a:t>Membre de </a:t>
            </a:r>
            <a:r>
              <a:rPr lang="fr-FR" sz="2000" b="1" dirty="0">
                <a:solidFill>
                  <a:srgbClr val="FF0000"/>
                </a:solidFill>
                <a:latin typeface="Abadi MT Condensed" panose="020B0506030101010103" pitchFamily="34" charset="0"/>
              </a:rPr>
              <a:t>l’OMS</a:t>
            </a:r>
            <a:endParaRPr lang="fr-FR" sz="2000" dirty="0">
              <a:solidFill>
                <a:srgbClr val="FF0000"/>
              </a:solidFill>
            </a:endParaRPr>
          </a:p>
        </p:txBody>
      </p:sp>
      <p:pic>
        <p:nvPicPr>
          <p:cNvPr id="27" name="Image 26">
            <a:extLst>
              <a:ext uri="{FF2B5EF4-FFF2-40B4-BE49-F238E27FC236}">
                <a16:creationId xmlns:a16="http://schemas.microsoft.com/office/drawing/2014/main" id="{19C47556-8517-3748-9F5D-07F7B0AEDA38}"/>
              </a:ext>
            </a:extLst>
          </p:cNvPr>
          <p:cNvPicPr>
            <a:picLocks noChangeAspect="1"/>
          </p:cNvPicPr>
          <p:nvPr/>
        </p:nvPicPr>
        <p:blipFill>
          <a:blip r:embed="rId7"/>
          <a:stretch>
            <a:fillRect/>
          </a:stretch>
        </p:blipFill>
        <p:spPr>
          <a:xfrm>
            <a:off x="6756237" y="-54696"/>
            <a:ext cx="1583281" cy="1583281"/>
          </a:xfrm>
          <a:prstGeom prst="rect">
            <a:avLst/>
          </a:prstGeom>
        </p:spPr>
      </p:pic>
    </p:spTree>
    <p:extLst>
      <p:ext uri="{BB962C8B-B14F-4D97-AF65-F5344CB8AC3E}">
        <p14:creationId xmlns:p14="http://schemas.microsoft.com/office/powerpoint/2010/main" val="7782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C1212-BF74-FE25-6905-FE89C170B6A2}"/>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C22D097F-EEA0-C04E-6BFD-54452DA425C6}"/>
              </a:ext>
            </a:extLst>
          </p:cNvPr>
          <p:cNvSpPr txBox="1"/>
          <p:nvPr/>
        </p:nvSpPr>
        <p:spPr>
          <a:xfrm>
            <a:off x="8455698" y="5226784"/>
            <a:ext cx="4107307" cy="1015663"/>
          </a:xfrm>
          <a:prstGeom prst="rect">
            <a:avLst/>
          </a:prstGeom>
          <a:noFill/>
        </p:spPr>
        <p:txBody>
          <a:bodyPr wrap="square">
            <a:spAutoFit/>
          </a:bodyPr>
          <a:lstStyle/>
          <a:p>
            <a:r>
              <a:rPr lang="fr-FR" sz="2000" b="1" dirty="0">
                <a:latin typeface="Abadi MT Condensed" panose="020B0506030101010103" pitchFamily="34" charset="0"/>
              </a:rPr>
              <a:t>Travaille pour </a:t>
            </a:r>
            <a:r>
              <a:rPr lang="fr-FR" sz="2000" b="1" dirty="0">
                <a:solidFill>
                  <a:srgbClr val="FF0000"/>
                </a:solidFill>
                <a:latin typeface="Abadi MT Condensed" panose="020B0506030101010103" pitchFamily="34" charset="0"/>
              </a:rPr>
              <a:t>l’OMS</a:t>
            </a:r>
            <a:r>
              <a:rPr lang="fr-FR" sz="2000" b="1" dirty="0">
                <a:latin typeface="Abadi MT Condensed" panose="020B0506030101010103" pitchFamily="34" charset="0"/>
              </a:rPr>
              <a:t>, </a:t>
            </a:r>
            <a:br>
              <a:rPr lang="fr-FR" sz="2000" b="1" dirty="0">
                <a:solidFill>
                  <a:srgbClr val="FF0000"/>
                </a:solidFill>
                <a:latin typeface="Abadi MT Condensed" panose="020B0506030101010103" pitchFamily="34" charset="0"/>
              </a:rPr>
            </a:br>
            <a:r>
              <a:rPr lang="fr-FR" sz="2000" b="1" dirty="0">
                <a:solidFill>
                  <a:srgbClr val="FF0000"/>
                </a:solidFill>
                <a:latin typeface="Abadi MT Condensed" panose="020B0506030101010103" pitchFamily="34" charset="0"/>
              </a:rPr>
              <a:t>le </a:t>
            </a:r>
            <a:r>
              <a:rPr lang="fr-FR" sz="2000" b="1" dirty="0" err="1">
                <a:solidFill>
                  <a:srgbClr val="FF0000"/>
                </a:solidFill>
                <a:latin typeface="Abadi MT Condensed" panose="020B0506030101010103" pitchFamily="34" charset="0"/>
              </a:rPr>
              <a:t>Wellcome</a:t>
            </a:r>
            <a:r>
              <a:rPr lang="fr-FR" sz="2000" b="1" dirty="0">
                <a:solidFill>
                  <a:srgbClr val="FF0000"/>
                </a:solidFill>
                <a:latin typeface="Abadi MT Condensed" panose="020B0506030101010103" pitchFamily="34" charset="0"/>
              </a:rPr>
              <a:t> Trust, </a:t>
            </a:r>
            <a:r>
              <a:rPr lang="fr-FR" sz="2000" b="1" dirty="0">
                <a:latin typeface="Abadi MT Condensed" panose="020B0506030101010103" pitchFamily="34" charset="0"/>
              </a:rPr>
              <a:t>Sanofi Pasteur, </a:t>
            </a:r>
          </a:p>
          <a:p>
            <a:r>
              <a:rPr lang="fr-FR" sz="2000" b="1" dirty="0">
                <a:latin typeface="Abadi MT Condensed" panose="020B0506030101010103" pitchFamily="34" charset="0"/>
              </a:rPr>
              <a:t>les </a:t>
            </a:r>
            <a:r>
              <a:rPr lang="fr-FR" sz="2000" b="1" dirty="0">
                <a:solidFill>
                  <a:srgbClr val="FF0000"/>
                </a:solidFill>
                <a:latin typeface="Abadi MT Condensed" panose="020B0506030101010103" pitchFamily="34" charset="0"/>
              </a:rPr>
              <a:t>Hôpitaux de Ge</a:t>
            </a:r>
            <a:r>
              <a:rPr lang="fr-FR" sz="2000" b="1" dirty="0">
                <a:latin typeface="Abadi MT Condensed" panose="020B0506030101010103" pitchFamily="34" charset="0"/>
              </a:rPr>
              <a:t>nève</a:t>
            </a:r>
            <a:endParaRPr lang="fr-FR" sz="2000" dirty="0"/>
          </a:p>
        </p:txBody>
      </p:sp>
      <p:pic>
        <p:nvPicPr>
          <p:cNvPr id="4" name="Image 3">
            <a:extLst>
              <a:ext uri="{FF2B5EF4-FFF2-40B4-BE49-F238E27FC236}">
                <a16:creationId xmlns:a16="http://schemas.microsoft.com/office/drawing/2014/main" id="{A01111F2-9B7F-11D7-EBA1-86372D8BA149}"/>
              </a:ext>
            </a:extLst>
          </p:cNvPr>
          <p:cNvPicPr>
            <a:picLocks noChangeAspect="1"/>
          </p:cNvPicPr>
          <p:nvPr/>
        </p:nvPicPr>
        <p:blipFill>
          <a:blip r:embed="rId2"/>
          <a:stretch>
            <a:fillRect/>
          </a:stretch>
        </p:blipFill>
        <p:spPr>
          <a:xfrm>
            <a:off x="8502990" y="1869722"/>
            <a:ext cx="2489200" cy="2489200"/>
          </a:xfrm>
          <a:prstGeom prst="rect">
            <a:avLst/>
          </a:prstGeom>
        </p:spPr>
      </p:pic>
      <p:sp>
        <p:nvSpPr>
          <p:cNvPr id="5" name="ZoneTexte 4">
            <a:extLst>
              <a:ext uri="{FF2B5EF4-FFF2-40B4-BE49-F238E27FC236}">
                <a16:creationId xmlns:a16="http://schemas.microsoft.com/office/drawing/2014/main" id="{2B90A2E8-F95F-40DA-BB45-5F006DEDF95D}"/>
              </a:ext>
            </a:extLst>
          </p:cNvPr>
          <p:cNvSpPr txBox="1"/>
          <p:nvPr/>
        </p:nvSpPr>
        <p:spPr>
          <a:xfrm>
            <a:off x="8422003" y="4515306"/>
            <a:ext cx="2870200" cy="369332"/>
          </a:xfrm>
          <a:prstGeom prst="rect">
            <a:avLst/>
          </a:prstGeom>
          <a:noFill/>
        </p:spPr>
        <p:txBody>
          <a:bodyPr wrap="square">
            <a:spAutoFit/>
          </a:bodyPr>
          <a:lstStyle/>
          <a:p>
            <a:pPr algn="l" fontAlgn="base"/>
            <a:r>
              <a:rPr lang="fr-CH" b="1" i="0" dirty="0">
                <a:solidFill>
                  <a:srgbClr val="1B1B1B"/>
                </a:solidFill>
                <a:effectLst/>
                <a:latin typeface="Montserrat" pitchFamily="2" charset="77"/>
              </a:rPr>
              <a:t>Claire-Anne </a:t>
            </a:r>
            <a:r>
              <a:rPr lang="fr-CH" b="1" i="0" dirty="0" err="1">
                <a:solidFill>
                  <a:srgbClr val="1B1B1B"/>
                </a:solidFill>
                <a:effectLst/>
                <a:latin typeface="Montserrat" pitchFamily="2" charset="77"/>
              </a:rPr>
              <a:t>Siegrist</a:t>
            </a:r>
            <a:endParaRPr lang="fr-CH" b="1" i="0" dirty="0">
              <a:solidFill>
                <a:srgbClr val="1B1B1B"/>
              </a:solidFill>
              <a:effectLst/>
              <a:latin typeface="Montserrat" pitchFamily="2" charset="77"/>
            </a:endParaRPr>
          </a:p>
        </p:txBody>
      </p:sp>
      <p:sp>
        <p:nvSpPr>
          <p:cNvPr id="6" name="ZoneTexte 5">
            <a:extLst>
              <a:ext uri="{FF2B5EF4-FFF2-40B4-BE49-F238E27FC236}">
                <a16:creationId xmlns:a16="http://schemas.microsoft.com/office/drawing/2014/main" id="{AF421E60-660A-95E0-B431-7320C65A7867}"/>
              </a:ext>
            </a:extLst>
          </p:cNvPr>
          <p:cNvSpPr txBox="1"/>
          <p:nvPr/>
        </p:nvSpPr>
        <p:spPr>
          <a:xfrm>
            <a:off x="8422003" y="4884638"/>
            <a:ext cx="3767579" cy="369332"/>
          </a:xfrm>
          <a:prstGeom prst="rect">
            <a:avLst/>
          </a:prstGeom>
          <a:noFill/>
        </p:spPr>
        <p:txBody>
          <a:bodyPr wrap="square">
            <a:spAutoFit/>
          </a:bodyPr>
          <a:lstStyle/>
          <a:p>
            <a:pPr algn="l" fontAlgn="base"/>
            <a:r>
              <a:rPr lang="fr-CH" dirty="0">
                <a:latin typeface="Montserrat" pitchFamily="2" charset="77"/>
              </a:rPr>
              <a:t>Membre du comité consultatif</a:t>
            </a:r>
          </a:p>
        </p:txBody>
      </p:sp>
      <p:sp>
        <p:nvSpPr>
          <p:cNvPr id="9" name="ZoneTexte 8">
            <a:extLst>
              <a:ext uri="{FF2B5EF4-FFF2-40B4-BE49-F238E27FC236}">
                <a16:creationId xmlns:a16="http://schemas.microsoft.com/office/drawing/2014/main" id="{5CAA86FF-DF2B-D77C-6EB0-36F3F5E4551F}"/>
              </a:ext>
            </a:extLst>
          </p:cNvPr>
          <p:cNvSpPr txBox="1"/>
          <p:nvPr/>
        </p:nvSpPr>
        <p:spPr>
          <a:xfrm>
            <a:off x="4395683" y="4939311"/>
            <a:ext cx="4107307" cy="369332"/>
          </a:xfrm>
          <a:prstGeom prst="rect">
            <a:avLst/>
          </a:prstGeom>
          <a:noFill/>
        </p:spPr>
        <p:txBody>
          <a:bodyPr wrap="square">
            <a:spAutoFit/>
          </a:bodyPr>
          <a:lstStyle/>
          <a:p>
            <a:pPr algn="l" fontAlgn="base"/>
            <a:r>
              <a:rPr lang="fr-CH" dirty="0">
                <a:latin typeface="Montserrat" pitchFamily="2" charset="77"/>
              </a:rPr>
              <a:t>Membre du comité consultatif</a:t>
            </a:r>
          </a:p>
        </p:txBody>
      </p:sp>
      <p:pic>
        <p:nvPicPr>
          <p:cNvPr id="11" name="Image 10">
            <a:extLst>
              <a:ext uri="{FF2B5EF4-FFF2-40B4-BE49-F238E27FC236}">
                <a16:creationId xmlns:a16="http://schemas.microsoft.com/office/drawing/2014/main" id="{465CCF4D-8BC2-6839-95F8-9B1CFB13AF44}"/>
              </a:ext>
            </a:extLst>
          </p:cNvPr>
          <p:cNvPicPr>
            <a:picLocks noChangeAspect="1"/>
          </p:cNvPicPr>
          <p:nvPr/>
        </p:nvPicPr>
        <p:blipFill>
          <a:blip r:embed="rId3"/>
          <a:stretch>
            <a:fillRect/>
          </a:stretch>
        </p:blipFill>
        <p:spPr>
          <a:xfrm>
            <a:off x="4395684" y="2054151"/>
            <a:ext cx="2489200" cy="2489200"/>
          </a:xfrm>
          <a:prstGeom prst="rect">
            <a:avLst/>
          </a:prstGeom>
        </p:spPr>
      </p:pic>
      <p:sp>
        <p:nvSpPr>
          <p:cNvPr id="12" name="ZoneTexte 11">
            <a:extLst>
              <a:ext uri="{FF2B5EF4-FFF2-40B4-BE49-F238E27FC236}">
                <a16:creationId xmlns:a16="http://schemas.microsoft.com/office/drawing/2014/main" id="{16B0E50B-198B-E69E-FE39-60331017C3D0}"/>
              </a:ext>
            </a:extLst>
          </p:cNvPr>
          <p:cNvSpPr txBox="1"/>
          <p:nvPr/>
        </p:nvSpPr>
        <p:spPr>
          <a:xfrm>
            <a:off x="4404958" y="4634231"/>
            <a:ext cx="2640705" cy="369332"/>
          </a:xfrm>
          <a:prstGeom prst="rect">
            <a:avLst/>
          </a:prstGeom>
          <a:noFill/>
        </p:spPr>
        <p:txBody>
          <a:bodyPr wrap="square">
            <a:spAutoFit/>
          </a:bodyPr>
          <a:lstStyle/>
          <a:p>
            <a:pPr algn="l" fontAlgn="base"/>
            <a:r>
              <a:rPr lang="fr-CH" b="1" i="0" dirty="0">
                <a:solidFill>
                  <a:srgbClr val="1B1B1B"/>
                </a:solidFill>
                <a:effectLst/>
                <a:latin typeface="Montserrat" pitchFamily="2" charset="77"/>
              </a:rPr>
              <a:t>Marcel Tanner</a:t>
            </a:r>
          </a:p>
        </p:txBody>
      </p:sp>
      <p:sp>
        <p:nvSpPr>
          <p:cNvPr id="15" name="ZoneTexte 14">
            <a:extLst>
              <a:ext uri="{FF2B5EF4-FFF2-40B4-BE49-F238E27FC236}">
                <a16:creationId xmlns:a16="http://schemas.microsoft.com/office/drawing/2014/main" id="{95FC3F1A-8D09-5987-02C1-5162FC842D27}"/>
              </a:ext>
            </a:extLst>
          </p:cNvPr>
          <p:cNvSpPr txBox="1"/>
          <p:nvPr/>
        </p:nvSpPr>
        <p:spPr>
          <a:xfrm>
            <a:off x="4395683" y="5226784"/>
            <a:ext cx="4050740" cy="1323439"/>
          </a:xfrm>
          <a:prstGeom prst="rect">
            <a:avLst/>
          </a:prstGeom>
          <a:noFill/>
        </p:spPr>
        <p:txBody>
          <a:bodyPr wrap="square">
            <a:spAutoFit/>
          </a:bodyPr>
          <a:lstStyle/>
          <a:p>
            <a:r>
              <a:rPr lang="fr-FR" sz="2000" b="1" dirty="0">
                <a:latin typeface="Abadi MT Condensed" panose="020B0506030101010103" pitchFamily="34" charset="0"/>
              </a:rPr>
              <a:t>Travaille pour </a:t>
            </a:r>
            <a:r>
              <a:rPr lang="fr-FR" sz="2000" b="1" dirty="0">
                <a:solidFill>
                  <a:srgbClr val="FF0000"/>
                </a:solidFill>
                <a:latin typeface="Abadi MT Condensed" panose="020B0506030101010103" pitchFamily="34" charset="0"/>
              </a:rPr>
              <a:t>l’OMS</a:t>
            </a:r>
            <a:r>
              <a:rPr lang="fr-FR" sz="2000" b="1" dirty="0">
                <a:latin typeface="Abadi MT Condensed" panose="020B0506030101010103" pitchFamily="34" charset="0"/>
              </a:rPr>
              <a:t>, </a:t>
            </a:r>
            <a:r>
              <a:rPr lang="fr-FR" sz="2000" b="1" dirty="0">
                <a:solidFill>
                  <a:srgbClr val="FF0000"/>
                </a:solidFill>
                <a:latin typeface="Abadi MT Condensed" panose="020B0506030101010103" pitchFamily="34" charset="0"/>
              </a:rPr>
              <a:t>Novartis</a:t>
            </a:r>
            <a:br>
              <a:rPr lang="fr-FR" sz="2000" b="1" dirty="0">
                <a:latin typeface="Abadi MT Condensed" panose="020B0506030101010103" pitchFamily="34" charset="0"/>
              </a:rPr>
            </a:br>
            <a:r>
              <a:rPr lang="fr-FR" sz="2000" b="1" dirty="0">
                <a:solidFill>
                  <a:srgbClr val="FF0000"/>
                </a:solidFill>
                <a:latin typeface="Abadi MT Condensed" panose="020B0506030101010103" pitchFamily="34" charset="0"/>
              </a:rPr>
              <a:t>FIND</a:t>
            </a:r>
            <a:r>
              <a:rPr lang="fr-FR" sz="2000" b="1" dirty="0">
                <a:latin typeface="Abadi MT Condensed" panose="020B0506030101010103" pitchFamily="34" charset="0"/>
              </a:rPr>
              <a:t> (Alliance mondiale pour les diagnostics), le </a:t>
            </a:r>
            <a:r>
              <a:rPr lang="fr-FR" sz="2000" b="1" dirty="0">
                <a:solidFill>
                  <a:srgbClr val="FF0000"/>
                </a:solidFill>
                <a:latin typeface="Abadi MT Condensed" panose="020B0506030101010103" pitchFamily="34" charset="0"/>
              </a:rPr>
              <a:t>Conseil européen </a:t>
            </a:r>
            <a:r>
              <a:rPr lang="fr-FR" sz="2000" b="1" dirty="0">
                <a:latin typeface="Abadi MT Condensed" panose="020B0506030101010103" pitchFamily="34" charset="0"/>
              </a:rPr>
              <a:t>en développement pour les essais cliniques</a:t>
            </a:r>
            <a:endParaRPr lang="fr-FR" sz="2000" dirty="0"/>
          </a:p>
        </p:txBody>
      </p:sp>
      <p:pic>
        <p:nvPicPr>
          <p:cNvPr id="27" name="Image 26">
            <a:extLst>
              <a:ext uri="{FF2B5EF4-FFF2-40B4-BE49-F238E27FC236}">
                <a16:creationId xmlns:a16="http://schemas.microsoft.com/office/drawing/2014/main" id="{1A0E5ABE-E314-5556-221D-56F909115D78}"/>
              </a:ext>
            </a:extLst>
          </p:cNvPr>
          <p:cNvPicPr>
            <a:picLocks noChangeAspect="1"/>
          </p:cNvPicPr>
          <p:nvPr/>
        </p:nvPicPr>
        <p:blipFill>
          <a:blip r:embed="rId4"/>
          <a:stretch>
            <a:fillRect/>
          </a:stretch>
        </p:blipFill>
        <p:spPr>
          <a:xfrm>
            <a:off x="662673" y="2248040"/>
            <a:ext cx="2752271" cy="2752271"/>
          </a:xfrm>
          <a:prstGeom prst="rect">
            <a:avLst/>
          </a:prstGeom>
        </p:spPr>
      </p:pic>
      <p:sp>
        <p:nvSpPr>
          <p:cNvPr id="28" name="ZoneTexte 27">
            <a:extLst>
              <a:ext uri="{FF2B5EF4-FFF2-40B4-BE49-F238E27FC236}">
                <a16:creationId xmlns:a16="http://schemas.microsoft.com/office/drawing/2014/main" id="{2046EF37-D886-8640-8174-98A91C5891D7}"/>
              </a:ext>
            </a:extLst>
          </p:cNvPr>
          <p:cNvSpPr txBox="1"/>
          <p:nvPr/>
        </p:nvSpPr>
        <p:spPr>
          <a:xfrm>
            <a:off x="623451" y="5037912"/>
            <a:ext cx="2657930" cy="369332"/>
          </a:xfrm>
          <a:prstGeom prst="rect">
            <a:avLst/>
          </a:prstGeom>
          <a:noFill/>
        </p:spPr>
        <p:txBody>
          <a:bodyPr wrap="square">
            <a:spAutoFit/>
          </a:bodyPr>
          <a:lstStyle/>
          <a:p>
            <a:pPr algn="l" fontAlgn="base"/>
            <a:r>
              <a:rPr lang="fr-CH" b="1" i="0" dirty="0">
                <a:solidFill>
                  <a:srgbClr val="1B1B1B"/>
                </a:solidFill>
                <a:effectLst/>
                <a:latin typeface="Montserrat" pitchFamily="2" charset="77"/>
              </a:rPr>
              <a:t>Béatrice </a:t>
            </a:r>
            <a:r>
              <a:rPr lang="fr-CH" b="1" i="0" dirty="0" err="1">
                <a:solidFill>
                  <a:srgbClr val="1B1B1B"/>
                </a:solidFill>
                <a:effectLst/>
                <a:latin typeface="Montserrat" pitchFamily="2" charset="77"/>
              </a:rPr>
              <a:t>Weder</a:t>
            </a:r>
            <a:endParaRPr lang="fr-CH" b="1" i="0" dirty="0">
              <a:solidFill>
                <a:srgbClr val="1B1B1B"/>
              </a:solidFill>
              <a:effectLst/>
              <a:latin typeface="Montserrat" pitchFamily="2" charset="77"/>
            </a:endParaRPr>
          </a:p>
        </p:txBody>
      </p:sp>
      <p:sp>
        <p:nvSpPr>
          <p:cNvPr id="29" name="ZoneTexte 28">
            <a:extLst>
              <a:ext uri="{FF2B5EF4-FFF2-40B4-BE49-F238E27FC236}">
                <a16:creationId xmlns:a16="http://schemas.microsoft.com/office/drawing/2014/main" id="{1F36CB90-B78A-F91B-6D6D-196C7D6CB99B}"/>
              </a:ext>
            </a:extLst>
          </p:cNvPr>
          <p:cNvSpPr txBox="1"/>
          <p:nvPr/>
        </p:nvSpPr>
        <p:spPr>
          <a:xfrm>
            <a:off x="623451" y="5320199"/>
            <a:ext cx="2401423" cy="646331"/>
          </a:xfrm>
          <a:prstGeom prst="rect">
            <a:avLst/>
          </a:prstGeom>
          <a:noFill/>
        </p:spPr>
        <p:txBody>
          <a:bodyPr wrap="square">
            <a:spAutoFit/>
          </a:bodyPr>
          <a:lstStyle/>
          <a:p>
            <a:pPr fontAlgn="base"/>
            <a:r>
              <a:rPr lang="fr-CH" dirty="0">
                <a:latin typeface="Montserrat" pitchFamily="2" charset="77"/>
              </a:rPr>
              <a:t>Groupe d’experts</a:t>
            </a:r>
            <a:br>
              <a:rPr lang="fr-CH" b="1" dirty="0"/>
            </a:br>
            <a:r>
              <a:rPr lang="fr-CH" dirty="0" err="1">
                <a:latin typeface="Montserrat" pitchFamily="2" charset="77"/>
              </a:rPr>
              <a:t>Economics</a:t>
            </a:r>
            <a:endParaRPr lang="fr-CH" dirty="0">
              <a:latin typeface="Montserrat" pitchFamily="2" charset="77"/>
            </a:endParaRPr>
          </a:p>
        </p:txBody>
      </p:sp>
      <p:sp>
        <p:nvSpPr>
          <p:cNvPr id="30" name="ZoneTexte 29">
            <a:extLst>
              <a:ext uri="{FF2B5EF4-FFF2-40B4-BE49-F238E27FC236}">
                <a16:creationId xmlns:a16="http://schemas.microsoft.com/office/drawing/2014/main" id="{8860B37E-4005-D2AA-91B4-943979D70039}"/>
              </a:ext>
            </a:extLst>
          </p:cNvPr>
          <p:cNvSpPr txBox="1"/>
          <p:nvPr/>
        </p:nvSpPr>
        <p:spPr>
          <a:xfrm>
            <a:off x="681496" y="6001379"/>
            <a:ext cx="2401424" cy="400110"/>
          </a:xfrm>
          <a:prstGeom prst="rect">
            <a:avLst/>
          </a:prstGeom>
          <a:noFill/>
        </p:spPr>
        <p:txBody>
          <a:bodyPr wrap="square">
            <a:spAutoFit/>
          </a:bodyPr>
          <a:lstStyle/>
          <a:p>
            <a:r>
              <a:rPr lang="fr-FR" sz="2000" b="1" dirty="0">
                <a:latin typeface="Abadi MT Condensed" panose="020B0506030101010103" pitchFamily="34" charset="0"/>
              </a:rPr>
              <a:t>Travaille pour </a:t>
            </a:r>
            <a:r>
              <a:rPr lang="fr-FR" sz="2000" b="1" dirty="0">
                <a:solidFill>
                  <a:srgbClr val="FF0000"/>
                </a:solidFill>
                <a:latin typeface="Abadi MT Condensed" panose="020B0506030101010103" pitchFamily="34" charset="0"/>
              </a:rPr>
              <a:t>l’OMS</a:t>
            </a:r>
            <a:endParaRPr lang="fr-FR" sz="2000" dirty="0">
              <a:solidFill>
                <a:srgbClr val="FF0000"/>
              </a:solidFill>
            </a:endParaRPr>
          </a:p>
        </p:txBody>
      </p:sp>
      <p:pic>
        <p:nvPicPr>
          <p:cNvPr id="31" name="Image 30">
            <a:extLst>
              <a:ext uri="{FF2B5EF4-FFF2-40B4-BE49-F238E27FC236}">
                <a16:creationId xmlns:a16="http://schemas.microsoft.com/office/drawing/2014/main" id="{3915283E-F9C4-CB69-45DA-FEA6DA3FAE3B}"/>
              </a:ext>
            </a:extLst>
          </p:cNvPr>
          <p:cNvPicPr>
            <a:picLocks noChangeAspect="1"/>
          </p:cNvPicPr>
          <p:nvPr/>
        </p:nvPicPr>
        <p:blipFill>
          <a:blip r:embed="rId5"/>
          <a:stretch>
            <a:fillRect/>
          </a:stretch>
        </p:blipFill>
        <p:spPr>
          <a:xfrm>
            <a:off x="8258918" y="401153"/>
            <a:ext cx="3340315" cy="1380912"/>
          </a:xfrm>
          <a:prstGeom prst="rect">
            <a:avLst/>
          </a:prstGeom>
        </p:spPr>
      </p:pic>
      <p:pic>
        <p:nvPicPr>
          <p:cNvPr id="32" name="Image 31">
            <a:extLst>
              <a:ext uri="{FF2B5EF4-FFF2-40B4-BE49-F238E27FC236}">
                <a16:creationId xmlns:a16="http://schemas.microsoft.com/office/drawing/2014/main" id="{06C98CBA-782D-DE10-D2B4-BF3898CE8632}"/>
              </a:ext>
            </a:extLst>
          </p:cNvPr>
          <p:cNvPicPr>
            <a:picLocks noChangeAspect="1"/>
          </p:cNvPicPr>
          <p:nvPr/>
        </p:nvPicPr>
        <p:blipFill>
          <a:blip r:embed="rId6"/>
          <a:stretch>
            <a:fillRect/>
          </a:stretch>
        </p:blipFill>
        <p:spPr>
          <a:xfrm>
            <a:off x="6838722" y="-98302"/>
            <a:ext cx="1583281" cy="1583281"/>
          </a:xfrm>
          <a:prstGeom prst="rect">
            <a:avLst/>
          </a:prstGeom>
        </p:spPr>
      </p:pic>
      <p:sp>
        <p:nvSpPr>
          <p:cNvPr id="33" name="ZoneTexte 32">
            <a:extLst>
              <a:ext uri="{FF2B5EF4-FFF2-40B4-BE49-F238E27FC236}">
                <a16:creationId xmlns:a16="http://schemas.microsoft.com/office/drawing/2014/main" id="{0B0F4BCF-9E8A-47CC-7A45-F6CA4D1284F1}"/>
              </a:ext>
            </a:extLst>
          </p:cNvPr>
          <p:cNvSpPr txBox="1"/>
          <p:nvPr/>
        </p:nvSpPr>
        <p:spPr>
          <a:xfrm>
            <a:off x="592768" y="393611"/>
            <a:ext cx="6895854" cy="1569660"/>
          </a:xfrm>
          <a:prstGeom prst="rect">
            <a:avLst/>
          </a:prstGeom>
          <a:noFill/>
        </p:spPr>
        <p:txBody>
          <a:bodyPr wrap="square">
            <a:spAutoFit/>
          </a:bodyPr>
          <a:lstStyle/>
          <a:p>
            <a:r>
              <a:rPr lang="fr-CH" sz="4800" b="1" dirty="0">
                <a:latin typeface="Abadi MT Condensed Extra Bold" panose="020B0306030101010103" pitchFamily="34" charset="77"/>
                <a:ea typeface="Times New Roman" panose="02020603050405020304" pitchFamily="18" charset="0"/>
              </a:rPr>
              <a:t>La </a:t>
            </a:r>
            <a:r>
              <a:rPr lang="fr-CH" sz="4800" b="1" dirty="0" err="1">
                <a:latin typeface="Abadi MT Condensed Extra Bold" panose="020B0306030101010103" pitchFamily="34" charset="77"/>
                <a:ea typeface="Times New Roman" panose="02020603050405020304" pitchFamily="18" charset="0"/>
              </a:rPr>
              <a:t>Task</a:t>
            </a:r>
            <a:r>
              <a:rPr lang="fr-CH" sz="4800" b="1" dirty="0">
                <a:latin typeface="Abadi MT Condensed Extra Bold" panose="020B0306030101010103" pitchFamily="34" charset="77"/>
                <a:ea typeface="Times New Roman" panose="02020603050405020304" pitchFamily="18" charset="0"/>
              </a:rPr>
              <a:t> Force Scientifique </a:t>
            </a:r>
            <a:br>
              <a:rPr lang="fr-CH" sz="4800" b="1" dirty="0">
                <a:latin typeface="Abadi MT Condensed" panose="020B0506030101010103" pitchFamily="34" charset="0"/>
                <a:ea typeface="Times New Roman" panose="02020603050405020304" pitchFamily="18" charset="0"/>
              </a:rPr>
            </a:br>
            <a:r>
              <a:rPr lang="fr-CH" sz="4800" b="1" dirty="0">
                <a:latin typeface="Abadi MT Condensed" panose="020B0506030101010103" pitchFamily="34" charset="0"/>
                <a:ea typeface="Times New Roman" panose="02020603050405020304" pitchFamily="18" charset="0"/>
              </a:rPr>
              <a:t>est plus transparente … </a:t>
            </a:r>
          </a:p>
        </p:txBody>
      </p:sp>
    </p:spTree>
    <p:extLst>
      <p:ext uri="{BB962C8B-B14F-4D97-AF65-F5344CB8AC3E}">
        <p14:creationId xmlns:p14="http://schemas.microsoft.com/office/powerpoint/2010/main" val="120098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6662B2-010D-0C4D-B419-379FFD33F451}"/>
              </a:ext>
            </a:extLst>
          </p:cNvPr>
          <p:cNvSpPr>
            <a:spLocks noGrp="1"/>
          </p:cNvSpPr>
          <p:nvPr>
            <p:ph type="title"/>
          </p:nvPr>
        </p:nvSpPr>
        <p:spPr>
          <a:xfrm>
            <a:off x="4651766" y="474376"/>
            <a:ext cx="7538827" cy="1325563"/>
          </a:xfrm>
        </p:spPr>
        <p:txBody>
          <a:bodyPr>
            <a:normAutofit fontScale="90000"/>
          </a:bodyPr>
          <a:lstStyle/>
          <a:p>
            <a:r>
              <a:rPr lang="fr-FR" sz="5300" b="1" dirty="0">
                <a:latin typeface="Abadi MT Condensed Extra Bold" panose="020B0306030101010103" pitchFamily="34" charset="77"/>
              </a:rPr>
              <a:t>Loi COVID-19 :</a:t>
            </a:r>
            <a:br>
              <a:rPr lang="fr-FR" sz="3600" b="1" dirty="0">
                <a:latin typeface="Abadi MT Condensed" panose="020B0506030101010103" pitchFamily="34" charset="0"/>
              </a:rPr>
            </a:br>
            <a:r>
              <a:rPr lang="fr-FR" sz="3600" b="1" dirty="0">
                <a:latin typeface="Abadi MT Condensed" panose="020B0506030101010103" pitchFamily="34" charset="0"/>
              </a:rPr>
              <a:t>Dans le livret de vote du 13 juin 2021,</a:t>
            </a:r>
            <a:br>
              <a:rPr lang="fr-FR" b="1" dirty="0">
                <a:latin typeface="Abadi MT Condensed" panose="020B0506030101010103" pitchFamily="34" charset="0"/>
              </a:rPr>
            </a:br>
            <a:r>
              <a:rPr lang="fr-FR" sz="4900" b="1" dirty="0">
                <a:latin typeface="Abadi MT Condensed" panose="020B0506030101010103" pitchFamily="34" charset="0"/>
              </a:rPr>
              <a:t>le texte de loi n’était pas le bon.</a:t>
            </a:r>
          </a:p>
        </p:txBody>
      </p:sp>
      <p:pic>
        <p:nvPicPr>
          <p:cNvPr id="4" name="Image 3">
            <a:extLst>
              <a:ext uri="{FF2B5EF4-FFF2-40B4-BE49-F238E27FC236}">
                <a16:creationId xmlns:a16="http://schemas.microsoft.com/office/drawing/2014/main" id="{2FC738C2-9C6F-4348-A8F1-CA98695DC5A1}"/>
              </a:ext>
            </a:extLst>
          </p:cNvPr>
          <p:cNvPicPr>
            <a:picLocks noChangeAspect="1"/>
          </p:cNvPicPr>
          <p:nvPr/>
        </p:nvPicPr>
        <p:blipFill>
          <a:blip r:embed="rId2"/>
          <a:stretch>
            <a:fillRect/>
          </a:stretch>
        </p:blipFill>
        <p:spPr>
          <a:xfrm>
            <a:off x="225433" y="0"/>
            <a:ext cx="4179094" cy="6858000"/>
          </a:xfrm>
          <a:prstGeom prst="rect">
            <a:avLst/>
          </a:prstGeom>
          <a:ln>
            <a:solidFill>
              <a:schemeClr val="tx1"/>
            </a:solidFill>
          </a:ln>
        </p:spPr>
      </p:pic>
      <p:sp>
        <p:nvSpPr>
          <p:cNvPr id="6" name="Rectangle 5">
            <a:extLst>
              <a:ext uri="{FF2B5EF4-FFF2-40B4-BE49-F238E27FC236}">
                <a16:creationId xmlns:a16="http://schemas.microsoft.com/office/drawing/2014/main" id="{DDA428FD-0D08-0040-A22E-D76E7E491F79}"/>
              </a:ext>
            </a:extLst>
          </p:cNvPr>
          <p:cNvSpPr/>
          <p:nvPr/>
        </p:nvSpPr>
        <p:spPr>
          <a:xfrm>
            <a:off x="5196106" y="6428206"/>
            <a:ext cx="5651227" cy="369332"/>
          </a:xfrm>
          <a:prstGeom prst="rect">
            <a:avLst/>
          </a:prstGeom>
        </p:spPr>
        <p:txBody>
          <a:bodyPr wrap="none">
            <a:spAutoFit/>
          </a:bodyPr>
          <a:lstStyle/>
          <a:p>
            <a:r>
              <a:rPr lang="fr-CH" b="1" i="0" dirty="0">
                <a:solidFill>
                  <a:srgbClr val="333333"/>
                </a:solidFill>
                <a:effectLst/>
                <a:latin typeface="Arial Rounded MT Bold" panose="020F0704030504030204" pitchFamily="34" charset="77"/>
              </a:rPr>
              <a:t>Texte du </a:t>
            </a:r>
            <a:r>
              <a:rPr lang="fr-CH" b="1" dirty="0">
                <a:solidFill>
                  <a:srgbClr val="FF0000"/>
                </a:solidFill>
                <a:latin typeface="Arial Rounded MT Bold" panose="020F0704030504030204" pitchFamily="34" charset="77"/>
              </a:rPr>
              <a:t>l</a:t>
            </a:r>
            <a:r>
              <a:rPr lang="fr-CH" b="1" i="0" dirty="0">
                <a:solidFill>
                  <a:srgbClr val="FF0000"/>
                </a:solidFill>
                <a:effectLst/>
                <a:latin typeface="Arial Rounded MT Bold" panose="020F0704030504030204" pitchFamily="34" charset="77"/>
              </a:rPr>
              <a:t>ivret de vote </a:t>
            </a:r>
            <a:r>
              <a:rPr lang="fr-CH" b="1" i="0" dirty="0">
                <a:effectLst/>
                <a:latin typeface="Arial Rounded MT Bold" panose="020F0704030504030204" pitchFamily="34" charset="77"/>
              </a:rPr>
              <a:t>(version du 25 sept. 2020)</a:t>
            </a:r>
          </a:p>
        </p:txBody>
      </p:sp>
      <p:sp>
        <p:nvSpPr>
          <p:cNvPr id="7" name="Rectangle 6">
            <a:extLst>
              <a:ext uri="{FF2B5EF4-FFF2-40B4-BE49-F238E27FC236}">
                <a16:creationId xmlns:a16="http://schemas.microsoft.com/office/drawing/2014/main" id="{7158F408-6B6F-2A41-90B8-679036B291E2}"/>
              </a:ext>
            </a:extLst>
          </p:cNvPr>
          <p:cNvSpPr/>
          <p:nvPr/>
        </p:nvSpPr>
        <p:spPr>
          <a:xfrm>
            <a:off x="5118899" y="2538109"/>
            <a:ext cx="4740400" cy="369332"/>
          </a:xfrm>
          <a:prstGeom prst="rect">
            <a:avLst/>
          </a:prstGeom>
        </p:spPr>
        <p:txBody>
          <a:bodyPr wrap="none">
            <a:spAutoFit/>
          </a:bodyPr>
          <a:lstStyle/>
          <a:p>
            <a:r>
              <a:rPr lang="fr-CH" b="1" i="0" dirty="0">
                <a:solidFill>
                  <a:srgbClr val="333333"/>
                </a:solidFill>
                <a:effectLst/>
                <a:latin typeface="Arial Rounded MT Bold" panose="020F0704030504030204" pitchFamily="34" charset="77"/>
              </a:rPr>
              <a:t>Texte </a:t>
            </a:r>
            <a:r>
              <a:rPr lang="fr-CH" b="1" i="0" dirty="0">
                <a:solidFill>
                  <a:srgbClr val="FF0000"/>
                </a:solidFill>
                <a:effectLst/>
                <a:latin typeface="Arial Rounded MT Bold" panose="020F0704030504030204" pitchFamily="34" charset="77"/>
              </a:rPr>
              <a:t>appliqué </a:t>
            </a:r>
            <a:r>
              <a:rPr lang="fr-CH" b="1" i="0" dirty="0">
                <a:effectLst/>
                <a:latin typeface="Arial Rounded MT Bold" panose="020F0704030504030204" pitchFamily="34" charset="77"/>
              </a:rPr>
              <a:t>(version du 1</a:t>
            </a:r>
            <a:r>
              <a:rPr lang="fr-CH" b="1" i="0" baseline="30000" dirty="0">
                <a:effectLst/>
                <a:latin typeface="Arial Rounded MT Bold" panose="020F0704030504030204" pitchFamily="34" charset="77"/>
              </a:rPr>
              <a:t>er</a:t>
            </a:r>
            <a:r>
              <a:rPr lang="fr-CH" b="1" i="0" dirty="0">
                <a:effectLst/>
                <a:latin typeface="Arial Rounded MT Bold" panose="020F0704030504030204" pitchFamily="34" charset="77"/>
              </a:rPr>
              <a:t> avril 2021)</a:t>
            </a:r>
          </a:p>
        </p:txBody>
      </p:sp>
      <p:pic>
        <p:nvPicPr>
          <p:cNvPr id="3" name="Image 2">
            <a:extLst>
              <a:ext uri="{FF2B5EF4-FFF2-40B4-BE49-F238E27FC236}">
                <a16:creationId xmlns:a16="http://schemas.microsoft.com/office/drawing/2014/main" id="{79B06D8D-4954-3846-93A7-0AE664A83014}"/>
              </a:ext>
            </a:extLst>
          </p:cNvPr>
          <p:cNvPicPr>
            <a:picLocks noChangeAspect="1"/>
          </p:cNvPicPr>
          <p:nvPr/>
        </p:nvPicPr>
        <p:blipFill>
          <a:blip r:embed="rId3"/>
          <a:stretch>
            <a:fillRect/>
          </a:stretch>
        </p:blipFill>
        <p:spPr>
          <a:xfrm>
            <a:off x="5118899" y="3110785"/>
            <a:ext cx="6847668" cy="1288857"/>
          </a:xfrm>
          <a:prstGeom prst="rect">
            <a:avLst/>
          </a:prstGeom>
        </p:spPr>
      </p:pic>
      <p:pic>
        <p:nvPicPr>
          <p:cNvPr id="8" name="Image 7">
            <a:extLst>
              <a:ext uri="{FF2B5EF4-FFF2-40B4-BE49-F238E27FC236}">
                <a16:creationId xmlns:a16="http://schemas.microsoft.com/office/drawing/2014/main" id="{2B0BC2F8-C15D-8D4A-890C-EE62BD787F50}"/>
              </a:ext>
            </a:extLst>
          </p:cNvPr>
          <p:cNvPicPr>
            <a:picLocks noChangeAspect="1"/>
          </p:cNvPicPr>
          <p:nvPr/>
        </p:nvPicPr>
        <p:blipFill>
          <a:blip r:embed="rId4"/>
          <a:stretch>
            <a:fillRect/>
          </a:stretch>
        </p:blipFill>
        <p:spPr>
          <a:xfrm>
            <a:off x="5118899" y="4399642"/>
            <a:ext cx="6677470" cy="648198"/>
          </a:xfrm>
          <a:prstGeom prst="rect">
            <a:avLst/>
          </a:prstGeom>
        </p:spPr>
      </p:pic>
      <mc:AlternateContent xmlns:mc="http://schemas.openxmlformats.org/markup-compatibility/2006" xmlns:p14="http://schemas.microsoft.com/office/powerpoint/2010/main">
        <mc:Choice Requires="p14">
          <p:contentPart p14:bwMode="auto" r:id="rId5">
            <p14:nvContentPartPr>
              <p14:cNvPr id="9" name="Encre 8">
                <a:extLst>
                  <a:ext uri="{FF2B5EF4-FFF2-40B4-BE49-F238E27FC236}">
                    <a16:creationId xmlns:a16="http://schemas.microsoft.com/office/drawing/2014/main" id="{3ADC769F-324B-1E49-84CF-2E9913015931}"/>
                  </a:ext>
                </a:extLst>
              </p14:cNvPr>
              <p14:cNvContentPartPr/>
              <p14:nvPr/>
            </p14:nvContentPartPr>
            <p14:xfrm>
              <a:off x="5237508" y="3282420"/>
              <a:ext cx="804960" cy="9720"/>
            </p14:xfrm>
          </p:contentPart>
        </mc:Choice>
        <mc:Fallback xmlns="">
          <p:pic>
            <p:nvPicPr>
              <p:cNvPr id="9" name="Encre 8">
                <a:extLst>
                  <a:ext uri="{FF2B5EF4-FFF2-40B4-BE49-F238E27FC236}">
                    <a16:creationId xmlns:a16="http://schemas.microsoft.com/office/drawing/2014/main" id="{3ADC769F-324B-1E49-84CF-2E9913015931}"/>
                  </a:ext>
                </a:extLst>
              </p:cNvPr>
              <p:cNvPicPr/>
              <p:nvPr/>
            </p:nvPicPr>
            <p:blipFill>
              <a:blip r:embed="rId6"/>
              <a:stretch>
                <a:fillRect/>
              </a:stretch>
            </p:blipFill>
            <p:spPr>
              <a:xfrm>
                <a:off x="5183508" y="3174420"/>
                <a:ext cx="91260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Encre 9">
                <a:extLst>
                  <a:ext uri="{FF2B5EF4-FFF2-40B4-BE49-F238E27FC236}">
                    <a16:creationId xmlns:a16="http://schemas.microsoft.com/office/drawing/2014/main" id="{47DE9E38-6558-6946-82FB-B16521E2CA20}"/>
                  </a:ext>
                </a:extLst>
              </p14:cNvPr>
              <p14:cNvContentPartPr/>
              <p14:nvPr/>
            </p14:nvContentPartPr>
            <p14:xfrm>
              <a:off x="5135988" y="4541700"/>
              <a:ext cx="184680" cy="29160"/>
            </p14:xfrm>
          </p:contentPart>
        </mc:Choice>
        <mc:Fallback xmlns="">
          <p:pic>
            <p:nvPicPr>
              <p:cNvPr id="10" name="Encre 9">
                <a:extLst>
                  <a:ext uri="{FF2B5EF4-FFF2-40B4-BE49-F238E27FC236}">
                    <a16:creationId xmlns:a16="http://schemas.microsoft.com/office/drawing/2014/main" id="{47DE9E38-6558-6946-82FB-B16521E2CA20}"/>
                  </a:ext>
                </a:extLst>
              </p:cNvPr>
              <p:cNvPicPr/>
              <p:nvPr/>
            </p:nvPicPr>
            <p:blipFill>
              <a:blip r:embed="rId8"/>
              <a:stretch>
                <a:fillRect/>
              </a:stretch>
            </p:blipFill>
            <p:spPr>
              <a:xfrm>
                <a:off x="5081988" y="4435017"/>
                <a:ext cx="292320" cy="24217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Encre 11">
                <a:extLst>
                  <a:ext uri="{FF2B5EF4-FFF2-40B4-BE49-F238E27FC236}">
                    <a16:creationId xmlns:a16="http://schemas.microsoft.com/office/drawing/2014/main" id="{A31F4F66-C20F-A04E-8026-AB946F11AD53}"/>
                  </a:ext>
                </a:extLst>
              </p14:cNvPr>
              <p14:cNvContentPartPr/>
              <p14:nvPr/>
            </p14:nvContentPartPr>
            <p14:xfrm>
              <a:off x="8049468" y="3732780"/>
              <a:ext cx="3125520" cy="70560"/>
            </p14:xfrm>
          </p:contentPart>
        </mc:Choice>
        <mc:Fallback xmlns="">
          <p:pic>
            <p:nvPicPr>
              <p:cNvPr id="12" name="Encre 11">
                <a:extLst>
                  <a:ext uri="{FF2B5EF4-FFF2-40B4-BE49-F238E27FC236}">
                    <a16:creationId xmlns:a16="http://schemas.microsoft.com/office/drawing/2014/main" id="{A31F4F66-C20F-A04E-8026-AB946F11AD53}"/>
                  </a:ext>
                </a:extLst>
              </p:cNvPr>
              <p:cNvPicPr/>
              <p:nvPr/>
            </p:nvPicPr>
            <p:blipFill>
              <a:blip r:embed="rId10"/>
              <a:stretch>
                <a:fillRect/>
              </a:stretch>
            </p:blipFill>
            <p:spPr>
              <a:xfrm>
                <a:off x="7995468" y="3624780"/>
                <a:ext cx="3233160" cy="286200"/>
              </a:xfrm>
              <a:prstGeom prst="rect">
                <a:avLst/>
              </a:prstGeom>
            </p:spPr>
          </p:pic>
        </mc:Fallback>
      </mc:AlternateContent>
      <p:sp>
        <p:nvSpPr>
          <p:cNvPr id="5" name="Flèche vers la gauche 4">
            <a:extLst>
              <a:ext uri="{FF2B5EF4-FFF2-40B4-BE49-F238E27FC236}">
                <a16:creationId xmlns:a16="http://schemas.microsoft.com/office/drawing/2014/main" id="{1414FC24-A4FD-948D-48CD-E40FF60E451D}"/>
              </a:ext>
            </a:extLst>
          </p:cNvPr>
          <p:cNvSpPr/>
          <p:nvPr/>
        </p:nvSpPr>
        <p:spPr>
          <a:xfrm>
            <a:off x="3708400" y="6453606"/>
            <a:ext cx="1487706" cy="36933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solidFill>
                  <a:srgbClr val="FF0000"/>
                </a:solidFill>
              </a:ln>
            </a:endParaRPr>
          </a:p>
        </p:txBody>
      </p:sp>
      <p:sp>
        <p:nvSpPr>
          <p:cNvPr id="11" name="Rectangle 10">
            <a:extLst>
              <a:ext uri="{FF2B5EF4-FFF2-40B4-BE49-F238E27FC236}">
                <a16:creationId xmlns:a16="http://schemas.microsoft.com/office/drawing/2014/main" id="{ACEF6008-23C5-33F4-D66C-9DF90D4266F5}"/>
              </a:ext>
            </a:extLst>
          </p:cNvPr>
          <p:cNvSpPr/>
          <p:nvPr/>
        </p:nvSpPr>
        <p:spPr>
          <a:xfrm>
            <a:off x="4875793" y="2907441"/>
            <a:ext cx="7090774" cy="23528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628F1149-6B22-BA16-5894-D5B0FFA8678A}"/>
              </a:ext>
            </a:extLst>
          </p:cNvPr>
          <p:cNvPicPr>
            <a:picLocks noChangeAspect="1"/>
          </p:cNvPicPr>
          <p:nvPr/>
        </p:nvPicPr>
        <p:blipFill>
          <a:blip r:embed="rId11"/>
          <a:stretch>
            <a:fillRect/>
          </a:stretch>
        </p:blipFill>
        <p:spPr>
          <a:xfrm>
            <a:off x="8421179" y="-342665"/>
            <a:ext cx="1583281" cy="1583281"/>
          </a:xfrm>
          <a:prstGeom prst="rect">
            <a:avLst/>
          </a:prstGeom>
        </p:spPr>
      </p:pic>
    </p:spTree>
    <p:extLst>
      <p:ext uri="{BB962C8B-B14F-4D97-AF65-F5344CB8AC3E}">
        <p14:creationId xmlns:p14="http://schemas.microsoft.com/office/powerpoint/2010/main" val="225363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strVal val="#ppt_w*0.70"/>
                                          </p:val>
                                        </p:tav>
                                        <p:tav tm="100000">
                                          <p:val>
                                            <p:strVal val="#ppt_w"/>
                                          </p:val>
                                        </p:tav>
                                      </p:tavLst>
                                    </p:anim>
                                    <p:anim calcmode="lin" valueType="num">
                                      <p:cBhvr>
                                        <p:cTn id="19" dur="1000" fill="hold"/>
                                        <p:tgtEl>
                                          <p:spTgt spid="11"/>
                                        </p:tgtEl>
                                        <p:attrNameLst>
                                          <p:attrName>ppt_h</p:attrName>
                                        </p:attrNameLst>
                                      </p:cBhvr>
                                      <p:tavLst>
                                        <p:tav tm="0">
                                          <p:val>
                                            <p:strVal val="#ppt_h"/>
                                          </p:val>
                                        </p:tav>
                                        <p:tav tm="100000">
                                          <p:val>
                                            <p:strVal val="#ppt_h"/>
                                          </p:val>
                                        </p:tav>
                                      </p:tavLst>
                                    </p:anim>
                                    <p:animEffect transition="in" filter="fade">
                                      <p:cBhvr>
                                        <p:cTn id="20" dur="1000"/>
                                        <p:tgtEl>
                                          <p:spTgt spid="11"/>
                                        </p:tgtEl>
                                      </p:cBhvr>
                                    </p:animEffect>
                                  </p:childTnLst>
                                </p:cTn>
                              </p:par>
                              <p:par>
                                <p:cTn id="21" presetID="55"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0.70"/>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par>
                                <p:cTn id="26" presetID="55"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strVal val="#ppt_w*0.70"/>
                                          </p:val>
                                        </p:tav>
                                        <p:tav tm="100000">
                                          <p:val>
                                            <p:strVal val="#ppt_w"/>
                                          </p:val>
                                        </p:tav>
                                      </p:tavLst>
                                    </p:anim>
                                    <p:anim calcmode="lin" valueType="num">
                                      <p:cBhvr>
                                        <p:cTn id="29" dur="1000" fill="hold"/>
                                        <p:tgtEl>
                                          <p:spTgt spid="10"/>
                                        </p:tgtEl>
                                        <p:attrNameLst>
                                          <p:attrName>ppt_h</p:attrName>
                                        </p:attrNameLst>
                                      </p:cBhvr>
                                      <p:tavLst>
                                        <p:tav tm="0">
                                          <p:val>
                                            <p:strVal val="#ppt_h"/>
                                          </p:val>
                                        </p:tav>
                                        <p:tav tm="100000">
                                          <p:val>
                                            <p:strVal val="#ppt_h"/>
                                          </p:val>
                                        </p:tav>
                                      </p:tavLst>
                                    </p:anim>
                                    <p:animEffect transition="in" filter="fade">
                                      <p:cBhvr>
                                        <p:cTn id="30" dur="1000"/>
                                        <p:tgtEl>
                                          <p:spTgt spid="10"/>
                                        </p:tgtEl>
                                      </p:cBhvr>
                                    </p:animEffect>
                                  </p:childTnLst>
                                </p:cTn>
                              </p:par>
                              <p:par>
                                <p:cTn id="31" presetID="55"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strVal val="#ppt_w*0.70"/>
                                          </p:val>
                                        </p:tav>
                                        <p:tav tm="100000">
                                          <p:val>
                                            <p:strVal val="#ppt_w"/>
                                          </p:val>
                                        </p:tav>
                                      </p:tavLst>
                                    </p:anim>
                                    <p:anim calcmode="lin" valueType="num">
                                      <p:cBhvr>
                                        <p:cTn id="34" dur="1000" fill="hold"/>
                                        <p:tgtEl>
                                          <p:spTgt spid="12"/>
                                        </p:tgtEl>
                                        <p:attrNameLst>
                                          <p:attrName>ppt_h</p:attrName>
                                        </p:attrNameLst>
                                      </p:cBhvr>
                                      <p:tavLst>
                                        <p:tav tm="0">
                                          <p:val>
                                            <p:strVal val="#ppt_h"/>
                                          </p:val>
                                        </p:tav>
                                        <p:tav tm="100000">
                                          <p:val>
                                            <p:strVal val="#ppt_h"/>
                                          </p:val>
                                        </p:tav>
                                      </p:tavLst>
                                    </p:anim>
                                    <p:animEffect transition="in" filter="fade">
                                      <p:cBhvr>
                                        <p:cTn id="35" dur="1000"/>
                                        <p:tgtEl>
                                          <p:spTgt spid="12"/>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1000" fill="hold"/>
                                        <p:tgtEl>
                                          <p:spTgt spid="7"/>
                                        </p:tgtEl>
                                        <p:attrNameLst>
                                          <p:attrName>ppt_w</p:attrName>
                                        </p:attrNameLst>
                                      </p:cBhvr>
                                      <p:tavLst>
                                        <p:tav tm="0">
                                          <p:val>
                                            <p:strVal val="#ppt_w*0.70"/>
                                          </p:val>
                                        </p:tav>
                                        <p:tav tm="100000">
                                          <p:val>
                                            <p:strVal val="#ppt_w"/>
                                          </p:val>
                                        </p:tav>
                                      </p:tavLst>
                                    </p:anim>
                                    <p:anim calcmode="lin" valueType="num">
                                      <p:cBhvr>
                                        <p:cTn id="39" dur="1000" fill="hold"/>
                                        <p:tgtEl>
                                          <p:spTgt spid="7"/>
                                        </p:tgtEl>
                                        <p:attrNameLst>
                                          <p:attrName>ppt_h</p:attrName>
                                        </p:attrNameLst>
                                      </p:cBhvr>
                                      <p:tavLst>
                                        <p:tav tm="0">
                                          <p:val>
                                            <p:strVal val="#ppt_h"/>
                                          </p:val>
                                        </p:tav>
                                        <p:tav tm="100000">
                                          <p:val>
                                            <p:strVal val="#ppt_h"/>
                                          </p:val>
                                        </p:tav>
                                      </p:tavLst>
                                    </p:anim>
                                    <p:animEffect transition="in" filter="fade">
                                      <p:cBhvr>
                                        <p:cTn id="40" dur="1000"/>
                                        <p:tgtEl>
                                          <p:spTgt spid="7"/>
                                        </p:tgtEl>
                                      </p:cBhvr>
                                    </p:animEffect>
                                  </p:childTnLst>
                                </p:cTn>
                              </p:par>
                              <p:par>
                                <p:cTn id="41" presetID="55"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1000" fill="hold"/>
                                        <p:tgtEl>
                                          <p:spTgt spid="3"/>
                                        </p:tgtEl>
                                        <p:attrNameLst>
                                          <p:attrName>ppt_w</p:attrName>
                                        </p:attrNameLst>
                                      </p:cBhvr>
                                      <p:tavLst>
                                        <p:tav tm="0">
                                          <p:val>
                                            <p:strVal val="#ppt_w*0.70"/>
                                          </p:val>
                                        </p:tav>
                                        <p:tav tm="100000">
                                          <p:val>
                                            <p:strVal val="#ppt_w"/>
                                          </p:val>
                                        </p:tav>
                                      </p:tavLst>
                                    </p:anim>
                                    <p:anim calcmode="lin" valueType="num">
                                      <p:cBhvr>
                                        <p:cTn id="44" dur="1000" fill="hold"/>
                                        <p:tgtEl>
                                          <p:spTgt spid="3"/>
                                        </p:tgtEl>
                                        <p:attrNameLst>
                                          <p:attrName>ppt_h</p:attrName>
                                        </p:attrNameLst>
                                      </p:cBhvr>
                                      <p:tavLst>
                                        <p:tav tm="0">
                                          <p:val>
                                            <p:strVal val="#ppt_h"/>
                                          </p:val>
                                        </p:tav>
                                        <p:tav tm="100000">
                                          <p:val>
                                            <p:strVal val="#ppt_h"/>
                                          </p:val>
                                        </p:tav>
                                      </p:tavLst>
                                    </p:anim>
                                    <p:animEffect transition="in" filter="fade">
                                      <p:cBhvr>
                                        <p:cTn id="45" dur="1000"/>
                                        <p:tgtEl>
                                          <p:spTgt spid="3"/>
                                        </p:tgtEl>
                                      </p:cBhvr>
                                    </p:animEffect>
                                  </p:childTnLst>
                                </p:cTn>
                              </p:par>
                              <p:par>
                                <p:cTn id="46" presetID="55"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strVal val="#ppt_w*0.70"/>
                                          </p:val>
                                        </p:tav>
                                        <p:tav tm="100000">
                                          <p:val>
                                            <p:strVal val="#ppt_w"/>
                                          </p:val>
                                        </p:tav>
                                      </p:tavLst>
                                    </p:anim>
                                    <p:anim calcmode="lin" valueType="num">
                                      <p:cBhvr>
                                        <p:cTn id="49" dur="1000" fill="hold"/>
                                        <p:tgtEl>
                                          <p:spTgt spid="8"/>
                                        </p:tgtEl>
                                        <p:attrNameLst>
                                          <p:attrName>ppt_h</p:attrName>
                                        </p:attrNameLst>
                                      </p:cBhvr>
                                      <p:tavLst>
                                        <p:tav tm="0">
                                          <p:val>
                                            <p:strVal val="#ppt_h"/>
                                          </p:val>
                                        </p:tav>
                                        <p:tav tm="100000">
                                          <p:val>
                                            <p:strVal val="#ppt_h"/>
                                          </p:val>
                                        </p:tav>
                                      </p:tavLst>
                                    </p:anim>
                                    <p:animEffect transition="in" filter="fade">
                                      <p:cBhvr>
                                        <p:cTn id="5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animBg="1"/>
      <p:bldP spid="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6662B2-010D-0C4D-B419-379FFD33F451}"/>
              </a:ext>
            </a:extLst>
          </p:cNvPr>
          <p:cNvSpPr>
            <a:spLocks noGrp="1"/>
          </p:cNvSpPr>
          <p:nvPr>
            <p:ph type="title"/>
          </p:nvPr>
        </p:nvSpPr>
        <p:spPr>
          <a:xfrm>
            <a:off x="359259" y="225641"/>
            <a:ext cx="5597041" cy="1325563"/>
          </a:xfrm>
        </p:spPr>
        <p:txBody>
          <a:bodyPr>
            <a:normAutofit/>
          </a:bodyPr>
          <a:lstStyle/>
          <a:p>
            <a:r>
              <a:rPr lang="fr-FR" b="1" dirty="0">
                <a:latin typeface="Abadi MT Condensed Extra Bold" panose="020B0306030101010103" pitchFamily="34" charset="77"/>
              </a:rPr>
              <a:t>Jeu des 41 erreurs </a:t>
            </a:r>
            <a:br>
              <a:rPr lang="fr-FR" b="1" dirty="0">
                <a:latin typeface="Abadi MT Condensed" panose="020B0506030101010103" pitchFamily="34" charset="0"/>
              </a:rPr>
            </a:br>
            <a:r>
              <a:rPr lang="fr-FR" sz="3600" b="1" dirty="0">
                <a:latin typeface="Abadi MT Condensed" panose="020B0506030101010103" pitchFamily="34" charset="0"/>
              </a:rPr>
              <a:t>Où est le certificat sanitaire ?</a:t>
            </a:r>
          </a:p>
        </p:txBody>
      </p:sp>
      <p:pic>
        <p:nvPicPr>
          <p:cNvPr id="6" name="Image 5">
            <a:extLst>
              <a:ext uri="{FF2B5EF4-FFF2-40B4-BE49-F238E27FC236}">
                <a16:creationId xmlns:a16="http://schemas.microsoft.com/office/drawing/2014/main" id="{449EDDAA-1421-C44F-A1B8-8419EC5704D7}"/>
              </a:ext>
            </a:extLst>
          </p:cNvPr>
          <p:cNvPicPr>
            <a:picLocks noChangeAspect="1"/>
          </p:cNvPicPr>
          <p:nvPr/>
        </p:nvPicPr>
        <p:blipFill>
          <a:blip r:embed="rId2"/>
          <a:stretch>
            <a:fillRect/>
          </a:stretch>
        </p:blipFill>
        <p:spPr>
          <a:xfrm>
            <a:off x="359259" y="2090494"/>
            <a:ext cx="5796933" cy="4418794"/>
          </a:xfrm>
          <a:prstGeom prst="rect">
            <a:avLst/>
          </a:prstGeom>
          <a:ln>
            <a:solidFill>
              <a:schemeClr val="tx1"/>
            </a:solidFill>
          </a:ln>
        </p:spPr>
      </p:pic>
      <p:pic>
        <p:nvPicPr>
          <p:cNvPr id="7" name="Image 6">
            <a:extLst>
              <a:ext uri="{FF2B5EF4-FFF2-40B4-BE49-F238E27FC236}">
                <a16:creationId xmlns:a16="http://schemas.microsoft.com/office/drawing/2014/main" id="{5B7F9882-C383-814F-AAFA-D5C41CA2C50E}"/>
              </a:ext>
            </a:extLst>
          </p:cNvPr>
          <p:cNvPicPr>
            <a:picLocks noChangeAspect="1"/>
          </p:cNvPicPr>
          <p:nvPr/>
        </p:nvPicPr>
        <p:blipFill>
          <a:blip r:embed="rId3"/>
          <a:stretch>
            <a:fillRect/>
          </a:stretch>
        </p:blipFill>
        <p:spPr>
          <a:xfrm>
            <a:off x="6365257" y="888422"/>
            <a:ext cx="5826743" cy="4633993"/>
          </a:xfrm>
          <a:prstGeom prst="rect">
            <a:avLst/>
          </a:prstGeom>
        </p:spPr>
      </p:pic>
      <p:sp>
        <p:nvSpPr>
          <p:cNvPr id="9" name="Rectangle 8">
            <a:extLst>
              <a:ext uri="{FF2B5EF4-FFF2-40B4-BE49-F238E27FC236}">
                <a16:creationId xmlns:a16="http://schemas.microsoft.com/office/drawing/2014/main" id="{609082CA-C8B0-A940-B33F-C7F35852FADB}"/>
              </a:ext>
            </a:extLst>
          </p:cNvPr>
          <p:cNvSpPr/>
          <p:nvPr/>
        </p:nvSpPr>
        <p:spPr>
          <a:xfrm>
            <a:off x="359259" y="1667179"/>
            <a:ext cx="2631746" cy="369332"/>
          </a:xfrm>
          <a:prstGeom prst="rect">
            <a:avLst/>
          </a:prstGeom>
        </p:spPr>
        <p:txBody>
          <a:bodyPr wrap="none">
            <a:spAutoFit/>
          </a:bodyPr>
          <a:lstStyle/>
          <a:p>
            <a:r>
              <a:rPr lang="fr-CH" b="1" i="0" dirty="0">
                <a:solidFill>
                  <a:srgbClr val="333333"/>
                </a:solidFill>
                <a:effectLst/>
                <a:latin typeface="Arial Rounded MT Bold" panose="020F0704030504030204" pitchFamily="34" charset="77"/>
              </a:rPr>
              <a:t>Texte du </a:t>
            </a:r>
            <a:r>
              <a:rPr lang="fr-CH" b="1" dirty="0">
                <a:solidFill>
                  <a:srgbClr val="FF0000"/>
                </a:solidFill>
                <a:latin typeface="Arial Rounded MT Bold" panose="020F0704030504030204" pitchFamily="34" charset="77"/>
              </a:rPr>
              <a:t>l</a:t>
            </a:r>
            <a:r>
              <a:rPr lang="fr-CH" b="1" i="0" dirty="0">
                <a:solidFill>
                  <a:srgbClr val="FF0000"/>
                </a:solidFill>
                <a:effectLst/>
                <a:latin typeface="Arial Rounded MT Bold" panose="020F0704030504030204" pitchFamily="34" charset="77"/>
              </a:rPr>
              <a:t>ivret de vote</a:t>
            </a:r>
          </a:p>
        </p:txBody>
      </p:sp>
      <p:sp>
        <p:nvSpPr>
          <p:cNvPr id="10" name="Rectangle 9">
            <a:extLst>
              <a:ext uri="{FF2B5EF4-FFF2-40B4-BE49-F238E27FC236}">
                <a16:creationId xmlns:a16="http://schemas.microsoft.com/office/drawing/2014/main" id="{D6E54D2F-6097-274A-8F3F-371876F4D9D4}"/>
              </a:ext>
            </a:extLst>
          </p:cNvPr>
          <p:cNvSpPr/>
          <p:nvPr/>
        </p:nvSpPr>
        <p:spPr>
          <a:xfrm>
            <a:off x="6427249" y="519090"/>
            <a:ext cx="1816779" cy="369332"/>
          </a:xfrm>
          <a:prstGeom prst="rect">
            <a:avLst/>
          </a:prstGeom>
        </p:spPr>
        <p:txBody>
          <a:bodyPr wrap="none">
            <a:spAutoFit/>
          </a:bodyPr>
          <a:lstStyle/>
          <a:p>
            <a:r>
              <a:rPr lang="fr-CH" b="1" i="0" dirty="0">
                <a:solidFill>
                  <a:srgbClr val="333333"/>
                </a:solidFill>
                <a:effectLst/>
                <a:latin typeface="Arial Rounded MT Bold" panose="020F0704030504030204" pitchFamily="34" charset="77"/>
              </a:rPr>
              <a:t>Texte </a:t>
            </a:r>
            <a:r>
              <a:rPr lang="fr-CH" b="1" i="0" dirty="0">
                <a:solidFill>
                  <a:srgbClr val="FF0000"/>
                </a:solidFill>
                <a:effectLst/>
                <a:latin typeface="Arial Rounded MT Bold" panose="020F0704030504030204" pitchFamily="34" charset="77"/>
              </a:rPr>
              <a:t>appliqué</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B3618DEE-A1C5-474C-961A-53DD9B000B62}"/>
                  </a:ext>
                </a:extLst>
              </p14:cNvPr>
              <p14:cNvContentPartPr/>
              <p14:nvPr/>
            </p14:nvContentPartPr>
            <p14:xfrm>
              <a:off x="6560146" y="2102546"/>
              <a:ext cx="558720" cy="9360"/>
            </p14:xfrm>
          </p:contentPart>
        </mc:Choice>
        <mc:Fallback xmlns="">
          <p:pic>
            <p:nvPicPr>
              <p:cNvPr id="11" name="Encre 10">
                <a:extLst>
                  <a:ext uri="{FF2B5EF4-FFF2-40B4-BE49-F238E27FC236}">
                    <a16:creationId xmlns:a16="http://schemas.microsoft.com/office/drawing/2014/main" id="{B3618DEE-A1C5-474C-961A-53DD9B000B62}"/>
                  </a:ext>
                </a:extLst>
              </p:cNvPr>
              <p:cNvPicPr/>
              <p:nvPr/>
            </p:nvPicPr>
            <p:blipFill>
              <a:blip r:embed="rId5"/>
              <a:stretch>
                <a:fillRect/>
              </a:stretch>
            </p:blipFill>
            <p:spPr>
              <a:xfrm>
                <a:off x="6506506" y="1994906"/>
                <a:ext cx="66636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E5653DAB-1165-AA4B-9D94-651904287052}"/>
                  </a:ext>
                </a:extLst>
              </p14:cNvPr>
              <p14:cNvContentPartPr/>
              <p14:nvPr/>
            </p14:nvContentPartPr>
            <p14:xfrm>
              <a:off x="6554026" y="5028266"/>
              <a:ext cx="117360" cy="360"/>
            </p14:xfrm>
          </p:contentPart>
        </mc:Choice>
        <mc:Fallback xmlns="">
          <p:pic>
            <p:nvPicPr>
              <p:cNvPr id="12" name="Encre 11">
                <a:extLst>
                  <a:ext uri="{FF2B5EF4-FFF2-40B4-BE49-F238E27FC236}">
                    <a16:creationId xmlns:a16="http://schemas.microsoft.com/office/drawing/2014/main" id="{E5653DAB-1165-AA4B-9D94-651904287052}"/>
                  </a:ext>
                </a:extLst>
              </p:cNvPr>
              <p:cNvPicPr/>
              <p:nvPr/>
            </p:nvPicPr>
            <p:blipFill>
              <a:blip r:embed="rId7"/>
              <a:stretch>
                <a:fillRect/>
              </a:stretch>
            </p:blipFill>
            <p:spPr>
              <a:xfrm>
                <a:off x="6500386" y="4920626"/>
                <a:ext cx="225000" cy="216000"/>
              </a:xfrm>
              <a:prstGeom prst="rect">
                <a:avLst/>
              </a:prstGeom>
            </p:spPr>
          </p:pic>
        </mc:Fallback>
      </mc:AlternateContent>
      <p:sp>
        <p:nvSpPr>
          <p:cNvPr id="13" name="Rectangle 12">
            <a:extLst>
              <a:ext uri="{FF2B5EF4-FFF2-40B4-BE49-F238E27FC236}">
                <a16:creationId xmlns:a16="http://schemas.microsoft.com/office/drawing/2014/main" id="{DF8AC658-4432-EE20-8F04-5F247EE6EDD8}"/>
              </a:ext>
            </a:extLst>
          </p:cNvPr>
          <p:cNvSpPr/>
          <p:nvPr/>
        </p:nvSpPr>
        <p:spPr>
          <a:xfrm>
            <a:off x="6427248" y="926523"/>
            <a:ext cx="5616525" cy="463399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D4CC6851-8478-2305-8F92-E87FE5B86834}"/>
              </a:ext>
            </a:extLst>
          </p:cNvPr>
          <p:cNvSpPr/>
          <p:nvPr/>
        </p:nvSpPr>
        <p:spPr>
          <a:xfrm>
            <a:off x="7251764" y="1722490"/>
            <a:ext cx="1741380" cy="931658"/>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718FF96A-757D-BF24-6DFD-DA5A092869DD}"/>
              </a:ext>
            </a:extLst>
          </p:cNvPr>
          <p:cNvPicPr>
            <a:picLocks noChangeAspect="1"/>
          </p:cNvPicPr>
          <p:nvPr/>
        </p:nvPicPr>
        <p:blipFill>
          <a:blip r:embed="rId8"/>
          <a:stretch>
            <a:fillRect/>
          </a:stretch>
        </p:blipFill>
        <p:spPr>
          <a:xfrm>
            <a:off x="6365257" y="5274719"/>
            <a:ext cx="1583281" cy="1583281"/>
          </a:xfrm>
          <a:prstGeom prst="rect">
            <a:avLst/>
          </a:prstGeom>
        </p:spPr>
      </p:pic>
    </p:spTree>
    <p:extLst>
      <p:ext uri="{BB962C8B-B14F-4D97-AF65-F5344CB8AC3E}">
        <p14:creationId xmlns:p14="http://schemas.microsoft.com/office/powerpoint/2010/main" val="365025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down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strVal val="#ppt_w*0.70"/>
                                          </p:val>
                                        </p:tav>
                                        <p:tav tm="100000">
                                          <p:val>
                                            <p:strVal val="#ppt_w"/>
                                          </p:val>
                                        </p:tav>
                                      </p:tavLst>
                                    </p:anim>
                                    <p:anim calcmode="lin" valueType="num">
                                      <p:cBhvr>
                                        <p:cTn id="16" dur="1000" fill="hold"/>
                                        <p:tgtEl>
                                          <p:spTgt spid="10"/>
                                        </p:tgtEl>
                                        <p:attrNameLst>
                                          <p:attrName>ppt_h</p:attrName>
                                        </p:attrNameLst>
                                      </p:cBhvr>
                                      <p:tavLst>
                                        <p:tav tm="0">
                                          <p:val>
                                            <p:strVal val="#ppt_h"/>
                                          </p:val>
                                        </p:tav>
                                        <p:tav tm="100000">
                                          <p:val>
                                            <p:strVal val="#ppt_h"/>
                                          </p:val>
                                        </p:tav>
                                      </p:tavLst>
                                    </p:anim>
                                    <p:animEffect transition="in" filter="fade">
                                      <p:cBhvr>
                                        <p:cTn id="17" dur="1000"/>
                                        <p:tgtEl>
                                          <p:spTgt spid="10"/>
                                        </p:tgtEl>
                                      </p:cBhvr>
                                    </p:animEffect>
                                  </p:childTnLst>
                                </p:cTn>
                              </p:par>
                              <p:par>
                                <p:cTn id="18" presetID="55"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strVal val="#ppt_w*0.70"/>
                                          </p:val>
                                        </p:tav>
                                        <p:tav tm="100000">
                                          <p:val>
                                            <p:strVal val="#ppt_w"/>
                                          </p:val>
                                        </p:tav>
                                      </p:tavLst>
                                    </p:anim>
                                    <p:anim calcmode="lin" valueType="num">
                                      <p:cBhvr>
                                        <p:cTn id="21" dur="1000" fill="hold"/>
                                        <p:tgtEl>
                                          <p:spTgt spid="11"/>
                                        </p:tgtEl>
                                        <p:attrNameLst>
                                          <p:attrName>ppt_h</p:attrName>
                                        </p:attrNameLst>
                                      </p:cBhvr>
                                      <p:tavLst>
                                        <p:tav tm="0">
                                          <p:val>
                                            <p:strVal val="#ppt_h"/>
                                          </p:val>
                                        </p:tav>
                                        <p:tav tm="100000">
                                          <p:val>
                                            <p:strVal val="#ppt_h"/>
                                          </p:val>
                                        </p:tav>
                                      </p:tavLst>
                                    </p:anim>
                                    <p:animEffect transition="in" filter="fade">
                                      <p:cBhvr>
                                        <p:cTn id="22" dur="1000"/>
                                        <p:tgtEl>
                                          <p:spTgt spid="11"/>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strVal val="#ppt_w*0.70"/>
                                          </p:val>
                                        </p:tav>
                                        <p:tav tm="100000">
                                          <p:val>
                                            <p:strVal val="#ppt_w"/>
                                          </p:val>
                                        </p:tav>
                                      </p:tavLst>
                                    </p:anim>
                                    <p:anim calcmode="lin" valueType="num">
                                      <p:cBhvr>
                                        <p:cTn id="26" dur="1000" fill="hold"/>
                                        <p:tgtEl>
                                          <p:spTgt spid="13"/>
                                        </p:tgtEl>
                                        <p:attrNameLst>
                                          <p:attrName>ppt_h</p:attrName>
                                        </p:attrNameLst>
                                      </p:cBhvr>
                                      <p:tavLst>
                                        <p:tav tm="0">
                                          <p:val>
                                            <p:strVal val="#ppt_h"/>
                                          </p:val>
                                        </p:tav>
                                        <p:tav tm="100000">
                                          <p:val>
                                            <p:strVal val="#ppt_h"/>
                                          </p:val>
                                        </p:tav>
                                      </p:tavLst>
                                    </p:anim>
                                    <p:animEffect transition="in" filter="fade">
                                      <p:cBhvr>
                                        <p:cTn id="27" dur="1000"/>
                                        <p:tgtEl>
                                          <p:spTgt spid="13"/>
                                        </p:tgtEl>
                                      </p:cBhvr>
                                    </p:animEffect>
                                  </p:childTnLst>
                                </p:cTn>
                              </p:par>
                              <p:par>
                                <p:cTn id="28" presetID="55"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strVal val="#ppt_w*0.70"/>
                                          </p:val>
                                        </p:tav>
                                        <p:tav tm="100000">
                                          <p:val>
                                            <p:strVal val="#ppt_w"/>
                                          </p:val>
                                        </p:tav>
                                      </p:tavLst>
                                    </p:anim>
                                    <p:anim calcmode="lin" valueType="num">
                                      <p:cBhvr>
                                        <p:cTn id="31" dur="1000" fill="hold"/>
                                        <p:tgtEl>
                                          <p:spTgt spid="12"/>
                                        </p:tgtEl>
                                        <p:attrNameLst>
                                          <p:attrName>ppt_h</p:attrName>
                                        </p:attrNameLst>
                                      </p:cBhvr>
                                      <p:tavLst>
                                        <p:tav tm="0">
                                          <p:val>
                                            <p:strVal val="#ppt_h"/>
                                          </p:val>
                                        </p:tav>
                                        <p:tav tm="100000">
                                          <p:val>
                                            <p:strVal val="#ppt_h"/>
                                          </p:val>
                                        </p:tav>
                                      </p:tavLst>
                                    </p:anim>
                                    <p:animEffect transition="in" filter="fade">
                                      <p:cBhvr>
                                        <p:cTn id="32" dur="1000"/>
                                        <p:tgtEl>
                                          <p:spTgt spid="12"/>
                                        </p:tgtEl>
                                      </p:cBhvr>
                                    </p:animEffect>
                                  </p:childTnLst>
                                </p:cTn>
                              </p:par>
                              <p:par>
                                <p:cTn id="33" presetID="55"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1000" fill="hold"/>
                                        <p:tgtEl>
                                          <p:spTgt spid="14"/>
                                        </p:tgtEl>
                                        <p:attrNameLst>
                                          <p:attrName>ppt_w</p:attrName>
                                        </p:attrNameLst>
                                      </p:cBhvr>
                                      <p:tavLst>
                                        <p:tav tm="0">
                                          <p:val>
                                            <p:strVal val="#ppt_w*0.70"/>
                                          </p:val>
                                        </p:tav>
                                        <p:tav tm="100000">
                                          <p:val>
                                            <p:strVal val="#ppt_w"/>
                                          </p:val>
                                        </p:tav>
                                      </p:tavLst>
                                    </p:anim>
                                    <p:anim calcmode="lin" valueType="num">
                                      <p:cBhvr>
                                        <p:cTn id="41" dur="1000" fill="hold"/>
                                        <p:tgtEl>
                                          <p:spTgt spid="14"/>
                                        </p:tgtEl>
                                        <p:attrNameLst>
                                          <p:attrName>ppt_h</p:attrName>
                                        </p:attrNameLst>
                                      </p:cBhvr>
                                      <p:tavLst>
                                        <p:tav tm="0">
                                          <p:val>
                                            <p:strVal val="#ppt_h"/>
                                          </p:val>
                                        </p:tav>
                                        <p:tav tm="100000">
                                          <p:val>
                                            <p:strVal val="#ppt_h"/>
                                          </p:val>
                                        </p:tav>
                                      </p:tavLst>
                                    </p:anim>
                                    <p:animEffect transition="in" filter="fade">
                                      <p:cBhvr>
                                        <p:cTn id="4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animBg="1"/>
      <p:bldP spid="1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6662B2-010D-0C4D-B419-379FFD33F451}"/>
              </a:ext>
            </a:extLst>
          </p:cNvPr>
          <p:cNvSpPr>
            <a:spLocks noGrp="1"/>
          </p:cNvSpPr>
          <p:nvPr>
            <p:ph type="title"/>
          </p:nvPr>
        </p:nvSpPr>
        <p:spPr>
          <a:xfrm>
            <a:off x="149412" y="131731"/>
            <a:ext cx="5861236" cy="1665832"/>
          </a:xfrm>
        </p:spPr>
        <p:txBody>
          <a:bodyPr>
            <a:normAutofit/>
          </a:bodyPr>
          <a:lstStyle/>
          <a:p>
            <a:r>
              <a:rPr lang="fr-FR" b="1" dirty="0">
                <a:latin typeface="Abadi MT Condensed Extra Bold" panose="020B0306030101010103" pitchFamily="34" charset="77"/>
              </a:rPr>
              <a:t>Jeu des 41 erreurs</a:t>
            </a:r>
            <a:br>
              <a:rPr lang="fr-FR" b="1" dirty="0">
                <a:latin typeface="Abadi MT Condensed" panose="020B0506030101010103" pitchFamily="34" charset="0"/>
              </a:rPr>
            </a:br>
            <a:r>
              <a:rPr lang="fr-FR" sz="3600" b="1" dirty="0">
                <a:latin typeface="Abadi MT Condensed" panose="020B0506030101010103" pitchFamily="34" charset="0"/>
              </a:rPr>
              <a:t>Où est l’aide aux médias privés ?</a:t>
            </a:r>
          </a:p>
        </p:txBody>
      </p:sp>
      <p:pic>
        <p:nvPicPr>
          <p:cNvPr id="3" name="Image 2">
            <a:extLst>
              <a:ext uri="{FF2B5EF4-FFF2-40B4-BE49-F238E27FC236}">
                <a16:creationId xmlns:a16="http://schemas.microsoft.com/office/drawing/2014/main" id="{6C528F4C-439B-9847-9154-11B6BC3FBBDA}"/>
              </a:ext>
            </a:extLst>
          </p:cNvPr>
          <p:cNvPicPr>
            <a:picLocks noChangeAspect="1"/>
          </p:cNvPicPr>
          <p:nvPr/>
        </p:nvPicPr>
        <p:blipFill>
          <a:blip r:embed="rId2"/>
          <a:stretch>
            <a:fillRect/>
          </a:stretch>
        </p:blipFill>
        <p:spPr>
          <a:xfrm>
            <a:off x="512534" y="2873777"/>
            <a:ext cx="5134993" cy="2950705"/>
          </a:xfrm>
          <a:prstGeom prst="rect">
            <a:avLst/>
          </a:prstGeom>
          <a:ln>
            <a:solidFill>
              <a:schemeClr val="tx1"/>
            </a:solidFill>
          </a:ln>
        </p:spPr>
      </p:pic>
      <p:sp>
        <p:nvSpPr>
          <p:cNvPr id="5" name="Rectangle 4">
            <a:extLst>
              <a:ext uri="{FF2B5EF4-FFF2-40B4-BE49-F238E27FC236}">
                <a16:creationId xmlns:a16="http://schemas.microsoft.com/office/drawing/2014/main" id="{5FB1F8D9-E8B6-5E42-8DAB-E2D7C992445C}"/>
              </a:ext>
            </a:extLst>
          </p:cNvPr>
          <p:cNvSpPr/>
          <p:nvPr/>
        </p:nvSpPr>
        <p:spPr>
          <a:xfrm>
            <a:off x="371341" y="2452837"/>
            <a:ext cx="2631746" cy="369332"/>
          </a:xfrm>
          <a:prstGeom prst="rect">
            <a:avLst/>
          </a:prstGeom>
        </p:spPr>
        <p:txBody>
          <a:bodyPr wrap="none">
            <a:spAutoFit/>
          </a:bodyPr>
          <a:lstStyle/>
          <a:p>
            <a:r>
              <a:rPr lang="fr-CH" b="1" i="0" dirty="0">
                <a:solidFill>
                  <a:srgbClr val="333333"/>
                </a:solidFill>
                <a:effectLst/>
                <a:latin typeface="Arial Rounded MT Bold" panose="020F0704030504030204" pitchFamily="34" charset="77"/>
              </a:rPr>
              <a:t>Texte du </a:t>
            </a:r>
            <a:r>
              <a:rPr lang="fr-CH" b="1" dirty="0">
                <a:solidFill>
                  <a:srgbClr val="FF0000"/>
                </a:solidFill>
                <a:latin typeface="Arial Rounded MT Bold" panose="020F0704030504030204" pitchFamily="34" charset="77"/>
              </a:rPr>
              <a:t>l</a:t>
            </a:r>
            <a:r>
              <a:rPr lang="fr-CH" b="1" i="0" dirty="0">
                <a:solidFill>
                  <a:srgbClr val="FF0000"/>
                </a:solidFill>
                <a:effectLst/>
                <a:latin typeface="Arial Rounded MT Bold" panose="020F0704030504030204" pitchFamily="34" charset="77"/>
              </a:rPr>
              <a:t>ivret de vote</a:t>
            </a:r>
          </a:p>
        </p:txBody>
      </p:sp>
      <p:sp>
        <p:nvSpPr>
          <p:cNvPr id="7" name="Rectangle 6">
            <a:extLst>
              <a:ext uri="{FF2B5EF4-FFF2-40B4-BE49-F238E27FC236}">
                <a16:creationId xmlns:a16="http://schemas.microsoft.com/office/drawing/2014/main" id="{BEA14C8C-AC05-AD42-9AD5-01C99F6D228D}"/>
              </a:ext>
            </a:extLst>
          </p:cNvPr>
          <p:cNvSpPr/>
          <p:nvPr/>
        </p:nvSpPr>
        <p:spPr>
          <a:xfrm>
            <a:off x="5851171" y="131731"/>
            <a:ext cx="1816779" cy="369332"/>
          </a:xfrm>
          <a:prstGeom prst="rect">
            <a:avLst/>
          </a:prstGeom>
        </p:spPr>
        <p:txBody>
          <a:bodyPr wrap="none">
            <a:spAutoFit/>
          </a:bodyPr>
          <a:lstStyle/>
          <a:p>
            <a:r>
              <a:rPr lang="fr-CH" b="1" i="0" dirty="0">
                <a:solidFill>
                  <a:srgbClr val="333333"/>
                </a:solidFill>
                <a:effectLst/>
                <a:latin typeface="Arial Rounded MT Bold" panose="020F0704030504030204" pitchFamily="34" charset="77"/>
              </a:rPr>
              <a:t>Texte </a:t>
            </a:r>
            <a:r>
              <a:rPr lang="fr-CH" b="1" i="0" dirty="0">
                <a:solidFill>
                  <a:srgbClr val="FF0000"/>
                </a:solidFill>
                <a:effectLst/>
                <a:latin typeface="Arial Rounded MT Bold" panose="020F0704030504030204" pitchFamily="34" charset="77"/>
              </a:rPr>
              <a:t>appliqué</a:t>
            </a:r>
          </a:p>
        </p:txBody>
      </p:sp>
      <p:pic>
        <p:nvPicPr>
          <p:cNvPr id="4" name="Image 3">
            <a:extLst>
              <a:ext uri="{FF2B5EF4-FFF2-40B4-BE49-F238E27FC236}">
                <a16:creationId xmlns:a16="http://schemas.microsoft.com/office/drawing/2014/main" id="{A5B64FC4-9D00-EF43-B561-92F7C0D2AED4}"/>
              </a:ext>
            </a:extLst>
          </p:cNvPr>
          <p:cNvPicPr>
            <a:picLocks noChangeAspect="1"/>
          </p:cNvPicPr>
          <p:nvPr/>
        </p:nvPicPr>
        <p:blipFill>
          <a:blip r:embed="rId3"/>
          <a:stretch>
            <a:fillRect/>
          </a:stretch>
        </p:blipFill>
        <p:spPr>
          <a:xfrm>
            <a:off x="6107383" y="489822"/>
            <a:ext cx="5861236" cy="6317847"/>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Encre 7">
                <a:extLst>
                  <a:ext uri="{FF2B5EF4-FFF2-40B4-BE49-F238E27FC236}">
                    <a16:creationId xmlns:a16="http://schemas.microsoft.com/office/drawing/2014/main" id="{1B8C160C-EF8D-8C41-B090-2248D748E53B}"/>
                  </a:ext>
                </a:extLst>
              </p14:cNvPr>
              <p14:cNvContentPartPr/>
              <p14:nvPr/>
            </p14:nvContentPartPr>
            <p14:xfrm>
              <a:off x="6349901" y="3593573"/>
              <a:ext cx="291960" cy="52920"/>
            </p14:xfrm>
          </p:contentPart>
        </mc:Choice>
        <mc:Fallback xmlns="">
          <p:pic>
            <p:nvPicPr>
              <p:cNvPr id="8" name="Encre 7">
                <a:extLst>
                  <a:ext uri="{FF2B5EF4-FFF2-40B4-BE49-F238E27FC236}">
                    <a16:creationId xmlns:a16="http://schemas.microsoft.com/office/drawing/2014/main" id="{1B8C160C-EF8D-8C41-B090-2248D748E53B}"/>
                  </a:ext>
                </a:extLst>
              </p:cNvPr>
              <p:cNvPicPr/>
              <p:nvPr/>
            </p:nvPicPr>
            <p:blipFill>
              <a:blip r:embed="rId5"/>
              <a:stretch>
                <a:fillRect/>
              </a:stretch>
            </p:blipFill>
            <p:spPr>
              <a:xfrm>
                <a:off x="6295901" y="3484833"/>
                <a:ext cx="399600" cy="27003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Encre 8">
                <a:extLst>
                  <a:ext uri="{FF2B5EF4-FFF2-40B4-BE49-F238E27FC236}">
                    <a16:creationId xmlns:a16="http://schemas.microsoft.com/office/drawing/2014/main" id="{468C6C2C-75EE-2C45-80F3-112A8AC0C86B}"/>
                  </a:ext>
                </a:extLst>
              </p14:cNvPr>
              <p14:cNvContentPartPr/>
              <p14:nvPr/>
            </p14:nvContentPartPr>
            <p14:xfrm>
              <a:off x="6228707" y="6368178"/>
              <a:ext cx="107280" cy="360"/>
            </p14:xfrm>
          </p:contentPart>
        </mc:Choice>
        <mc:Fallback xmlns="">
          <p:pic>
            <p:nvPicPr>
              <p:cNvPr id="9" name="Encre 8">
                <a:extLst>
                  <a:ext uri="{FF2B5EF4-FFF2-40B4-BE49-F238E27FC236}">
                    <a16:creationId xmlns:a16="http://schemas.microsoft.com/office/drawing/2014/main" id="{468C6C2C-75EE-2C45-80F3-112A8AC0C86B}"/>
                  </a:ext>
                </a:extLst>
              </p:cNvPr>
              <p:cNvPicPr/>
              <p:nvPr/>
            </p:nvPicPr>
            <p:blipFill>
              <a:blip r:embed="rId7"/>
              <a:stretch>
                <a:fillRect/>
              </a:stretch>
            </p:blipFill>
            <p:spPr>
              <a:xfrm>
                <a:off x="6174707" y="6260178"/>
                <a:ext cx="214920" cy="216000"/>
              </a:xfrm>
              <a:prstGeom prst="rect">
                <a:avLst/>
              </a:prstGeom>
            </p:spPr>
          </p:pic>
        </mc:Fallback>
      </mc:AlternateContent>
      <p:sp>
        <p:nvSpPr>
          <p:cNvPr id="10" name="Rectangle 9">
            <a:extLst>
              <a:ext uri="{FF2B5EF4-FFF2-40B4-BE49-F238E27FC236}">
                <a16:creationId xmlns:a16="http://schemas.microsoft.com/office/drawing/2014/main" id="{D9822551-D0E2-3A45-B28A-F4ACCF44080A}"/>
              </a:ext>
            </a:extLst>
          </p:cNvPr>
          <p:cNvSpPr/>
          <p:nvPr/>
        </p:nvSpPr>
        <p:spPr>
          <a:xfrm>
            <a:off x="5913914" y="501063"/>
            <a:ext cx="6079873" cy="631784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8A6B6D7C-5FFC-4423-F8B6-CB4087F3DD66}"/>
              </a:ext>
            </a:extLst>
          </p:cNvPr>
          <p:cNvSpPr/>
          <p:nvPr/>
        </p:nvSpPr>
        <p:spPr>
          <a:xfrm>
            <a:off x="6228707" y="3441700"/>
            <a:ext cx="5645793" cy="125478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92A33452-222A-C55E-83CE-2A3B5789FC0F}"/>
              </a:ext>
            </a:extLst>
          </p:cNvPr>
          <p:cNvPicPr>
            <a:picLocks noChangeAspect="1"/>
          </p:cNvPicPr>
          <p:nvPr/>
        </p:nvPicPr>
        <p:blipFill>
          <a:blip r:embed="rId8"/>
          <a:stretch>
            <a:fillRect/>
          </a:stretch>
        </p:blipFill>
        <p:spPr>
          <a:xfrm>
            <a:off x="266891" y="1057530"/>
            <a:ext cx="1583281" cy="1583281"/>
          </a:xfrm>
          <a:prstGeom prst="rect">
            <a:avLst/>
          </a:prstGeom>
        </p:spPr>
      </p:pic>
    </p:spTree>
    <p:extLst>
      <p:ext uri="{BB962C8B-B14F-4D97-AF65-F5344CB8AC3E}">
        <p14:creationId xmlns:p14="http://schemas.microsoft.com/office/powerpoint/2010/main" val="4172343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0.70"/>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par>
                                <p:cTn id="23" presetID="55"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strVal val="#ppt_w*0.70"/>
                                          </p:val>
                                        </p:tav>
                                        <p:tav tm="100000">
                                          <p:val>
                                            <p:strVal val="#ppt_w"/>
                                          </p:val>
                                        </p:tav>
                                      </p:tavLst>
                                    </p:anim>
                                    <p:anim calcmode="lin" valueType="num">
                                      <p:cBhvr>
                                        <p:cTn id="26" dur="1000" fill="hold"/>
                                        <p:tgtEl>
                                          <p:spTgt spid="4"/>
                                        </p:tgtEl>
                                        <p:attrNameLst>
                                          <p:attrName>ppt_h</p:attrName>
                                        </p:attrNameLst>
                                      </p:cBhvr>
                                      <p:tavLst>
                                        <p:tav tm="0">
                                          <p:val>
                                            <p:strVal val="#ppt_h"/>
                                          </p:val>
                                        </p:tav>
                                        <p:tav tm="100000">
                                          <p:val>
                                            <p:strVal val="#ppt_h"/>
                                          </p:val>
                                        </p:tav>
                                      </p:tavLst>
                                    </p:anim>
                                    <p:animEffect transition="in" filter="fade">
                                      <p:cBhvr>
                                        <p:cTn id="27" dur="1000"/>
                                        <p:tgtEl>
                                          <p:spTgt spid="4"/>
                                        </p:tgtEl>
                                      </p:cBhvr>
                                    </p:animEffect>
                                  </p:childTnLst>
                                </p:cTn>
                              </p:par>
                              <p:par>
                                <p:cTn id="28" presetID="55"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0.70"/>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par>
                                <p:cTn id="33" presetID="55"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ppt_w*0.70"/>
                                          </p:val>
                                        </p:tav>
                                        <p:tav tm="100000">
                                          <p:val>
                                            <p:strVal val="#ppt_w"/>
                                          </p:val>
                                        </p:tav>
                                      </p:tavLst>
                                    </p:anim>
                                    <p:anim calcmode="lin" valueType="num">
                                      <p:cBhvr>
                                        <p:cTn id="36" dur="1000" fill="hold"/>
                                        <p:tgtEl>
                                          <p:spTgt spid="9"/>
                                        </p:tgtEl>
                                        <p:attrNameLst>
                                          <p:attrName>ppt_h</p:attrName>
                                        </p:attrNameLst>
                                      </p:cBhvr>
                                      <p:tavLst>
                                        <p:tav tm="0">
                                          <p:val>
                                            <p:strVal val="#ppt_h"/>
                                          </p:val>
                                        </p:tav>
                                        <p:tav tm="100000">
                                          <p:val>
                                            <p:strVal val="#ppt_h"/>
                                          </p:val>
                                        </p:tav>
                                      </p:tavLst>
                                    </p:anim>
                                    <p:animEffect transition="in" filter="fade">
                                      <p:cBhvr>
                                        <p:cTn id="37" dur="1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strVal val="#ppt_w*0.70"/>
                                          </p:val>
                                        </p:tav>
                                        <p:tav tm="100000">
                                          <p:val>
                                            <p:strVal val="#ppt_w"/>
                                          </p:val>
                                        </p:tav>
                                      </p:tavLst>
                                    </p:anim>
                                    <p:anim calcmode="lin" valueType="num">
                                      <p:cBhvr>
                                        <p:cTn id="43" dur="1000" fill="hold"/>
                                        <p:tgtEl>
                                          <p:spTgt spid="11"/>
                                        </p:tgtEl>
                                        <p:attrNameLst>
                                          <p:attrName>ppt_h</p:attrName>
                                        </p:attrNameLst>
                                      </p:cBhvr>
                                      <p:tavLst>
                                        <p:tav tm="0">
                                          <p:val>
                                            <p:strVal val="#ppt_h"/>
                                          </p:val>
                                        </p:tav>
                                        <p:tav tm="100000">
                                          <p:val>
                                            <p:strVal val="#ppt_h"/>
                                          </p:val>
                                        </p:tav>
                                      </p:tavLst>
                                    </p:anim>
                                    <p:animEffect transition="in" filter="fade">
                                      <p:cBhvr>
                                        <p:cTn id="4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animBg="1"/>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DA9B0-E48A-9869-2726-D2E680773C1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8295F7A-ECEE-365C-A452-436FF7804083}"/>
              </a:ext>
            </a:extLst>
          </p:cNvPr>
          <p:cNvSpPr txBox="1">
            <a:spLocks/>
          </p:cNvSpPr>
          <p:nvPr/>
        </p:nvSpPr>
        <p:spPr>
          <a:xfrm>
            <a:off x="1943100" y="2592438"/>
            <a:ext cx="609952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Le traçage numérique</a:t>
            </a:r>
            <a:endParaRPr lang="fr-FR" sz="40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E2FDB3DF-3A2C-0473-2DB8-A955DA65D364}"/>
              </a:ext>
            </a:extLst>
          </p:cNvPr>
          <p:cNvPicPr>
            <a:picLocks noChangeAspect="1"/>
          </p:cNvPicPr>
          <p:nvPr/>
        </p:nvPicPr>
        <p:blipFill>
          <a:blip r:embed="rId2"/>
          <a:stretch>
            <a:fillRect/>
          </a:stretch>
        </p:blipFill>
        <p:spPr>
          <a:xfrm>
            <a:off x="7796419" y="2334720"/>
            <a:ext cx="1583281" cy="1583281"/>
          </a:xfrm>
          <a:prstGeom prst="rect">
            <a:avLst/>
          </a:prstGeom>
        </p:spPr>
      </p:pic>
    </p:spTree>
    <p:extLst>
      <p:ext uri="{BB962C8B-B14F-4D97-AF65-F5344CB8AC3E}">
        <p14:creationId xmlns:p14="http://schemas.microsoft.com/office/powerpoint/2010/main" val="29361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A87AF-E824-A66E-F77F-31F02FAD4AA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CDC59937-DF8C-2FBB-18A5-5A90867A9D8A}"/>
              </a:ext>
            </a:extLst>
          </p:cNvPr>
          <p:cNvPicPr>
            <a:picLocks noChangeAspect="1"/>
          </p:cNvPicPr>
          <p:nvPr/>
        </p:nvPicPr>
        <p:blipFill>
          <a:blip r:embed="rId2"/>
          <a:stretch>
            <a:fillRect/>
          </a:stretch>
        </p:blipFill>
        <p:spPr>
          <a:xfrm>
            <a:off x="8898148" y="395521"/>
            <a:ext cx="3082944" cy="4102099"/>
          </a:xfrm>
          <a:prstGeom prst="rect">
            <a:avLst/>
          </a:prstGeom>
        </p:spPr>
      </p:pic>
      <p:sp>
        <p:nvSpPr>
          <p:cNvPr id="5" name="ZoneTexte 4">
            <a:extLst>
              <a:ext uri="{FF2B5EF4-FFF2-40B4-BE49-F238E27FC236}">
                <a16:creationId xmlns:a16="http://schemas.microsoft.com/office/drawing/2014/main" id="{6D6421E7-12B5-4DAB-394C-3D2329BE0BC6}"/>
              </a:ext>
            </a:extLst>
          </p:cNvPr>
          <p:cNvSpPr txBox="1"/>
          <p:nvPr/>
        </p:nvSpPr>
        <p:spPr>
          <a:xfrm>
            <a:off x="272881" y="1601702"/>
            <a:ext cx="6503476" cy="2554545"/>
          </a:xfrm>
          <a:prstGeom prst="rect">
            <a:avLst/>
          </a:prstGeom>
          <a:noFill/>
          <a:ln w="28575">
            <a:solidFill>
              <a:schemeClr val="tx1"/>
            </a:solidFill>
          </a:ln>
        </p:spPr>
        <p:txBody>
          <a:bodyPr wrap="square">
            <a:spAutoFit/>
          </a:bodyPr>
          <a:lstStyle/>
          <a:p>
            <a:r>
              <a:rPr lang="fr-CH" sz="2000" dirty="0">
                <a:solidFill>
                  <a:srgbClr val="000000"/>
                </a:solidFill>
                <a:effectLst/>
                <a:latin typeface="Helvetica Neue" panose="02000503000000020004" pitchFamily="2" charset="0"/>
              </a:rPr>
              <a:t>"</a:t>
            </a:r>
            <a:r>
              <a:rPr lang="fr-CH" sz="2000" dirty="0">
                <a:solidFill>
                  <a:srgbClr val="000000"/>
                </a:solidFill>
                <a:effectLst/>
                <a:highlight>
                  <a:srgbClr val="FFFF00"/>
                </a:highlight>
                <a:latin typeface="Helvetica Neue" panose="02000503000000020004" pitchFamily="2" charset="0"/>
              </a:rPr>
              <a:t>La Banque mondiale propose de relier l’identité numérique aux systèmes de paiement instantané</a:t>
            </a:r>
            <a:r>
              <a:rPr lang="fr-CH" sz="2000" dirty="0">
                <a:solidFill>
                  <a:srgbClr val="000000"/>
                </a:solidFill>
                <a:effectLst/>
                <a:latin typeface="Helvetica Neue" panose="02000503000000020004" pitchFamily="2" charset="0"/>
              </a:rPr>
              <a:t>."</a:t>
            </a:r>
          </a:p>
          <a:p>
            <a:r>
              <a:rPr lang="fr-CH" sz="2000" dirty="0">
                <a:solidFill>
                  <a:srgbClr val="000000"/>
                </a:solidFill>
                <a:effectLst/>
                <a:latin typeface="Helvetica Neue" panose="02000503000000020004" pitchFamily="2" charset="0"/>
              </a:rPr>
              <a:t>"À Genève, la Confédération suisse n’a pas seulement présenté un projet national. Elle a mis en avant une méthode: co-développement , transparence, interopérabilité. </a:t>
            </a:r>
            <a:r>
              <a:rPr lang="fr-CH" sz="2000" dirty="0">
                <a:solidFill>
                  <a:srgbClr val="000000"/>
                </a:solidFill>
                <a:effectLst/>
                <a:highlight>
                  <a:srgbClr val="FFFF00"/>
                </a:highlight>
                <a:latin typeface="Helvetica Neue" panose="02000503000000020004" pitchFamily="2" charset="0"/>
              </a:rPr>
              <a:t>Une approche que plusieurs acteurs perçoivent déjà comme un modèle à suivre, dans un paysage numérique mondial toujours plus fragmenté</a:t>
            </a:r>
            <a:r>
              <a:rPr lang="fr-CH" sz="2000" dirty="0">
                <a:solidFill>
                  <a:srgbClr val="000000"/>
                </a:solidFill>
                <a:effectLst/>
                <a:latin typeface="Helvetica Neue" panose="02000503000000020004" pitchFamily="2" charset="0"/>
              </a:rPr>
              <a:t>."</a:t>
            </a:r>
          </a:p>
        </p:txBody>
      </p:sp>
      <p:sp>
        <p:nvSpPr>
          <p:cNvPr id="10" name="ZoneTexte 9">
            <a:extLst>
              <a:ext uri="{FF2B5EF4-FFF2-40B4-BE49-F238E27FC236}">
                <a16:creationId xmlns:a16="http://schemas.microsoft.com/office/drawing/2014/main" id="{EA5B6A13-3D5D-344A-88CC-D5109F837262}"/>
              </a:ext>
            </a:extLst>
          </p:cNvPr>
          <p:cNvSpPr txBox="1"/>
          <p:nvPr/>
        </p:nvSpPr>
        <p:spPr>
          <a:xfrm>
            <a:off x="272881" y="4514847"/>
            <a:ext cx="6096000" cy="2246769"/>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L'identité numérique est prévue pour :</a:t>
            </a:r>
            <a:endParaRPr lang="fr-CH" sz="20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 les voyages</a:t>
            </a:r>
          </a:p>
          <a:p>
            <a:r>
              <a:rPr lang="fr-CH" sz="2000" dirty="0">
                <a:solidFill>
                  <a:srgbClr val="000000"/>
                </a:solidFill>
                <a:effectLst/>
                <a:latin typeface="Helvetica Neue" panose="02000503000000020004" pitchFamily="2" charset="0"/>
              </a:rPr>
              <a:t>• la "Santé"</a:t>
            </a:r>
          </a:p>
          <a:p>
            <a:r>
              <a:rPr lang="fr-CH" sz="2000" dirty="0">
                <a:solidFill>
                  <a:srgbClr val="000000"/>
                </a:solidFill>
                <a:effectLst/>
                <a:latin typeface="Helvetica Neue" panose="02000503000000020004" pitchFamily="2" charset="0"/>
              </a:rPr>
              <a:t>• payer</a:t>
            </a:r>
          </a:p>
          <a:p>
            <a:r>
              <a:rPr lang="fr-CH" sz="2000" dirty="0">
                <a:solidFill>
                  <a:srgbClr val="000000"/>
                </a:solidFill>
                <a:effectLst/>
                <a:latin typeface="Helvetica Neue" panose="02000503000000020004" pitchFamily="2" charset="0"/>
              </a:rPr>
              <a:t>• signer des documents en ligne</a:t>
            </a:r>
          </a:p>
          <a:p>
            <a:r>
              <a:rPr lang="fr-CH" sz="2000" dirty="0">
                <a:solidFill>
                  <a:srgbClr val="000000"/>
                </a:solidFill>
                <a:effectLst/>
                <a:latin typeface="Helvetica Neue" panose="02000503000000020004" pitchFamily="2" charset="0"/>
              </a:rPr>
              <a:t>• "gouverner"</a:t>
            </a:r>
          </a:p>
          <a:p>
            <a:r>
              <a:rPr lang="fr-CH" sz="2000" dirty="0">
                <a:solidFill>
                  <a:srgbClr val="000000"/>
                </a:solidFill>
                <a:effectLst/>
                <a:latin typeface="Helvetica Neue" panose="02000503000000020004" pitchFamily="2" charset="0"/>
              </a:rPr>
              <a:t>• </a:t>
            </a:r>
            <a:r>
              <a:rPr lang="fr-CH" sz="2000" dirty="0">
                <a:solidFill>
                  <a:srgbClr val="000000"/>
                </a:solidFill>
                <a:latin typeface="Helvetica Neue" panose="02000503000000020004" pitchFamily="2" charset="0"/>
              </a:rPr>
              <a:t>pouvoir refuser d’être prélevé de ses organes</a:t>
            </a:r>
            <a:endParaRPr lang="fr-CH" sz="2000" dirty="0">
              <a:solidFill>
                <a:srgbClr val="000000"/>
              </a:solidFill>
              <a:effectLst/>
              <a:latin typeface="Helvetica Neue" panose="02000503000000020004" pitchFamily="2" charset="0"/>
            </a:endParaRPr>
          </a:p>
        </p:txBody>
      </p:sp>
      <p:sp>
        <p:nvSpPr>
          <p:cNvPr id="12" name="ZoneTexte 11">
            <a:extLst>
              <a:ext uri="{FF2B5EF4-FFF2-40B4-BE49-F238E27FC236}">
                <a16:creationId xmlns:a16="http://schemas.microsoft.com/office/drawing/2014/main" id="{B71CA65A-F4F7-E33D-BEF7-B6885895ADE7}"/>
              </a:ext>
            </a:extLst>
          </p:cNvPr>
          <p:cNvSpPr txBox="1"/>
          <p:nvPr/>
        </p:nvSpPr>
        <p:spPr>
          <a:xfrm>
            <a:off x="6019247" y="5293301"/>
            <a:ext cx="6096000" cy="1323439"/>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L’identité électronique (e-ID), qui devrait être disponible en 2026, sera utilisée pour l’identification dans le registre [pour refuser le prélèvement d’organes</a:t>
            </a:r>
            <a:r>
              <a:rPr lang="fr-CH" sz="2000" dirty="0">
                <a:solidFill>
                  <a:srgbClr val="000000"/>
                </a:solidFill>
                <a:effectLst/>
                <a:latin typeface="Helvetica Neue" panose="02000503000000020004" pitchFamily="2" charset="0"/>
              </a:rPr>
              <a:t>. »</a:t>
            </a:r>
          </a:p>
        </p:txBody>
      </p:sp>
      <p:pic>
        <p:nvPicPr>
          <p:cNvPr id="16" name="Image 15">
            <a:extLst>
              <a:ext uri="{FF2B5EF4-FFF2-40B4-BE49-F238E27FC236}">
                <a16:creationId xmlns:a16="http://schemas.microsoft.com/office/drawing/2014/main" id="{08CEAD83-1899-1118-C235-8BEBDD582906}"/>
              </a:ext>
            </a:extLst>
          </p:cNvPr>
          <p:cNvPicPr>
            <a:picLocks noChangeAspect="1"/>
          </p:cNvPicPr>
          <p:nvPr/>
        </p:nvPicPr>
        <p:blipFill>
          <a:blip r:embed="rId3"/>
          <a:stretch>
            <a:fillRect/>
          </a:stretch>
        </p:blipFill>
        <p:spPr>
          <a:xfrm>
            <a:off x="5710314" y="4497620"/>
            <a:ext cx="654302" cy="721656"/>
          </a:xfrm>
          <a:prstGeom prst="rect">
            <a:avLst/>
          </a:prstGeom>
        </p:spPr>
      </p:pic>
      <p:pic>
        <p:nvPicPr>
          <p:cNvPr id="18" name="Image 17">
            <a:extLst>
              <a:ext uri="{FF2B5EF4-FFF2-40B4-BE49-F238E27FC236}">
                <a16:creationId xmlns:a16="http://schemas.microsoft.com/office/drawing/2014/main" id="{DBF61FD0-F0CB-369C-2026-7C5B95C593A7}"/>
              </a:ext>
            </a:extLst>
          </p:cNvPr>
          <p:cNvPicPr>
            <a:picLocks noChangeAspect="1"/>
          </p:cNvPicPr>
          <p:nvPr/>
        </p:nvPicPr>
        <p:blipFill>
          <a:blip r:embed="rId4"/>
          <a:stretch>
            <a:fillRect/>
          </a:stretch>
        </p:blipFill>
        <p:spPr>
          <a:xfrm>
            <a:off x="6364616" y="4497620"/>
            <a:ext cx="2343955" cy="672446"/>
          </a:xfrm>
          <a:prstGeom prst="rect">
            <a:avLst/>
          </a:prstGeom>
        </p:spPr>
      </p:pic>
      <p:sp>
        <p:nvSpPr>
          <p:cNvPr id="8" name="Titre 1">
            <a:extLst>
              <a:ext uri="{FF2B5EF4-FFF2-40B4-BE49-F238E27FC236}">
                <a16:creationId xmlns:a16="http://schemas.microsoft.com/office/drawing/2014/main" id="{0A27467A-0D00-5305-A42E-A3D60AB4755C}"/>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b="1" dirty="0">
                <a:latin typeface="Abadi MT Condensed Extra Bold" panose="020B0306030101010103" pitchFamily="34" charset="77"/>
              </a:rPr>
              <a:t>L’identité numérique</a:t>
            </a:r>
            <a:br>
              <a:rPr lang="fr-CH" sz="4800" b="1" dirty="0">
                <a:latin typeface="+mn-lt"/>
              </a:rPr>
            </a:br>
            <a:r>
              <a:rPr lang="fr-CH" sz="4100" b="1" dirty="0">
                <a:latin typeface="+mn-lt"/>
              </a:rPr>
              <a:t>en Suisse</a:t>
            </a:r>
          </a:p>
        </p:txBody>
      </p:sp>
      <p:pic>
        <p:nvPicPr>
          <p:cNvPr id="9" name="Image 8">
            <a:extLst>
              <a:ext uri="{FF2B5EF4-FFF2-40B4-BE49-F238E27FC236}">
                <a16:creationId xmlns:a16="http://schemas.microsoft.com/office/drawing/2014/main" id="{3A11F16E-9BAC-8137-6C9A-0DD7F28D0CD3}"/>
              </a:ext>
            </a:extLst>
          </p:cNvPr>
          <p:cNvPicPr>
            <a:picLocks noChangeAspect="1"/>
          </p:cNvPicPr>
          <p:nvPr/>
        </p:nvPicPr>
        <p:blipFill>
          <a:blip r:embed="rId5"/>
          <a:stretch>
            <a:fillRect/>
          </a:stretch>
        </p:blipFill>
        <p:spPr>
          <a:xfrm>
            <a:off x="6019247" y="-212534"/>
            <a:ext cx="1583281" cy="1583281"/>
          </a:xfrm>
          <a:prstGeom prst="rect">
            <a:avLst/>
          </a:prstGeom>
        </p:spPr>
      </p:pic>
    </p:spTree>
    <p:extLst>
      <p:ext uri="{BB962C8B-B14F-4D97-AF65-F5344CB8AC3E}">
        <p14:creationId xmlns:p14="http://schemas.microsoft.com/office/powerpoint/2010/main" val="87407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B9B80-ADCB-5E24-78C2-7097D53E601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2066FEEF-6489-19DA-5767-DE425AF0F2CC}"/>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b="1" dirty="0">
                <a:latin typeface="Abadi MT Condensed Extra Bold" panose="020B0306030101010103" pitchFamily="34" charset="77"/>
              </a:rPr>
              <a:t>L’identité numérique est attribuée à ELCA</a:t>
            </a:r>
            <a:br>
              <a:rPr lang="fr-CH" sz="4800" b="1" dirty="0">
                <a:latin typeface="+mn-lt"/>
              </a:rPr>
            </a:br>
            <a:r>
              <a:rPr lang="fr-CH" sz="4800" b="1" dirty="0">
                <a:latin typeface="+mn-lt"/>
              </a:rPr>
              <a:t>… 8 mois avant la votation</a:t>
            </a:r>
            <a:endParaRPr lang="fr-CH" sz="4100" b="1" dirty="0">
              <a:latin typeface="+mn-lt"/>
            </a:endParaRPr>
          </a:p>
        </p:txBody>
      </p:sp>
      <p:pic>
        <p:nvPicPr>
          <p:cNvPr id="7" name="Image 6">
            <a:extLst>
              <a:ext uri="{FF2B5EF4-FFF2-40B4-BE49-F238E27FC236}">
                <a16:creationId xmlns:a16="http://schemas.microsoft.com/office/drawing/2014/main" id="{6EDB0454-245E-6167-F5EE-D705EE7C65F9}"/>
              </a:ext>
            </a:extLst>
          </p:cNvPr>
          <p:cNvPicPr>
            <a:picLocks noChangeAspect="1"/>
          </p:cNvPicPr>
          <p:nvPr/>
        </p:nvPicPr>
        <p:blipFill>
          <a:blip r:embed="rId2"/>
          <a:stretch>
            <a:fillRect/>
          </a:stretch>
        </p:blipFill>
        <p:spPr>
          <a:xfrm>
            <a:off x="757314" y="1980816"/>
            <a:ext cx="654302" cy="721656"/>
          </a:xfrm>
          <a:prstGeom prst="rect">
            <a:avLst/>
          </a:prstGeom>
        </p:spPr>
      </p:pic>
      <p:pic>
        <p:nvPicPr>
          <p:cNvPr id="11" name="Image 10">
            <a:extLst>
              <a:ext uri="{FF2B5EF4-FFF2-40B4-BE49-F238E27FC236}">
                <a16:creationId xmlns:a16="http://schemas.microsoft.com/office/drawing/2014/main" id="{DD613D0E-EA64-DE3F-7D84-0D403408FD8D}"/>
              </a:ext>
            </a:extLst>
          </p:cNvPr>
          <p:cNvPicPr>
            <a:picLocks noChangeAspect="1"/>
          </p:cNvPicPr>
          <p:nvPr/>
        </p:nvPicPr>
        <p:blipFill>
          <a:blip r:embed="rId3"/>
          <a:stretch>
            <a:fillRect/>
          </a:stretch>
        </p:blipFill>
        <p:spPr>
          <a:xfrm>
            <a:off x="1411616" y="1980816"/>
            <a:ext cx="2343955" cy="672446"/>
          </a:xfrm>
          <a:prstGeom prst="rect">
            <a:avLst/>
          </a:prstGeom>
        </p:spPr>
      </p:pic>
      <p:pic>
        <p:nvPicPr>
          <p:cNvPr id="19458" name="Picture 2">
            <a:extLst>
              <a:ext uri="{FF2B5EF4-FFF2-40B4-BE49-F238E27FC236}">
                <a16:creationId xmlns:a16="http://schemas.microsoft.com/office/drawing/2014/main" id="{65C9E31C-F9E9-F586-3657-6485843921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1291" y="1321437"/>
            <a:ext cx="5256430" cy="2956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E6F11A11-DCD0-EDE0-DBCB-EBC71F905D0F}"/>
              </a:ext>
            </a:extLst>
          </p:cNvPr>
          <p:cNvSpPr txBox="1"/>
          <p:nvPr/>
        </p:nvSpPr>
        <p:spPr>
          <a:xfrm>
            <a:off x="684515" y="3915353"/>
            <a:ext cx="6304114" cy="1815882"/>
          </a:xfrm>
          <a:prstGeom prst="rect">
            <a:avLst/>
          </a:prstGeom>
          <a:solidFill>
            <a:schemeClr val="bg1"/>
          </a:solidFill>
          <a:ln w="28575">
            <a:solidFill>
              <a:schemeClr val="tx1"/>
            </a:solidFill>
          </a:ln>
        </p:spPr>
        <p:txBody>
          <a:bodyPr wrap="square">
            <a:spAutoFit/>
          </a:bodyPr>
          <a:lstStyle/>
          <a:p>
            <a:pPr algn="l"/>
            <a:r>
              <a:rPr lang="fr-CH" sz="2800" b="1" i="0" dirty="0">
                <a:solidFill>
                  <a:srgbClr val="1F2937"/>
                </a:solidFill>
                <a:effectLst/>
                <a:latin typeface="Font-Bold"/>
              </a:rPr>
              <a:t>Attribution définitive du marché à l’entreprise ELCA pour le système de vérification en ligne de l’e-ID : Accès aux documents</a:t>
            </a:r>
          </a:p>
        </p:txBody>
      </p:sp>
      <p:sp>
        <p:nvSpPr>
          <p:cNvPr id="13" name="ZoneTexte 12">
            <a:extLst>
              <a:ext uri="{FF2B5EF4-FFF2-40B4-BE49-F238E27FC236}">
                <a16:creationId xmlns:a16="http://schemas.microsoft.com/office/drawing/2014/main" id="{C9D126FA-60F2-A29B-7A35-CFF65E257E9E}"/>
              </a:ext>
            </a:extLst>
          </p:cNvPr>
          <p:cNvSpPr txBox="1"/>
          <p:nvPr/>
        </p:nvSpPr>
        <p:spPr>
          <a:xfrm>
            <a:off x="684515" y="3103624"/>
            <a:ext cx="3367928"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Le </a:t>
            </a:r>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15 janvier 2025</a:t>
            </a:r>
          </a:p>
        </p:txBody>
      </p:sp>
      <p:pic>
        <p:nvPicPr>
          <p:cNvPr id="14" name="Picture 2" descr="smiley interrogateur">
            <a:extLst>
              <a:ext uri="{FF2B5EF4-FFF2-40B4-BE49-F238E27FC236}">
                <a16:creationId xmlns:a16="http://schemas.microsoft.com/office/drawing/2014/main" id="{125BB48A-4CCC-3F94-81CF-25509AD1B5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0857" y="4483283"/>
            <a:ext cx="1871904" cy="1858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04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par>
                                <p:cTn id="9" presetID="1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strVal val="#ppt_w*0.70"/>
                                          </p:val>
                                        </p:tav>
                                        <p:tav tm="100000">
                                          <p:val>
                                            <p:strVal val="#ppt_w"/>
                                          </p:val>
                                        </p:tav>
                                      </p:tavLst>
                                    </p:anim>
                                    <p:anim calcmode="lin" valueType="num">
                                      <p:cBhvr>
                                        <p:cTn id="16" dur="1000" fill="hold"/>
                                        <p:tgtEl>
                                          <p:spTgt spid="13"/>
                                        </p:tgtEl>
                                        <p:attrNameLst>
                                          <p:attrName>ppt_h</p:attrName>
                                        </p:attrNameLst>
                                      </p:cBhvr>
                                      <p:tavLst>
                                        <p:tav tm="0">
                                          <p:val>
                                            <p:strVal val="#ppt_h"/>
                                          </p:val>
                                        </p:tav>
                                        <p:tav tm="100000">
                                          <p:val>
                                            <p:strVal val="#ppt_h"/>
                                          </p:val>
                                        </p:tav>
                                      </p:tavLst>
                                    </p:anim>
                                    <p:animEffect transition="in" filter="fade">
                                      <p:cBhvr>
                                        <p:cTn id="1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AC2AE-DE65-1B00-D4F3-BFFE7477908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4663A29-3934-9941-A7AE-03FA41083767}"/>
              </a:ext>
            </a:extLst>
          </p:cNvPr>
          <p:cNvSpPr txBox="1">
            <a:spLocks/>
          </p:cNvSpPr>
          <p:nvPr/>
        </p:nvSpPr>
        <p:spPr>
          <a:xfrm>
            <a:off x="402771" y="-275129"/>
            <a:ext cx="11615058" cy="2447567"/>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fr-CH" sz="6900" b="1" dirty="0">
                <a:latin typeface="Abadi MT Condensed Extra Bold" panose="020B0306030101010103" pitchFamily="34" charset="77"/>
              </a:rPr>
              <a:t>L’identité numérique est prévue pour 2026 </a:t>
            </a:r>
          </a:p>
          <a:p>
            <a:pPr>
              <a:lnSpc>
                <a:spcPct val="120000"/>
              </a:lnSpc>
            </a:pPr>
            <a:r>
              <a:rPr lang="fr-CH" sz="5200" b="1" dirty="0">
                <a:latin typeface="+mn-lt"/>
              </a:rPr>
              <a:t>par la société qui gère la bourse Suisse</a:t>
            </a:r>
          </a:p>
        </p:txBody>
      </p:sp>
      <p:sp>
        <p:nvSpPr>
          <p:cNvPr id="13" name="ZoneTexte 12">
            <a:extLst>
              <a:ext uri="{FF2B5EF4-FFF2-40B4-BE49-F238E27FC236}">
                <a16:creationId xmlns:a16="http://schemas.microsoft.com/office/drawing/2014/main" id="{559242C1-BFD7-B558-F4E4-233DF4D3CB66}"/>
              </a:ext>
            </a:extLst>
          </p:cNvPr>
          <p:cNvSpPr txBox="1"/>
          <p:nvPr/>
        </p:nvSpPr>
        <p:spPr>
          <a:xfrm>
            <a:off x="684515" y="3103624"/>
            <a:ext cx="3367928"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Le </a:t>
            </a:r>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18 juin 2025</a:t>
            </a:r>
          </a:p>
        </p:txBody>
      </p:sp>
      <p:pic>
        <p:nvPicPr>
          <p:cNvPr id="14" name="Picture 2" descr="smiley interrogateur">
            <a:extLst>
              <a:ext uri="{FF2B5EF4-FFF2-40B4-BE49-F238E27FC236}">
                <a16:creationId xmlns:a16="http://schemas.microsoft.com/office/drawing/2014/main" id="{E0C8997C-F4AD-83A2-EE3D-E3ECE39429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8905" y="5551261"/>
            <a:ext cx="1092624" cy="1084773"/>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736BD61A-4106-A0A1-E4E1-A16F125C51BF}"/>
              </a:ext>
            </a:extLst>
          </p:cNvPr>
          <p:cNvPicPr>
            <a:picLocks noChangeAspect="1"/>
          </p:cNvPicPr>
          <p:nvPr/>
        </p:nvPicPr>
        <p:blipFill>
          <a:blip r:embed="rId3"/>
          <a:stretch>
            <a:fillRect/>
          </a:stretch>
        </p:blipFill>
        <p:spPr>
          <a:xfrm>
            <a:off x="684515" y="3680647"/>
            <a:ext cx="4544705" cy="2914015"/>
          </a:xfrm>
          <a:prstGeom prst="rect">
            <a:avLst/>
          </a:prstGeom>
        </p:spPr>
      </p:pic>
      <p:pic>
        <p:nvPicPr>
          <p:cNvPr id="17" name="Image 16">
            <a:extLst>
              <a:ext uri="{FF2B5EF4-FFF2-40B4-BE49-F238E27FC236}">
                <a16:creationId xmlns:a16="http://schemas.microsoft.com/office/drawing/2014/main" id="{0F6BCAC1-EAD0-4908-7DAF-6280D05E2F74}"/>
              </a:ext>
            </a:extLst>
          </p:cNvPr>
          <p:cNvPicPr>
            <a:picLocks noChangeAspect="1"/>
          </p:cNvPicPr>
          <p:nvPr/>
        </p:nvPicPr>
        <p:blipFill>
          <a:blip r:embed="rId4"/>
          <a:stretch>
            <a:fillRect/>
          </a:stretch>
        </p:blipFill>
        <p:spPr>
          <a:xfrm>
            <a:off x="5075517" y="1673579"/>
            <a:ext cx="6525698" cy="3674132"/>
          </a:xfrm>
          <a:prstGeom prst="rect">
            <a:avLst/>
          </a:prstGeom>
          <a:ln>
            <a:solidFill>
              <a:schemeClr val="tx1"/>
            </a:solidFill>
          </a:ln>
        </p:spPr>
      </p:pic>
      <p:sp>
        <p:nvSpPr>
          <p:cNvPr id="4" name="Pensées 3">
            <a:extLst>
              <a:ext uri="{FF2B5EF4-FFF2-40B4-BE49-F238E27FC236}">
                <a16:creationId xmlns:a16="http://schemas.microsoft.com/office/drawing/2014/main" id="{7B39BB37-460C-1F6B-3B7B-10684DFBF6F5}"/>
              </a:ext>
            </a:extLst>
          </p:cNvPr>
          <p:cNvSpPr/>
          <p:nvPr/>
        </p:nvSpPr>
        <p:spPr>
          <a:xfrm>
            <a:off x="10836492" y="956770"/>
            <a:ext cx="1201349" cy="908568"/>
          </a:xfrm>
          <a:prstGeom prst="cloudCallout">
            <a:avLst>
              <a:gd name="adj1" fmla="val 30584"/>
              <a:gd name="adj2" fmla="val 6985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0937871-4126-1CA6-DEC1-47DA6853E055}"/>
              </a:ext>
            </a:extLst>
          </p:cNvPr>
          <p:cNvSpPr txBox="1">
            <a:spLocks/>
          </p:cNvSpPr>
          <p:nvPr/>
        </p:nvSpPr>
        <p:spPr>
          <a:xfrm>
            <a:off x="10836492" y="1009517"/>
            <a:ext cx="1181337" cy="7749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2400" b="1" dirty="0">
                <a:latin typeface="Arial Rounded MT Bold" panose="020F0704030504030204" pitchFamily="34" charset="77"/>
              </a:rPr>
              <a:t>p.19</a:t>
            </a:r>
          </a:p>
        </p:txBody>
      </p:sp>
      <p:pic>
        <p:nvPicPr>
          <p:cNvPr id="5" name="Image 4">
            <a:extLst>
              <a:ext uri="{FF2B5EF4-FFF2-40B4-BE49-F238E27FC236}">
                <a16:creationId xmlns:a16="http://schemas.microsoft.com/office/drawing/2014/main" id="{AEBC571A-2DAA-D6CC-C11E-8AEFA5E88A5F}"/>
              </a:ext>
            </a:extLst>
          </p:cNvPr>
          <p:cNvPicPr>
            <a:picLocks noChangeAspect="1"/>
          </p:cNvPicPr>
          <p:nvPr/>
        </p:nvPicPr>
        <p:blipFill>
          <a:blip r:embed="rId5"/>
          <a:stretch>
            <a:fillRect/>
          </a:stretch>
        </p:blipFill>
        <p:spPr>
          <a:xfrm>
            <a:off x="402771" y="1380797"/>
            <a:ext cx="1583281" cy="1583281"/>
          </a:xfrm>
          <a:prstGeom prst="rect">
            <a:avLst/>
          </a:prstGeom>
        </p:spPr>
      </p:pic>
    </p:spTree>
    <p:extLst>
      <p:ext uri="{BB962C8B-B14F-4D97-AF65-F5344CB8AC3E}">
        <p14:creationId xmlns:p14="http://schemas.microsoft.com/office/powerpoint/2010/main" val="292697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5BBE9-DE4D-BE69-3CCF-6D562D5CD401}"/>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6AB6AAE-EB8D-E963-ACBA-9CF74F094203}"/>
              </a:ext>
            </a:extLst>
          </p:cNvPr>
          <p:cNvPicPr>
            <a:picLocks noChangeAspect="1"/>
          </p:cNvPicPr>
          <p:nvPr/>
        </p:nvPicPr>
        <p:blipFill>
          <a:blip r:embed="rId2"/>
          <a:stretch>
            <a:fillRect/>
          </a:stretch>
        </p:blipFill>
        <p:spPr>
          <a:xfrm>
            <a:off x="619326" y="1613264"/>
            <a:ext cx="654302" cy="721656"/>
          </a:xfrm>
          <a:prstGeom prst="rect">
            <a:avLst/>
          </a:prstGeom>
        </p:spPr>
      </p:pic>
      <p:pic>
        <p:nvPicPr>
          <p:cNvPr id="18" name="Image 17">
            <a:extLst>
              <a:ext uri="{FF2B5EF4-FFF2-40B4-BE49-F238E27FC236}">
                <a16:creationId xmlns:a16="http://schemas.microsoft.com/office/drawing/2014/main" id="{3BD090B8-1252-58CC-E5A6-72D2C7DE2341}"/>
              </a:ext>
            </a:extLst>
          </p:cNvPr>
          <p:cNvPicPr>
            <a:picLocks noChangeAspect="1"/>
          </p:cNvPicPr>
          <p:nvPr/>
        </p:nvPicPr>
        <p:blipFill>
          <a:blip r:embed="rId3"/>
          <a:stretch>
            <a:fillRect/>
          </a:stretch>
        </p:blipFill>
        <p:spPr>
          <a:xfrm>
            <a:off x="1273628" y="1613264"/>
            <a:ext cx="2343955" cy="672446"/>
          </a:xfrm>
          <a:prstGeom prst="rect">
            <a:avLst/>
          </a:prstGeom>
        </p:spPr>
      </p:pic>
      <p:sp>
        <p:nvSpPr>
          <p:cNvPr id="8" name="Titre 1">
            <a:extLst>
              <a:ext uri="{FF2B5EF4-FFF2-40B4-BE49-F238E27FC236}">
                <a16:creationId xmlns:a16="http://schemas.microsoft.com/office/drawing/2014/main" id="{95D200DF-414A-4005-9FB1-69CFB272AEC5}"/>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b="1" dirty="0">
                <a:latin typeface="Abadi MT Condensed Extra Bold" panose="020B0306030101010103" pitchFamily="34" charset="77"/>
              </a:rPr>
              <a:t>L’identité numérique est « acceptée » </a:t>
            </a:r>
            <a:br>
              <a:rPr lang="fr-CH" sz="4800" b="1" dirty="0">
                <a:latin typeface="+mn-lt"/>
              </a:rPr>
            </a:br>
            <a:r>
              <a:rPr lang="fr-CH" sz="4100" b="1" dirty="0">
                <a:latin typeface="+mn-lt"/>
              </a:rPr>
              <a:t>en Suisse</a:t>
            </a:r>
          </a:p>
        </p:txBody>
      </p:sp>
      <p:pic>
        <p:nvPicPr>
          <p:cNvPr id="3" name="Image 2">
            <a:extLst>
              <a:ext uri="{FF2B5EF4-FFF2-40B4-BE49-F238E27FC236}">
                <a16:creationId xmlns:a16="http://schemas.microsoft.com/office/drawing/2014/main" id="{F6065528-69D4-54DA-D7A2-80BD0C80981A}"/>
              </a:ext>
            </a:extLst>
          </p:cNvPr>
          <p:cNvPicPr>
            <a:picLocks noChangeAspect="1"/>
          </p:cNvPicPr>
          <p:nvPr/>
        </p:nvPicPr>
        <p:blipFill>
          <a:blip r:embed="rId4"/>
          <a:stretch>
            <a:fillRect/>
          </a:stretch>
        </p:blipFill>
        <p:spPr>
          <a:xfrm>
            <a:off x="5343101" y="1193599"/>
            <a:ext cx="4517791" cy="5174544"/>
          </a:xfrm>
          <a:prstGeom prst="rect">
            <a:avLst/>
          </a:prstGeom>
        </p:spPr>
      </p:pic>
      <p:sp>
        <p:nvSpPr>
          <p:cNvPr id="4" name="Rectangle 3">
            <a:extLst>
              <a:ext uri="{FF2B5EF4-FFF2-40B4-BE49-F238E27FC236}">
                <a16:creationId xmlns:a16="http://schemas.microsoft.com/office/drawing/2014/main" id="{28FE4024-7EE6-0218-7E9F-8490B9339978}"/>
              </a:ext>
            </a:extLst>
          </p:cNvPr>
          <p:cNvSpPr/>
          <p:nvPr/>
        </p:nvSpPr>
        <p:spPr>
          <a:xfrm>
            <a:off x="5761850" y="1949487"/>
            <a:ext cx="3486124" cy="56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4B4C349C-6E7C-54E8-D25E-83B59E4C4863}"/>
              </a:ext>
            </a:extLst>
          </p:cNvPr>
          <p:cNvSpPr txBox="1"/>
          <p:nvPr/>
        </p:nvSpPr>
        <p:spPr>
          <a:xfrm>
            <a:off x="7935686" y="1348157"/>
            <a:ext cx="5162686" cy="769441"/>
          </a:xfrm>
          <a:prstGeom prst="rect">
            <a:avLst/>
          </a:prstGeom>
          <a:noFill/>
        </p:spPr>
        <p:txBody>
          <a:bodyPr wrap="square">
            <a:spAutoFit/>
          </a:bodyPr>
          <a:lstStyle/>
          <a:p>
            <a:r>
              <a:rPr lang="fr-CH" sz="2200" dirty="0">
                <a:solidFill>
                  <a:srgbClr val="000000"/>
                </a:solidFill>
                <a:effectLst/>
                <a:latin typeface="Helvetica Neue" panose="02000503000000020004" pitchFamily="2" charset="0"/>
              </a:rPr>
              <a:t>●  En rouge : </a:t>
            </a:r>
            <a:r>
              <a:rPr lang="fr-CH" sz="2200" b="1" dirty="0">
                <a:solidFill>
                  <a:srgbClr val="FF0000"/>
                </a:solidFill>
                <a:effectLst/>
                <a:latin typeface="Helvetica Neue" panose="02000503000000020004" pitchFamily="2" charset="0"/>
              </a:rPr>
              <a:t>NON</a:t>
            </a:r>
            <a:r>
              <a:rPr lang="fr-CH" sz="2200" dirty="0">
                <a:solidFill>
                  <a:srgbClr val="000000"/>
                </a:solidFill>
                <a:effectLst/>
                <a:latin typeface="Helvetica Neue" panose="02000503000000020004" pitchFamily="2" charset="0"/>
              </a:rPr>
              <a:t> à l’e-ID </a:t>
            </a:r>
          </a:p>
          <a:p>
            <a:r>
              <a:rPr lang="fr-CH" sz="2200" dirty="0">
                <a:solidFill>
                  <a:srgbClr val="000000"/>
                </a:solidFill>
                <a:effectLst/>
                <a:latin typeface="Helvetica Neue" panose="02000503000000020004" pitchFamily="2" charset="0"/>
              </a:rPr>
              <a:t>●  En vert : </a:t>
            </a:r>
            <a:r>
              <a:rPr lang="fr-CH" sz="2200" b="1" dirty="0">
                <a:solidFill>
                  <a:srgbClr val="17B199"/>
                </a:solidFill>
                <a:effectLst/>
                <a:latin typeface="Helvetica Neue" panose="02000503000000020004" pitchFamily="2" charset="0"/>
              </a:rPr>
              <a:t>OUI</a:t>
            </a:r>
            <a:r>
              <a:rPr lang="fr-CH" sz="2200" dirty="0">
                <a:solidFill>
                  <a:srgbClr val="91D3F0"/>
                </a:solidFill>
                <a:effectLst/>
                <a:latin typeface="Helvetica Neue" panose="02000503000000020004" pitchFamily="2" charset="0"/>
              </a:rPr>
              <a:t> </a:t>
            </a:r>
            <a:r>
              <a:rPr lang="fr-CH" sz="2200" dirty="0">
                <a:solidFill>
                  <a:srgbClr val="000000"/>
                </a:solidFill>
                <a:effectLst/>
                <a:latin typeface="Helvetica Neue" panose="02000503000000020004" pitchFamily="2" charset="0"/>
              </a:rPr>
              <a:t>à l’e-ID</a:t>
            </a:r>
          </a:p>
        </p:txBody>
      </p:sp>
      <p:sp>
        <p:nvSpPr>
          <p:cNvPr id="14" name="ZoneTexte 13">
            <a:extLst>
              <a:ext uri="{FF2B5EF4-FFF2-40B4-BE49-F238E27FC236}">
                <a16:creationId xmlns:a16="http://schemas.microsoft.com/office/drawing/2014/main" id="{3A37A448-6C54-5F0D-F994-FB82410D3918}"/>
              </a:ext>
            </a:extLst>
          </p:cNvPr>
          <p:cNvSpPr txBox="1"/>
          <p:nvPr/>
        </p:nvSpPr>
        <p:spPr>
          <a:xfrm>
            <a:off x="402771" y="2703939"/>
            <a:ext cx="6098720" cy="1569660"/>
          </a:xfrm>
          <a:prstGeom prst="rect">
            <a:avLst/>
          </a:prstGeom>
          <a:noFill/>
        </p:spPr>
        <p:txBody>
          <a:bodyPr wrap="square">
            <a:spAutoFit/>
          </a:bodyPr>
          <a:lstStyle/>
          <a:p>
            <a:r>
              <a:rPr lang="fr-CH" sz="2400" b="1" dirty="0">
                <a:solidFill>
                  <a:srgbClr val="000000"/>
                </a:solidFill>
                <a:latin typeface="Helvetica Neue" panose="02000503000000020004" pitchFamily="2" charset="0"/>
              </a:rPr>
              <a:t>À </a:t>
            </a:r>
            <a:r>
              <a:rPr lang="fr-CH" sz="2400" b="1" dirty="0">
                <a:solidFill>
                  <a:srgbClr val="000000"/>
                </a:solidFill>
                <a:effectLst/>
                <a:latin typeface="Helvetica Neue" panose="02000503000000020004" pitchFamily="2" charset="0"/>
              </a:rPr>
              <a:t>15h36 :</a:t>
            </a:r>
            <a:br>
              <a:rPr lang="fr-CH" sz="2400" dirty="0">
                <a:solidFill>
                  <a:srgbClr val="000000"/>
                </a:solidFill>
                <a:effectLst/>
                <a:latin typeface="Helvetica Neue" panose="02000503000000020004" pitchFamily="2" charset="0"/>
              </a:rPr>
            </a:br>
            <a:r>
              <a:rPr lang="fr-CH" sz="2400" dirty="0">
                <a:solidFill>
                  <a:srgbClr val="000000"/>
                </a:solidFill>
                <a:effectLst/>
                <a:latin typeface="Helvetica Neue" panose="02000503000000020004" pitchFamily="2" charset="0"/>
              </a:rPr>
              <a:t>Taux de participation = 49,74%</a:t>
            </a:r>
          </a:p>
          <a:p>
            <a:r>
              <a:rPr lang="fr-CH" sz="2400" b="1" dirty="0">
                <a:solidFill>
                  <a:srgbClr val="000000"/>
                </a:solidFill>
                <a:latin typeface="Helvetica Neue" panose="02000503000000020004" pitchFamily="2" charset="0"/>
              </a:rPr>
              <a:t>À </a:t>
            </a:r>
            <a:r>
              <a:rPr lang="fr-CH" sz="2400" b="1" dirty="0">
                <a:solidFill>
                  <a:srgbClr val="000000"/>
                </a:solidFill>
                <a:effectLst/>
                <a:latin typeface="Helvetica Neue" panose="02000503000000020004" pitchFamily="2" charset="0"/>
              </a:rPr>
              <a:t>16h16 : </a:t>
            </a:r>
            <a:br>
              <a:rPr lang="fr-CH" sz="2400" dirty="0">
                <a:solidFill>
                  <a:srgbClr val="000000"/>
                </a:solidFill>
                <a:effectLst/>
                <a:latin typeface="Helvetica Neue" panose="02000503000000020004" pitchFamily="2" charset="0"/>
              </a:rPr>
            </a:br>
            <a:r>
              <a:rPr lang="fr-CH" sz="2400" dirty="0">
                <a:solidFill>
                  <a:srgbClr val="000000"/>
                </a:solidFill>
                <a:effectLst/>
                <a:latin typeface="Helvetica Neue" panose="02000503000000020004" pitchFamily="2" charset="0"/>
              </a:rPr>
              <a:t>Taux de participation = 49,55% </a:t>
            </a:r>
          </a:p>
        </p:txBody>
      </p:sp>
      <p:pic>
        <p:nvPicPr>
          <p:cNvPr id="17410" name="Picture 2" descr="smiley interrogateur">
            <a:extLst>
              <a:ext uri="{FF2B5EF4-FFF2-40B4-BE49-F238E27FC236}">
                <a16:creationId xmlns:a16="http://schemas.microsoft.com/office/drawing/2014/main" id="{BF5A548F-AFF5-36E9-EC60-F41C5BCF94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91817" y="3981048"/>
            <a:ext cx="2404370" cy="2387095"/>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4D46CEDE-E029-4B25-3C42-AAABF16E40C9}"/>
              </a:ext>
            </a:extLst>
          </p:cNvPr>
          <p:cNvSpPr txBox="1"/>
          <p:nvPr/>
        </p:nvSpPr>
        <p:spPr>
          <a:xfrm>
            <a:off x="395239" y="4691828"/>
            <a:ext cx="2803595" cy="1569660"/>
          </a:xfrm>
          <a:prstGeom prst="rect">
            <a:avLst/>
          </a:prstGeom>
          <a:noFill/>
        </p:spPr>
        <p:txBody>
          <a:bodyPr wrap="square">
            <a:spAutoFit/>
          </a:bodyPr>
          <a:lstStyle/>
          <a:p>
            <a:r>
              <a:rPr lang="fr-CH" sz="2400" b="1" dirty="0">
                <a:solidFill>
                  <a:srgbClr val="000000"/>
                </a:solidFill>
                <a:effectLst/>
                <a:latin typeface="Helvetica Neue" panose="02000503000000020004" pitchFamily="2" charset="0"/>
              </a:rPr>
              <a:t>Résultats finaux : </a:t>
            </a:r>
          </a:p>
          <a:p>
            <a:r>
              <a:rPr lang="fr-CH" sz="2400" b="1" dirty="0">
                <a:solidFill>
                  <a:srgbClr val="FF0000"/>
                </a:solidFill>
                <a:effectLst/>
                <a:latin typeface="Helvetica Neue" panose="02000503000000020004" pitchFamily="2" charset="0"/>
              </a:rPr>
              <a:t>NON à 49,61%</a:t>
            </a:r>
            <a:br>
              <a:rPr lang="fr-CH" sz="2400" dirty="0">
                <a:solidFill>
                  <a:srgbClr val="000000"/>
                </a:solidFill>
                <a:effectLst/>
                <a:latin typeface="Helvetica Neue" panose="02000503000000020004" pitchFamily="2" charset="0"/>
              </a:rPr>
            </a:br>
            <a:r>
              <a:rPr lang="fr-CH" sz="2400" b="1" u="sng" dirty="0">
                <a:solidFill>
                  <a:srgbClr val="17B199"/>
                </a:solidFill>
                <a:effectLst/>
                <a:latin typeface="Helvetica Neue" panose="02000503000000020004" pitchFamily="2" charset="0"/>
              </a:rPr>
              <a:t>OUI</a:t>
            </a:r>
            <a:r>
              <a:rPr lang="fr-CH" sz="2400" b="1" dirty="0">
                <a:solidFill>
                  <a:srgbClr val="17B199"/>
                </a:solidFill>
                <a:effectLst/>
                <a:latin typeface="Helvetica Neue" panose="02000503000000020004" pitchFamily="2" charset="0"/>
              </a:rPr>
              <a:t> à 50,39%</a:t>
            </a:r>
          </a:p>
          <a:p>
            <a:r>
              <a:rPr lang="fr-CH" sz="2400" dirty="0">
                <a:solidFill>
                  <a:srgbClr val="000000"/>
                </a:solidFill>
                <a:effectLst/>
                <a:latin typeface="Helvetica Neue" panose="02000503000000020004" pitchFamily="2" charset="0"/>
              </a:rPr>
              <a:t> </a:t>
            </a:r>
            <a:endParaRPr lang="fr-FR" sz="2400" dirty="0"/>
          </a:p>
        </p:txBody>
      </p:sp>
      <p:sp>
        <p:nvSpPr>
          <p:cNvPr id="19" name="Rectangle 18">
            <a:extLst>
              <a:ext uri="{FF2B5EF4-FFF2-40B4-BE49-F238E27FC236}">
                <a16:creationId xmlns:a16="http://schemas.microsoft.com/office/drawing/2014/main" id="{6648F07D-88C9-1B12-FBE5-54C67544BE56}"/>
              </a:ext>
            </a:extLst>
          </p:cNvPr>
          <p:cNvSpPr/>
          <p:nvPr/>
        </p:nvSpPr>
        <p:spPr>
          <a:xfrm>
            <a:off x="277918" y="4583364"/>
            <a:ext cx="3454297" cy="140114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578" name="Picture 2" descr="Flèche vers le bas - Images vectorielles gratuites sur creazilla.com">
            <a:extLst>
              <a:ext uri="{FF2B5EF4-FFF2-40B4-BE49-F238E27FC236}">
                <a16:creationId xmlns:a16="http://schemas.microsoft.com/office/drawing/2014/main" id="{2DF24C60-EB87-EADB-E410-6715962FF4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885218">
            <a:off x="4643414" y="3120197"/>
            <a:ext cx="817489" cy="104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0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0"/>
                                  </p:stCondLst>
                                  <p:childTnLst>
                                    <p:set>
                                      <p:cBhvr>
                                        <p:cTn id="20" dur="1" fill="hold">
                                          <p:stCondLst>
                                            <p:cond delay="0"/>
                                          </p:stCondLst>
                                        </p:cTn>
                                        <p:tgtEl>
                                          <p:spTgt spid="24578"/>
                                        </p:tgtEl>
                                        <p:attrNameLst>
                                          <p:attrName>style.visibility</p:attrName>
                                        </p:attrNameLst>
                                      </p:cBhvr>
                                      <p:to>
                                        <p:strVal val="visible"/>
                                      </p:to>
                                    </p:set>
                                    <p:anim calcmode="lin" valueType="num">
                                      <p:cBhvr additive="base">
                                        <p:cTn id="21" dur="500"/>
                                        <p:tgtEl>
                                          <p:spTgt spid="24578"/>
                                        </p:tgtEl>
                                        <p:attrNameLst>
                                          <p:attrName>ppt_y</p:attrName>
                                        </p:attrNameLst>
                                      </p:cBhvr>
                                      <p:tavLst>
                                        <p:tav tm="0">
                                          <p:val>
                                            <p:strVal val="#ppt_y-#ppt_h*1.125000"/>
                                          </p:val>
                                        </p:tav>
                                        <p:tav tm="100000">
                                          <p:val>
                                            <p:strVal val="#ppt_y"/>
                                          </p:val>
                                        </p:tav>
                                      </p:tavLst>
                                    </p:anim>
                                    <p:animEffect transition="in" filter="wipe(down)">
                                      <p:cBhvr>
                                        <p:cTn id="22" dur="500"/>
                                        <p:tgtEl>
                                          <p:spTgt spid="24578"/>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5D1BB-0A3C-9F6F-0C35-E206ED148B1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A93A9F8F-8E25-9A4A-5398-0373DC7E6699}"/>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b="1" dirty="0">
                <a:latin typeface="Abadi MT Condensed Extra Bold" panose="020B0306030101010103" pitchFamily="34" charset="77"/>
              </a:rPr>
              <a:t>L’identité numérique est soutenue </a:t>
            </a:r>
          </a:p>
          <a:p>
            <a:r>
              <a:rPr lang="fr-CH" sz="5400" b="1" dirty="0">
                <a:latin typeface="Abadi MT Condensed Extra Bold" panose="020B0306030101010103" pitchFamily="34" charset="77"/>
              </a:rPr>
              <a:t>par Swisscom, </a:t>
            </a:r>
            <a:r>
              <a:rPr lang="fr-CH" sz="5400" b="1" dirty="0" err="1">
                <a:latin typeface="Abadi MT Condensed Extra Bold" panose="020B0306030101010103" pitchFamily="34" charset="77"/>
              </a:rPr>
              <a:t>Ringier</a:t>
            </a:r>
            <a:r>
              <a:rPr lang="fr-CH" sz="5400" b="1" dirty="0">
                <a:latin typeface="Abadi MT Condensed Extra Bold" panose="020B0306030101010103" pitchFamily="34" charset="77"/>
              </a:rPr>
              <a:t> et TX-Group</a:t>
            </a:r>
            <a:endParaRPr lang="fr-CH" sz="4100" b="1" dirty="0">
              <a:latin typeface="+mn-lt"/>
            </a:endParaRPr>
          </a:p>
        </p:txBody>
      </p:sp>
      <p:pic>
        <p:nvPicPr>
          <p:cNvPr id="20" name="Image 19">
            <a:extLst>
              <a:ext uri="{FF2B5EF4-FFF2-40B4-BE49-F238E27FC236}">
                <a16:creationId xmlns:a16="http://schemas.microsoft.com/office/drawing/2014/main" id="{CA7239F8-41BD-3B81-6EA0-C239F06A7853}"/>
              </a:ext>
            </a:extLst>
          </p:cNvPr>
          <p:cNvPicPr>
            <a:picLocks noChangeAspect="1"/>
          </p:cNvPicPr>
          <p:nvPr/>
        </p:nvPicPr>
        <p:blipFill>
          <a:blip r:embed="rId2"/>
          <a:stretch>
            <a:fillRect/>
          </a:stretch>
        </p:blipFill>
        <p:spPr>
          <a:xfrm>
            <a:off x="2775857" y="1690325"/>
            <a:ext cx="7467600" cy="1354741"/>
          </a:xfrm>
          <a:prstGeom prst="rect">
            <a:avLst/>
          </a:prstGeom>
          <a:ln w="28575">
            <a:solidFill>
              <a:schemeClr val="tx1"/>
            </a:solidFill>
          </a:ln>
        </p:spPr>
      </p:pic>
      <p:pic>
        <p:nvPicPr>
          <p:cNvPr id="21" name="Image 20">
            <a:extLst>
              <a:ext uri="{FF2B5EF4-FFF2-40B4-BE49-F238E27FC236}">
                <a16:creationId xmlns:a16="http://schemas.microsoft.com/office/drawing/2014/main" id="{24201487-92DD-A21D-9E64-738F348D2300}"/>
              </a:ext>
            </a:extLst>
          </p:cNvPr>
          <p:cNvPicPr>
            <a:picLocks noChangeAspect="1"/>
          </p:cNvPicPr>
          <p:nvPr/>
        </p:nvPicPr>
        <p:blipFill>
          <a:blip r:embed="rId3"/>
          <a:stretch>
            <a:fillRect/>
          </a:stretch>
        </p:blipFill>
        <p:spPr>
          <a:xfrm>
            <a:off x="548985" y="1662676"/>
            <a:ext cx="2068053" cy="1410037"/>
          </a:xfrm>
          <a:prstGeom prst="rect">
            <a:avLst/>
          </a:prstGeom>
        </p:spPr>
      </p:pic>
      <p:pic>
        <p:nvPicPr>
          <p:cNvPr id="22" name="Image 21">
            <a:extLst>
              <a:ext uri="{FF2B5EF4-FFF2-40B4-BE49-F238E27FC236}">
                <a16:creationId xmlns:a16="http://schemas.microsoft.com/office/drawing/2014/main" id="{06C53119-B11A-D1B0-598B-0012E796ED51}"/>
              </a:ext>
            </a:extLst>
          </p:cNvPr>
          <p:cNvPicPr>
            <a:picLocks noChangeAspect="1"/>
          </p:cNvPicPr>
          <p:nvPr/>
        </p:nvPicPr>
        <p:blipFill>
          <a:blip r:embed="rId4"/>
          <a:stretch>
            <a:fillRect/>
          </a:stretch>
        </p:blipFill>
        <p:spPr>
          <a:xfrm>
            <a:off x="592527" y="3111500"/>
            <a:ext cx="1968500" cy="317500"/>
          </a:xfrm>
          <a:prstGeom prst="rect">
            <a:avLst/>
          </a:prstGeom>
        </p:spPr>
      </p:pic>
      <p:pic>
        <p:nvPicPr>
          <p:cNvPr id="23" name="Image 22">
            <a:extLst>
              <a:ext uri="{FF2B5EF4-FFF2-40B4-BE49-F238E27FC236}">
                <a16:creationId xmlns:a16="http://schemas.microsoft.com/office/drawing/2014/main" id="{BC45C2BD-5796-11A8-46D2-17594417A831}"/>
              </a:ext>
            </a:extLst>
          </p:cNvPr>
          <p:cNvPicPr>
            <a:picLocks noChangeAspect="1"/>
          </p:cNvPicPr>
          <p:nvPr/>
        </p:nvPicPr>
        <p:blipFill>
          <a:blip r:embed="rId5"/>
          <a:stretch>
            <a:fillRect/>
          </a:stretch>
        </p:blipFill>
        <p:spPr>
          <a:xfrm>
            <a:off x="592527" y="3496089"/>
            <a:ext cx="9906744" cy="1502523"/>
          </a:xfrm>
          <a:prstGeom prst="rect">
            <a:avLst/>
          </a:prstGeom>
          <a:ln>
            <a:solidFill>
              <a:schemeClr val="tx1"/>
            </a:solidFill>
          </a:ln>
        </p:spPr>
      </p:pic>
      <p:pic>
        <p:nvPicPr>
          <p:cNvPr id="24" name="Image 23">
            <a:extLst>
              <a:ext uri="{FF2B5EF4-FFF2-40B4-BE49-F238E27FC236}">
                <a16:creationId xmlns:a16="http://schemas.microsoft.com/office/drawing/2014/main" id="{0A3DD34D-188B-A77B-0152-675774A1433C}"/>
              </a:ext>
            </a:extLst>
          </p:cNvPr>
          <p:cNvPicPr>
            <a:picLocks noChangeAspect="1"/>
          </p:cNvPicPr>
          <p:nvPr/>
        </p:nvPicPr>
        <p:blipFill>
          <a:blip r:embed="rId6"/>
          <a:stretch>
            <a:fillRect/>
          </a:stretch>
        </p:blipFill>
        <p:spPr>
          <a:xfrm>
            <a:off x="592524" y="5167675"/>
            <a:ext cx="9906747" cy="1411373"/>
          </a:xfrm>
          <a:prstGeom prst="rect">
            <a:avLst/>
          </a:prstGeom>
          <a:ln>
            <a:solidFill>
              <a:schemeClr val="tx1"/>
            </a:solidFill>
          </a:ln>
        </p:spPr>
      </p:pic>
      <p:sp>
        <p:nvSpPr>
          <p:cNvPr id="27" name="Rectangle 26">
            <a:extLst>
              <a:ext uri="{FF2B5EF4-FFF2-40B4-BE49-F238E27FC236}">
                <a16:creationId xmlns:a16="http://schemas.microsoft.com/office/drawing/2014/main" id="{1120C006-6310-E03E-8F6D-51C6A78F8750}"/>
              </a:ext>
            </a:extLst>
          </p:cNvPr>
          <p:cNvSpPr/>
          <p:nvPr/>
        </p:nvSpPr>
        <p:spPr>
          <a:xfrm>
            <a:off x="592527" y="4593396"/>
            <a:ext cx="9906744" cy="405216"/>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E1F84034-2798-6CF9-6F03-48C329A86796}"/>
              </a:ext>
            </a:extLst>
          </p:cNvPr>
          <p:cNvSpPr/>
          <p:nvPr/>
        </p:nvSpPr>
        <p:spPr>
          <a:xfrm>
            <a:off x="592524" y="5763986"/>
            <a:ext cx="9906747" cy="522514"/>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76C435D1-4E4D-468B-EBA7-654F4FB8312C}"/>
              </a:ext>
            </a:extLst>
          </p:cNvPr>
          <p:cNvPicPr>
            <a:picLocks noChangeAspect="1"/>
          </p:cNvPicPr>
          <p:nvPr/>
        </p:nvPicPr>
        <p:blipFill>
          <a:blip r:embed="rId7"/>
          <a:stretch>
            <a:fillRect/>
          </a:stretch>
        </p:blipFill>
        <p:spPr>
          <a:xfrm>
            <a:off x="9138005" y="-62019"/>
            <a:ext cx="1583281" cy="1583281"/>
          </a:xfrm>
          <a:prstGeom prst="rect">
            <a:avLst/>
          </a:prstGeom>
        </p:spPr>
      </p:pic>
      <p:pic>
        <p:nvPicPr>
          <p:cNvPr id="30" name="Picture 2" descr="smiley interrogateur">
            <a:extLst>
              <a:ext uri="{FF2B5EF4-FFF2-40B4-BE49-F238E27FC236}">
                <a16:creationId xmlns:a16="http://schemas.microsoft.com/office/drawing/2014/main" id="{4333E2AC-C007-3460-BD48-1251D02303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21286" y="4796004"/>
            <a:ext cx="1213109" cy="1204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51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p:tgtEl>
                                          <p:spTgt spid="21"/>
                                        </p:tgtEl>
                                        <p:attrNameLst>
                                          <p:attrName>ppt_x</p:attrName>
                                        </p:attrNameLst>
                                      </p:cBhvr>
                                      <p:tavLst>
                                        <p:tav tm="0">
                                          <p:val>
                                            <p:strVal val="#ppt_x-#ppt_w*1.125000"/>
                                          </p:val>
                                        </p:tav>
                                        <p:tav tm="100000">
                                          <p:val>
                                            <p:strVal val="#ppt_x"/>
                                          </p:val>
                                        </p:tav>
                                      </p:tavLst>
                                    </p:anim>
                                    <p:animEffect transition="in" filter="wipe(right)">
                                      <p:cBhvr>
                                        <p:cTn id="8" dur="1000"/>
                                        <p:tgtEl>
                                          <p:spTgt spid="21"/>
                                        </p:tgtEl>
                                      </p:cBhvr>
                                    </p:animEffect>
                                  </p:childTnLst>
                                </p:cTn>
                              </p:par>
                              <p:par>
                                <p:cTn id="9" presetID="1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p:tgtEl>
                                          <p:spTgt spid="20"/>
                                        </p:tgtEl>
                                        <p:attrNameLst>
                                          <p:attrName>ppt_x</p:attrName>
                                        </p:attrNameLst>
                                      </p:cBhvr>
                                      <p:tavLst>
                                        <p:tav tm="0">
                                          <p:val>
                                            <p:strVal val="#ppt_x-#ppt_w*1.125000"/>
                                          </p:val>
                                        </p:tav>
                                        <p:tav tm="100000">
                                          <p:val>
                                            <p:strVal val="#ppt_x"/>
                                          </p:val>
                                        </p:tav>
                                      </p:tavLst>
                                    </p:anim>
                                    <p:animEffect transition="in" filter="wipe(right)">
                                      <p:cBhvr>
                                        <p:cTn id="12" dur="1000"/>
                                        <p:tgtEl>
                                          <p:spTgt spid="20"/>
                                        </p:tgtEl>
                                      </p:cBhvr>
                                    </p:animEffect>
                                  </p:childTnLst>
                                </p:cTn>
                              </p:par>
                              <p:par>
                                <p:cTn id="13" presetID="1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p:tgtEl>
                                          <p:spTgt spid="22"/>
                                        </p:tgtEl>
                                        <p:attrNameLst>
                                          <p:attrName>ppt_x</p:attrName>
                                        </p:attrNameLst>
                                      </p:cBhvr>
                                      <p:tavLst>
                                        <p:tav tm="0">
                                          <p:val>
                                            <p:strVal val="#ppt_x-#ppt_w*1.125000"/>
                                          </p:val>
                                        </p:tav>
                                        <p:tav tm="100000">
                                          <p:val>
                                            <p:strVal val="#ppt_x"/>
                                          </p:val>
                                        </p:tav>
                                      </p:tavLst>
                                    </p:anim>
                                    <p:animEffect transition="in" filter="wipe(right)">
                                      <p:cBhvr>
                                        <p:cTn id="16" dur="1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strVal val="#ppt_w*0.70"/>
                                          </p:val>
                                        </p:tav>
                                        <p:tav tm="100000">
                                          <p:val>
                                            <p:strVal val="#ppt_w"/>
                                          </p:val>
                                        </p:tav>
                                      </p:tavLst>
                                    </p:anim>
                                    <p:anim calcmode="lin" valueType="num">
                                      <p:cBhvr>
                                        <p:cTn id="22" dur="1000" fill="hold"/>
                                        <p:tgtEl>
                                          <p:spTgt spid="27"/>
                                        </p:tgtEl>
                                        <p:attrNameLst>
                                          <p:attrName>ppt_h</p:attrName>
                                        </p:attrNameLst>
                                      </p:cBhvr>
                                      <p:tavLst>
                                        <p:tav tm="0">
                                          <p:val>
                                            <p:strVal val="#ppt_h"/>
                                          </p:val>
                                        </p:tav>
                                        <p:tav tm="100000">
                                          <p:val>
                                            <p:strVal val="#ppt_h"/>
                                          </p:val>
                                        </p:tav>
                                      </p:tavLst>
                                    </p:anim>
                                    <p:animEffect transition="in" filter="fade">
                                      <p:cBhvr>
                                        <p:cTn id="23" dur="10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1000" fill="hold"/>
                                        <p:tgtEl>
                                          <p:spTgt spid="28"/>
                                        </p:tgtEl>
                                        <p:attrNameLst>
                                          <p:attrName>ppt_w</p:attrName>
                                        </p:attrNameLst>
                                      </p:cBhvr>
                                      <p:tavLst>
                                        <p:tav tm="0">
                                          <p:val>
                                            <p:strVal val="#ppt_w*0.70"/>
                                          </p:val>
                                        </p:tav>
                                        <p:tav tm="100000">
                                          <p:val>
                                            <p:strVal val="#ppt_w"/>
                                          </p:val>
                                        </p:tav>
                                      </p:tavLst>
                                    </p:anim>
                                    <p:anim calcmode="lin" valueType="num">
                                      <p:cBhvr>
                                        <p:cTn id="29" dur="1000" fill="hold"/>
                                        <p:tgtEl>
                                          <p:spTgt spid="28"/>
                                        </p:tgtEl>
                                        <p:attrNameLst>
                                          <p:attrName>ppt_h</p:attrName>
                                        </p:attrNameLst>
                                      </p:cBhvr>
                                      <p:tavLst>
                                        <p:tav tm="0">
                                          <p:val>
                                            <p:strVal val="#ppt_h"/>
                                          </p:val>
                                        </p:tav>
                                        <p:tav tm="100000">
                                          <p:val>
                                            <p:strVal val="#ppt_h"/>
                                          </p:val>
                                        </p:tav>
                                      </p:tavLst>
                                    </p:anim>
                                    <p:animEffect transition="in" filter="fade">
                                      <p:cBhvr>
                                        <p:cTn id="3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ACDC8-F047-489E-BEC2-D240B94610B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2FF386F6-6591-D9F8-C41E-6462756F0059}"/>
              </a:ext>
            </a:extLst>
          </p:cNvPr>
          <p:cNvPicPr>
            <a:picLocks noChangeAspect="1"/>
          </p:cNvPicPr>
          <p:nvPr/>
        </p:nvPicPr>
        <p:blipFill>
          <a:blip r:embed="rId2"/>
          <a:stretch>
            <a:fillRect/>
          </a:stretch>
        </p:blipFill>
        <p:spPr>
          <a:xfrm>
            <a:off x="6823104" y="2334720"/>
            <a:ext cx="1583281" cy="1583281"/>
          </a:xfrm>
          <a:prstGeom prst="rect">
            <a:avLst/>
          </a:prstGeom>
        </p:spPr>
      </p:pic>
      <p:sp>
        <p:nvSpPr>
          <p:cNvPr id="3" name="Titre 1">
            <a:extLst>
              <a:ext uri="{FF2B5EF4-FFF2-40B4-BE49-F238E27FC236}">
                <a16:creationId xmlns:a16="http://schemas.microsoft.com/office/drawing/2014/main" id="{D8C83E2B-F442-83C0-EF05-142501135A44}"/>
              </a:ext>
            </a:extLst>
          </p:cNvPr>
          <p:cNvSpPr txBox="1">
            <a:spLocks/>
          </p:cNvSpPr>
          <p:nvPr/>
        </p:nvSpPr>
        <p:spPr>
          <a:xfrm>
            <a:off x="2698001" y="2592438"/>
            <a:ext cx="491674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La Guerre </a:t>
            </a:r>
          </a:p>
          <a:p>
            <a:pPr algn="ctr"/>
            <a:r>
              <a:rPr lang="fr-FR" sz="4800" b="1" dirty="0">
                <a:latin typeface="Abadi MT Condensed Extra Bold" panose="020B0306030101010103" pitchFamily="34" charset="77"/>
              </a:rPr>
              <a:t>en Ukraine</a:t>
            </a:r>
            <a:endParaRPr lang="fr-FR" sz="4000" b="1" dirty="0">
              <a:latin typeface="Abadi MT Condensed Extra Bold" panose="020B0306030101010103" pitchFamily="34" charset="77"/>
            </a:endParaRPr>
          </a:p>
        </p:txBody>
      </p:sp>
    </p:spTree>
    <p:extLst>
      <p:ext uri="{BB962C8B-B14F-4D97-AF65-F5344CB8AC3E}">
        <p14:creationId xmlns:p14="http://schemas.microsoft.com/office/powerpoint/2010/main" val="2602871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194C0-71DC-349F-7ED9-D9BDA9E224EB}"/>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C399A364-C6C1-B440-C759-52B8B6C49AFD}"/>
              </a:ext>
            </a:extLst>
          </p:cNvPr>
          <p:cNvSpPr txBox="1">
            <a:spLocks/>
          </p:cNvSpPr>
          <p:nvPr/>
        </p:nvSpPr>
        <p:spPr>
          <a:xfrm>
            <a:off x="1853203" y="421294"/>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4800" b="1" dirty="0">
                <a:latin typeface="Abadi MT Condensed Extra Bold" panose="020B0306030101010103" pitchFamily="34" charset="77"/>
              </a:rPr>
              <a:t>Des sous et des armes </a:t>
            </a:r>
          </a:p>
          <a:p>
            <a:pPr algn="ctr"/>
            <a:r>
              <a:rPr lang="fr-CH" sz="4800" b="1" dirty="0">
                <a:latin typeface="Abadi MT Condensed Extra Bold" panose="020B0306030101010103" pitchFamily="34" charset="77"/>
              </a:rPr>
              <a:t>pour l’Ukraine</a:t>
            </a:r>
            <a:endParaRPr lang="fr-FR" sz="4800" b="1" dirty="0">
              <a:latin typeface="Abadi MT Condensed Extra Bold" panose="020B0306030101010103" pitchFamily="34" charset="77"/>
            </a:endParaRPr>
          </a:p>
        </p:txBody>
      </p:sp>
      <p:pic>
        <p:nvPicPr>
          <p:cNvPr id="7" name="Image 6">
            <a:extLst>
              <a:ext uri="{FF2B5EF4-FFF2-40B4-BE49-F238E27FC236}">
                <a16:creationId xmlns:a16="http://schemas.microsoft.com/office/drawing/2014/main" id="{75039895-6EC2-BB34-D23A-ECCF8FD9A303}"/>
              </a:ext>
            </a:extLst>
          </p:cNvPr>
          <p:cNvPicPr>
            <a:picLocks noChangeAspect="1"/>
          </p:cNvPicPr>
          <p:nvPr/>
        </p:nvPicPr>
        <p:blipFill>
          <a:blip r:embed="rId2"/>
          <a:stretch>
            <a:fillRect/>
          </a:stretch>
        </p:blipFill>
        <p:spPr>
          <a:xfrm>
            <a:off x="8896110" y="149368"/>
            <a:ext cx="1583281" cy="1583281"/>
          </a:xfrm>
          <a:prstGeom prst="rect">
            <a:avLst/>
          </a:prstGeom>
        </p:spPr>
      </p:pic>
      <p:sp>
        <p:nvSpPr>
          <p:cNvPr id="13" name="ZoneTexte 12">
            <a:extLst>
              <a:ext uri="{FF2B5EF4-FFF2-40B4-BE49-F238E27FC236}">
                <a16:creationId xmlns:a16="http://schemas.microsoft.com/office/drawing/2014/main" id="{C6919B75-0DA1-1EB8-A8CE-34040DA7B6E3}"/>
              </a:ext>
            </a:extLst>
          </p:cNvPr>
          <p:cNvSpPr txBox="1"/>
          <p:nvPr/>
        </p:nvSpPr>
        <p:spPr>
          <a:xfrm>
            <a:off x="1256423" y="2577878"/>
            <a:ext cx="4839577" cy="2803433"/>
          </a:xfrm>
          <a:prstGeom prst="rect">
            <a:avLst/>
          </a:prstGeom>
          <a:noFill/>
          <a:ln w="28575">
            <a:solidFill>
              <a:schemeClr val="tx1"/>
            </a:solidFill>
          </a:ln>
        </p:spPr>
        <p:txBody>
          <a:bodyPr wrap="square" lIns="216000" tIns="108000" rIns="216000" bIns="108000">
            <a:spAutoFit/>
          </a:bodyPr>
          <a:lstStyle/>
          <a:p>
            <a:r>
              <a:rPr lang="fr-CH" sz="2400" b="1" i="0" dirty="0">
                <a:solidFill>
                  <a:srgbClr val="333333"/>
                </a:solidFill>
                <a:effectLst/>
                <a:highlight>
                  <a:srgbClr val="FFFF00"/>
                </a:highlight>
                <a:latin typeface="FrutigerNeueW02-Regular"/>
              </a:rPr>
              <a:t>Depuis le 24 février 2022 jusqu'au 31 mai 2025</a:t>
            </a:r>
            <a:r>
              <a:rPr lang="fr-CH" sz="2400" b="0" i="0" dirty="0">
                <a:solidFill>
                  <a:srgbClr val="333333"/>
                </a:solidFill>
                <a:effectLst/>
                <a:latin typeface="FrutigerNeueW02-Regular"/>
              </a:rPr>
              <a:t>, la Confédération a soutenu les populations touchées par la guerre en Ukraine, en Suisse ou à l'étranger, pour un montant total d'environ </a:t>
            </a:r>
            <a:r>
              <a:rPr lang="fr-CH" sz="2400" b="1" i="0" dirty="0">
                <a:solidFill>
                  <a:srgbClr val="333333"/>
                </a:solidFill>
                <a:effectLst/>
                <a:highlight>
                  <a:srgbClr val="FFFF00"/>
                </a:highlight>
                <a:latin typeface="FrutigerNeueW02-Regular"/>
              </a:rPr>
              <a:t>5,16 milliards de francs depuis le début du conflit.</a:t>
            </a:r>
            <a:endParaRPr lang="fr-FR" sz="2400" b="1" dirty="0">
              <a:highlight>
                <a:srgbClr val="FFFF00"/>
              </a:highlight>
            </a:endParaRPr>
          </a:p>
        </p:txBody>
      </p:sp>
      <p:pic>
        <p:nvPicPr>
          <p:cNvPr id="14" name="Image 13">
            <a:extLst>
              <a:ext uri="{FF2B5EF4-FFF2-40B4-BE49-F238E27FC236}">
                <a16:creationId xmlns:a16="http://schemas.microsoft.com/office/drawing/2014/main" id="{95B22D9B-9BA6-41EF-EB25-29821D3D5C67}"/>
              </a:ext>
            </a:extLst>
          </p:cNvPr>
          <p:cNvPicPr>
            <a:picLocks noChangeAspect="1"/>
          </p:cNvPicPr>
          <p:nvPr/>
        </p:nvPicPr>
        <p:blipFill>
          <a:blip r:embed="rId3"/>
          <a:stretch>
            <a:fillRect/>
          </a:stretch>
        </p:blipFill>
        <p:spPr>
          <a:xfrm>
            <a:off x="1256423" y="1692603"/>
            <a:ext cx="699486" cy="721656"/>
          </a:xfrm>
          <a:prstGeom prst="rect">
            <a:avLst/>
          </a:prstGeom>
        </p:spPr>
      </p:pic>
      <p:pic>
        <p:nvPicPr>
          <p:cNvPr id="15" name="Image 14">
            <a:extLst>
              <a:ext uri="{FF2B5EF4-FFF2-40B4-BE49-F238E27FC236}">
                <a16:creationId xmlns:a16="http://schemas.microsoft.com/office/drawing/2014/main" id="{7F892261-DC04-BC3D-9878-01A1BD5E3B5A}"/>
              </a:ext>
            </a:extLst>
          </p:cNvPr>
          <p:cNvPicPr>
            <a:picLocks noChangeAspect="1"/>
          </p:cNvPicPr>
          <p:nvPr/>
        </p:nvPicPr>
        <p:blipFill>
          <a:blip r:embed="rId4"/>
          <a:stretch>
            <a:fillRect/>
          </a:stretch>
        </p:blipFill>
        <p:spPr>
          <a:xfrm>
            <a:off x="1989555" y="1739901"/>
            <a:ext cx="2505823" cy="672446"/>
          </a:xfrm>
          <a:prstGeom prst="rect">
            <a:avLst/>
          </a:prstGeom>
        </p:spPr>
      </p:pic>
      <p:pic>
        <p:nvPicPr>
          <p:cNvPr id="21506" name="Picture 2" descr="Sondage Ukraine: les Suisses veulent mieux soutenir Kiev | 24 heures">
            <a:extLst>
              <a:ext uri="{FF2B5EF4-FFF2-40B4-BE49-F238E27FC236}">
                <a16:creationId xmlns:a16="http://schemas.microsoft.com/office/drawing/2014/main" id="{25A0853B-4255-F8D4-F1C2-1195FAC8FA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4611" y="2383524"/>
            <a:ext cx="5322504" cy="35472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0AFEE35B-3BEA-0EEC-B410-E5DA606B6E7C}"/>
              </a:ext>
            </a:extLst>
          </p:cNvPr>
          <p:cNvSpPr txBox="1"/>
          <p:nvPr/>
        </p:nvSpPr>
        <p:spPr>
          <a:xfrm>
            <a:off x="6273469" y="5381311"/>
            <a:ext cx="4525909" cy="1200329"/>
          </a:xfrm>
          <a:prstGeom prst="rect">
            <a:avLst/>
          </a:prstGeom>
          <a:solidFill>
            <a:schemeClr val="bg1"/>
          </a:solidFill>
          <a:ln w="28575">
            <a:solidFill>
              <a:schemeClr val="tx1"/>
            </a:solidFill>
          </a:ln>
        </p:spPr>
        <p:txBody>
          <a:bodyPr wrap="square">
            <a:spAutoFit/>
          </a:bodyPr>
          <a:lstStyle/>
          <a:p>
            <a:r>
              <a:rPr lang="fr-CH" sz="2800" b="1" dirty="0" err="1">
                <a:latin typeface="Abadi MT Condensed" panose="020B0506030101010103" pitchFamily="34" charset="0"/>
                <a:ea typeface="Times New Roman" panose="02020603050405020304" pitchFamily="18" charset="0"/>
              </a:rPr>
              <a:t>Ignazio</a:t>
            </a:r>
            <a:r>
              <a:rPr lang="fr-CH" sz="2800" b="1" dirty="0">
                <a:latin typeface="Abadi MT Condensed" panose="020B0506030101010103" pitchFamily="34" charset="0"/>
                <a:ea typeface="Times New Roman" panose="02020603050405020304" pitchFamily="18" charset="0"/>
              </a:rPr>
              <a:t> Cassis</a:t>
            </a:r>
          </a:p>
          <a:p>
            <a:r>
              <a:rPr lang="fr-CH" sz="2200" b="1" dirty="0">
                <a:latin typeface="Abadi MT Condensed" panose="020B0506030101010103" pitchFamily="34" charset="0"/>
                <a:ea typeface="Times New Roman" panose="02020603050405020304" pitchFamily="18" charset="0"/>
              </a:rPr>
              <a:t>Président Suisse 2022</a:t>
            </a:r>
            <a:br>
              <a:rPr lang="fr-CH" sz="2200" b="1" dirty="0">
                <a:latin typeface="Abadi MT Condensed" panose="020B0506030101010103" pitchFamily="34" charset="0"/>
                <a:ea typeface="Times New Roman" panose="02020603050405020304" pitchFamily="18" charset="0"/>
              </a:rPr>
            </a:br>
            <a:r>
              <a:rPr lang="fr-CH" sz="2200" b="1" dirty="0">
                <a:latin typeface="Abadi MT Condensed" panose="020B0506030101010103" pitchFamily="34" charset="0"/>
                <a:ea typeface="Times New Roman" panose="02020603050405020304" pitchFamily="18" charset="0"/>
              </a:rPr>
              <a:t>Conseiller fédéral des affaires étrangères </a:t>
            </a:r>
            <a:endParaRPr lang="fr-FR" sz="2200" b="1" dirty="0">
              <a:latin typeface="Abadi MT Condensed" panose="020B0506030101010103" pitchFamily="34" charset="0"/>
              <a:ea typeface="Times New Roman" panose="02020603050405020304" pitchFamily="18" charset="0"/>
            </a:endParaRPr>
          </a:p>
        </p:txBody>
      </p:sp>
      <p:sp>
        <p:nvSpPr>
          <p:cNvPr id="6" name="ZoneTexte 5">
            <a:extLst>
              <a:ext uri="{FF2B5EF4-FFF2-40B4-BE49-F238E27FC236}">
                <a16:creationId xmlns:a16="http://schemas.microsoft.com/office/drawing/2014/main" id="{F0EC057F-E685-1A6A-856C-7E10F740FEB8}"/>
              </a:ext>
            </a:extLst>
          </p:cNvPr>
          <p:cNvSpPr txBox="1"/>
          <p:nvPr/>
        </p:nvSpPr>
        <p:spPr>
          <a:xfrm>
            <a:off x="172215" y="5585136"/>
            <a:ext cx="6101254" cy="923330"/>
          </a:xfrm>
          <a:prstGeom prst="rect">
            <a:avLst/>
          </a:prstGeom>
          <a:noFill/>
        </p:spPr>
        <p:txBody>
          <a:bodyPr wrap="square">
            <a:spAutoFit/>
          </a:bodyPr>
          <a:lstStyle/>
          <a:p>
            <a:r>
              <a:rPr lang="fr-CH" b="0" i="0" dirty="0">
                <a:solidFill>
                  <a:srgbClr val="121212"/>
                </a:solidFill>
                <a:effectLst/>
                <a:latin typeface="Sole Serif"/>
              </a:rPr>
              <a:t>« Selon notre sondage, plus de 70% de la population se range du côté de </a:t>
            </a:r>
            <a:r>
              <a:rPr lang="fr-CH" b="0" i="0" dirty="0" err="1">
                <a:solidFill>
                  <a:srgbClr val="121212"/>
                </a:solidFill>
                <a:effectLst/>
                <a:latin typeface="Sole Serif"/>
              </a:rPr>
              <a:t>Volodymyr</a:t>
            </a:r>
            <a:r>
              <a:rPr lang="fr-CH" b="0" i="0" dirty="0">
                <a:solidFill>
                  <a:srgbClr val="121212"/>
                </a:solidFill>
                <a:effectLst/>
                <a:latin typeface="Sole Serif"/>
              </a:rPr>
              <a:t> </a:t>
            </a:r>
            <a:r>
              <a:rPr lang="fr-CH" b="0" i="0" dirty="0" err="1">
                <a:solidFill>
                  <a:srgbClr val="121212"/>
                </a:solidFill>
                <a:effectLst/>
                <a:latin typeface="Sole Serif"/>
              </a:rPr>
              <a:t>Zelensky</a:t>
            </a:r>
            <a:r>
              <a:rPr lang="fr-CH" b="0" i="0" dirty="0">
                <a:solidFill>
                  <a:srgbClr val="121212"/>
                </a:solidFill>
                <a:effectLst/>
                <a:latin typeface="Sole Serif"/>
              </a:rPr>
              <a:t>. </a:t>
            </a:r>
            <a:r>
              <a:rPr lang="fr-CH" b="0" i="0" dirty="0">
                <a:solidFill>
                  <a:srgbClr val="121212"/>
                </a:solidFill>
                <a:effectLst/>
                <a:highlight>
                  <a:srgbClr val="FFFF00"/>
                </a:highlight>
                <a:latin typeface="Sole Serif"/>
              </a:rPr>
              <a:t>Et deux tiers souhaitent assouplir les réexportations d’armes en sa faveur</a:t>
            </a:r>
            <a:r>
              <a:rPr lang="fr-CH" b="0" i="0" dirty="0">
                <a:solidFill>
                  <a:srgbClr val="121212"/>
                </a:solidFill>
                <a:effectLst/>
                <a:latin typeface="Sole Serif"/>
              </a:rPr>
              <a:t>. »</a:t>
            </a:r>
            <a:endParaRPr lang="fr-FR" dirty="0"/>
          </a:p>
        </p:txBody>
      </p:sp>
      <p:pic>
        <p:nvPicPr>
          <p:cNvPr id="9" name="Image 8">
            <a:extLst>
              <a:ext uri="{FF2B5EF4-FFF2-40B4-BE49-F238E27FC236}">
                <a16:creationId xmlns:a16="http://schemas.microsoft.com/office/drawing/2014/main" id="{06C1599A-3E91-D53E-FFB9-4825A70034BF}"/>
              </a:ext>
            </a:extLst>
          </p:cNvPr>
          <p:cNvPicPr>
            <a:picLocks noChangeAspect="1"/>
          </p:cNvPicPr>
          <p:nvPr/>
        </p:nvPicPr>
        <p:blipFill>
          <a:blip r:embed="rId6"/>
          <a:stretch>
            <a:fillRect/>
          </a:stretch>
        </p:blipFill>
        <p:spPr>
          <a:xfrm>
            <a:off x="10912578" y="6008045"/>
            <a:ext cx="901700" cy="215900"/>
          </a:xfrm>
          <a:prstGeom prst="rect">
            <a:avLst/>
          </a:prstGeom>
        </p:spPr>
      </p:pic>
      <p:pic>
        <p:nvPicPr>
          <p:cNvPr id="10" name="Image 9">
            <a:extLst>
              <a:ext uri="{FF2B5EF4-FFF2-40B4-BE49-F238E27FC236}">
                <a16:creationId xmlns:a16="http://schemas.microsoft.com/office/drawing/2014/main" id="{663C0B19-FCDE-9F51-C21C-18C77E25BCBB}"/>
              </a:ext>
            </a:extLst>
          </p:cNvPr>
          <p:cNvPicPr>
            <a:picLocks noChangeAspect="1"/>
          </p:cNvPicPr>
          <p:nvPr/>
        </p:nvPicPr>
        <p:blipFill>
          <a:blip r:embed="rId7"/>
          <a:stretch>
            <a:fillRect/>
          </a:stretch>
        </p:blipFill>
        <p:spPr>
          <a:xfrm>
            <a:off x="172215" y="5082861"/>
            <a:ext cx="825500" cy="596900"/>
          </a:xfrm>
          <a:prstGeom prst="rect">
            <a:avLst/>
          </a:prstGeom>
        </p:spPr>
      </p:pic>
    </p:spTree>
    <p:extLst>
      <p:ext uri="{BB962C8B-B14F-4D97-AF65-F5344CB8AC3E}">
        <p14:creationId xmlns:p14="http://schemas.microsoft.com/office/powerpoint/2010/main" val="4083984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p:tgtEl>
                                          <p:spTgt spid="13"/>
                                        </p:tgtEl>
                                        <p:attrNameLst>
                                          <p:attrName>ppt_x</p:attrName>
                                        </p:attrNameLst>
                                      </p:cBhvr>
                                      <p:tavLst>
                                        <p:tav tm="0">
                                          <p:val>
                                            <p:strVal val="#ppt_x-#ppt_w*1.125000"/>
                                          </p:val>
                                        </p:tav>
                                        <p:tav tm="100000">
                                          <p:val>
                                            <p:strVal val="#ppt_x"/>
                                          </p:val>
                                        </p:tav>
                                      </p:tavLst>
                                    </p:anim>
                                    <p:animEffect transition="in" filter="wipe(right)">
                                      <p:cBhvr>
                                        <p:cTn id="14" dur="1000"/>
                                        <p:tgtEl>
                                          <p:spTgt spid="13"/>
                                        </p:tgtEl>
                                      </p:cBhvr>
                                    </p:animEffect>
                                  </p:childTnLst>
                                </p:cTn>
                              </p:par>
                              <p:par>
                                <p:cTn id="15" presetID="12" presetClass="entr" presetSubtype="8"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p:tgtEl>
                                          <p:spTgt spid="15"/>
                                        </p:tgtEl>
                                        <p:attrNameLst>
                                          <p:attrName>ppt_x</p:attrName>
                                        </p:attrNameLst>
                                      </p:cBhvr>
                                      <p:tavLst>
                                        <p:tav tm="0">
                                          <p:val>
                                            <p:strVal val="#ppt_x-#ppt_w*1.125000"/>
                                          </p:val>
                                        </p:tav>
                                        <p:tav tm="100000">
                                          <p:val>
                                            <p:strVal val="#ppt_x"/>
                                          </p:val>
                                        </p:tav>
                                      </p:tavLst>
                                    </p:anim>
                                    <p:animEffect transition="in" filter="wipe(right)">
                                      <p:cBhvr>
                                        <p:cTn id="18" dur="1000"/>
                                        <p:tgtEl>
                                          <p:spTgt spid="15"/>
                                        </p:tgtEl>
                                      </p:cBhvr>
                                    </p:animEffect>
                                  </p:childTnLst>
                                </p:cTn>
                              </p:par>
                              <p:par>
                                <p:cTn id="19" presetID="12" presetClass="entr" presetSubtype="8"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000"/>
                                        <p:tgtEl>
                                          <p:spTgt spid="14"/>
                                        </p:tgtEl>
                                        <p:attrNameLst>
                                          <p:attrName>ppt_x</p:attrName>
                                        </p:attrNameLst>
                                      </p:cBhvr>
                                      <p:tavLst>
                                        <p:tav tm="0">
                                          <p:val>
                                            <p:strVal val="#ppt_x-#ppt_w*1.125000"/>
                                          </p:val>
                                        </p:tav>
                                        <p:tav tm="100000">
                                          <p:val>
                                            <p:strVal val="#ppt_x"/>
                                          </p:val>
                                        </p:tav>
                                      </p:tavLst>
                                    </p:anim>
                                    <p:animEffect transition="in" filter="wipe(right)">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000"/>
                                        <p:tgtEl>
                                          <p:spTgt spid="10"/>
                                        </p:tgtEl>
                                        <p:attrNameLst>
                                          <p:attrName>ppt_x</p:attrName>
                                        </p:attrNameLst>
                                      </p:cBhvr>
                                      <p:tavLst>
                                        <p:tav tm="0">
                                          <p:val>
                                            <p:strVal val="#ppt_x-#ppt_w*1.125000"/>
                                          </p:val>
                                        </p:tav>
                                        <p:tav tm="100000">
                                          <p:val>
                                            <p:strVal val="#ppt_x"/>
                                          </p:val>
                                        </p:tav>
                                      </p:tavLst>
                                    </p:anim>
                                    <p:animEffect transition="in" filter="wipe(right)">
                                      <p:cBhvr>
                                        <p:cTn id="28" dur="1000"/>
                                        <p:tgtEl>
                                          <p:spTgt spid="10"/>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1000"/>
                                        <p:tgtEl>
                                          <p:spTgt spid="6"/>
                                        </p:tgtEl>
                                        <p:attrNameLst>
                                          <p:attrName>ppt_x</p:attrName>
                                        </p:attrNameLst>
                                      </p:cBhvr>
                                      <p:tavLst>
                                        <p:tav tm="0">
                                          <p:val>
                                            <p:strVal val="#ppt_x-#ppt_w*1.125000"/>
                                          </p:val>
                                        </p:tav>
                                        <p:tav tm="100000">
                                          <p:val>
                                            <p:strVal val="#ppt_x"/>
                                          </p:val>
                                        </p:tav>
                                      </p:tavLst>
                                    </p:anim>
                                    <p:animEffect transition="in" filter="wipe(right)">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DDF8-22D8-950C-9960-65489256F2E0}"/>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EE72B397-2838-267F-00DB-44C50BE1BF83}"/>
              </a:ext>
            </a:extLst>
          </p:cNvPr>
          <p:cNvPicPr>
            <a:picLocks noChangeAspect="1"/>
          </p:cNvPicPr>
          <p:nvPr/>
        </p:nvPicPr>
        <p:blipFill>
          <a:blip r:embed="rId2"/>
          <a:stretch>
            <a:fillRect/>
          </a:stretch>
        </p:blipFill>
        <p:spPr>
          <a:xfrm>
            <a:off x="201797" y="2095558"/>
            <a:ext cx="5519735" cy="4317690"/>
          </a:xfrm>
          <a:prstGeom prst="rect">
            <a:avLst/>
          </a:prstGeom>
        </p:spPr>
      </p:pic>
      <p:sp>
        <p:nvSpPr>
          <p:cNvPr id="3" name="Bulle rectangulaire 2">
            <a:extLst>
              <a:ext uri="{FF2B5EF4-FFF2-40B4-BE49-F238E27FC236}">
                <a16:creationId xmlns:a16="http://schemas.microsoft.com/office/drawing/2014/main" id="{9762D338-97FC-5DAD-8448-52AC436D191D}"/>
              </a:ext>
            </a:extLst>
          </p:cNvPr>
          <p:cNvSpPr/>
          <p:nvPr/>
        </p:nvSpPr>
        <p:spPr>
          <a:xfrm>
            <a:off x="5229225" y="1882753"/>
            <a:ext cx="6637153" cy="4657100"/>
          </a:xfrm>
          <a:prstGeom prst="wedgeRectCallout">
            <a:avLst>
              <a:gd name="adj1" fmla="val -94879"/>
              <a:gd name="adj2" fmla="val 227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err="1">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Ignazio</a:t>
            </a:r>
            <a:r>
              <a:rPr lang="fr-CH" sz="28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 Cassis </a:t>
            </a:r>
            <a:br>
              <a:rPr lang="fr-CH" sz="24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br>
            <a:r>
              <a:rPr lang="fr-CH" sz="2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(Président 2022 de la Suisse)</a:t>
            </a:r>
            <a:br>
              <a:rPr lang="fr-CH" sz="2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br>
            <a:r>
              <a:rPr lang="fr-CH" sz="1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 </a:t>
            </a:r>
            <a:r>
              <a:rPr lang="fr-CH" sz="8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 </a:t>
            </a:r>
            <a:endParaRPr lang="fr-CH" sz="2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endParaRPr>
          </a:p>
          <a:p>
            <a:r>
              <a:rPr lang="fr-CH" sz="2000" dirty="0">
                <a:solidFill>
                  <a:schemeClr val="tx1"/>
                </a:solidFill>
              </a:rPr>
              <a:t>« La position sans équivoque de la Suisse a surpris beaucoup de monde. Ici comme à l'étranger, </a:t>
            </a:r>
            <a:r>
              <a:rPr lang="fr-CH" sz="2000" b="1" dirty="0">
                <a:solidFill>
                  <a:schemeClr val="tx1"/>
                </a:solidFill>
                <a:highlight>
                  <a:srgbClr val="FFFF00"/>
                </a:highlight>
              </a:rPr>
              <a:t>certains se sont demandé dans quelle mesure cela est compatible avec la fameuse neutralité helvétique</a:t>
            </a:r>
            <a:r>
              <a:rPr lang="fr-CH" sz="2000" dirty="0">
                <a:solidFill>
                  <a:schemeClr val="tx1"/>
                </a:solidFill>
                <a:highlight>
                  <a:srgbClr val="FFFF00"/>
                </a:highlight>
              </a:rPr>
              <a:t>. </a:t>
            </a:r>
          </a:p>
          <a:p>
            <a:r>
              <a:rPr lang="fr-CH" sz="2000" b="1" dirty="0">
                <a:solidFill>
                  <a:schemeClr val="tx1"/>
                </a:solidFill>
                <a:highlight>
                  <a:srgbClr val="FFFF00"/>
                </a:highlight>
              </a:rPr>
              <a:t>Face à la violation brutale de valeurs fondamentales qui sont aussi les nôtres, aucune neutralité ne saurait être de mise</a:t>
            </a:r>
            <a:r>
              <a:rPr lang="fr-CH" sz="2000" dirty="0">
                <a:solidFill>
                  <a:schemeClr val="tx1"/>
                </a:solidFill>
              </a:rPr>
              <a:t> car ces valeurs représentent la liberté par excellence. </a:t>
            </a:r>
            <a:br>
              <a:rPr lang="fr-CH" sz="2000" dirty="0">
                <a:solidFill>
                  <a:schemeClr val="tx1"/>
                </a:solidFill>
              </a:rPr>
            </a:br>
            <a:r>
              <a:rPr lang="fr-CH" sz="2000" b="1" dirty="0">
                <a:solidFill>
                  <a:schemeClr val="tx1"/>
                </a:solidFill>
                <a:highlight>
                  <a:srgbClr val="FFFF00"/>
                </a:highlight>
              </a:rPr>
              <a:t>Rester passif, c'est tolérer que le droit soit violé, ce qui peut faire le jeu de l'agresseur.</a:t>
            </a:r>
            <a:r>
              <a:rPr lang="fr-CH" sz="2000" b="1" dirty="0">
                <a:solidFill>
                  <a:schemeClr val="tx1"/>
                </a:solidFill>
              </a:rPr>
              <a:t> </a:t>
            </a:r>
            <a:r>
              <a:rPr lang="fr-CH" sz="2000" dirty="0">
                <a:solidFill>
                  <a:schemeClr val="tx1"/>
                </a:solidFill>
              </a:rPr>
              <a:t>C'est pourquoi la Suisse reste aux côtés des pays qui ne restent pas les bras croisés quand les fondements-mêmes de la démocratie sont pris d'assaut. </a:t>
            </a:r>
            <a:br>
              <a:rPr lang="fr-CH" sz="2000" dirty="0">
                <a:solidFill>
                  <a:schemeClr val="tx1"/>
                </a:solidFill>
              </a:rPr>
            </a:br>
            <a:r>
              <a:rPr lang="fr-CH" sz="2000" b="1" dirty="0">
                <a:solidFill>
                  <a:schemeClr val="tx1"/>
                </a:solidFill>
                <a:highlight>
                  <a:srgbClr val="FFFF00"/>
                </a:highlight>
              </a:rPr>
              <a:t>C'est bien cette </a:t>
            </a:r>
            <a:r>
              <a:rPr lang="fr-CH" sz="2000" b="1" dirty="0">
                <a:solidFill>
                  <a:srgbClr val="FF0000"/>
                </a:solidFill>
                <a:highlight>
                  <a:srgbClr val="FFFF00"/>
                </a:highlight>
              </a:rPr>
              <a:t>neutralité coopérative </a:t>
            </a:r>
            <a:r>
              <a:rPr lang="fr-CH" sz="2000" b="1" dirty="0">
                <a:solidFill>
                  <a:schemeClr val="tx1"/>
                </a:solidFill>
                <a:highlight>
                  <a:srgbClr val="FFFF00"/>
                </a:highlight>
              </a:rPr>
              <a:t>qu'incarne la Suisse.</a:t>
            </a:r>
            <a:r>
              <a:rPr lang="fr-CH" sz="2000" b="1" dirty="0">
                <a:solidFill>
                  <a:schemeClr val="tx1"/>
                </a:solidFill>
              </a:rPr>
              <a:t> </a:t>
            </a:r>
            <a:r>
              <a:rPr lang="fr-CH" sz="2000" dirty="0">
                <a:solidFill>
                  <a:schemeClr val="tx1"/>
                </a:solidFill>
              </a:rPr>
              <a:t>»</a:t>
            </a:r>
          </a:p>
        </p:txBody>
      </p:sp>
      <p:sp>
        <p:nvSpPr>
          <p:cNvPr id="8" name="ZoneTexte 7">
            <a:extLst>
              <a:ext uri="{FF2B5EF4-FFF2-40B4-BE49-F238E27FC236}">
                <a16:creationId xmlns:a16="http://schemas.microsoft.com/office/drawing/2014/main" id="{B4F3CBD8-38B8-4AEA-AC40-2A384BC97D8C}"/>
              </a:ext>
            </a:extLst>
          </p:cNvPr>
          <p:cNvSpPr txBox="1"/>
          <p:nvPr/>
        </p:nvSpPr>
        <p:spPr>
          <a:xfrm>
            <a:off x="42022" y="4947684"/>
            <a:ext cx="2521564" cy="738664"/>
          </a:xfrm>
          <a:prstGeom prst="rect">
            <a:avLst/>
          </a:prstGeom>
          <a:solidFill>
            <a:schemeClr val="bg1"/>
          </a:solidFill>
          <a:ln w="25400">
            <a:solidFill>
              <a:schemeClr val="tx1"/>
            </a:solidFill>
          </a:ln>
        </p:spPr>
        <p:txBody>
          <a:bodyPr wrap="square">
            <a:spAutoFit/>
          </a:bodyPr>
          <a:lstStyle/>
          <a:p>
            <a:r>
              <a:rPr lang="fr-FR" sz="2400" b="1" dirty="0">
                <a:latin typeface="Helvetica Neue" panose="02000503000000020004" pitchFamily="2" charset="0"/>
                <a:ea typeface="Helvetica Neue" panose="02000503000000020004" pitchFamily="2" charset="0"/>
                <a:cs typeface="Helvetica Neue" panose="02000503000000020004" pitchFamily="2" charset="0"/>
              </a:rPr>
              <a:t>Le 23 mai 2022</a:t>
            </a:r>
          </a:p>
          <a:p>
            <a:r>
              <a:rPr lang="fr-FR" b="1" dirty="0">
                <a:latin typeface="Helvetica Neue" panose="02000503000000020004" pitchFamily="2" charset="0"/>
                <a:ea typeface="Helvetica Neue" panose="02000503000000020004" pitchFamily="2" charset="0"/>
                <a:cs typeface="Helvetica Neue" panose="02000503000000020004" pitchFamily="2" charset="0"/>
              </a:rPr>
              <a:t>A Davos (WEF)</a:t>
            </a:r>
          </a:p>
        </p:txBody>
      </p:sp>
      <p:sp>
        <p:nvSpPr>
          <p:cNvPr id="4" name="Titre 1">
            <a:extLst>
              <a:ext uri="{FF2B5EF4-FFF2-40B4-BE49-F238E27FC236}">
                <a16:creationId xmlns:a16="http://schemas.microsoft.com/office/drawing/2014/main" id="{CE8544B5-06DD-9B0A-85EB-A28EF6DE1CD3}"/>
              </a:ext>
            </a:extLst>
          </p:cNvPr>
          <p:cNvSpPr txBox="1">
            <a:spLocks/>
          </p:cNvSpPr>
          <p:nvPr/>
        </p:nvSpPr>
        <p:spPr>
          <a:xfrm>
            <a:off x="2146092" y="407086"/>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b="1" dirty="0">
                <a:latin typeface="Abadi MT Condensed Extra Bold" panose="020B0306030101010103" pitchFamily="34" charset="77"/>
              </a:rPr>
              <a:t>La neutralité </a:t>
            </a:r>
            <a:r>
              <a:rPr lang="fr-CH" b="1" dirty="0">
                <a:solidFill>
                  <a:srgbClr val="FF0000"/>
                </a:solidFill>
                <a:latin typeface="Abadi MT Condensed Extra Bold" panose="020B0306030101010103" pitchFamily="34" charset="77"/>
              </a:rPr>
              <a:t>coopérative </a:t>
            </a:r>
          </a:p>
          <a:p>
            <a:pPr algn="ctr"/>
            <a:r>
              <a:rPr lang="fr-CH" b="1" dirty="0">
                <a:latin typeface="Abadi MT Condensed Extra Bold" panose="020B0306030101010103" pitchFamily="34" charset="77"/>
              </a:rPr>
              <a:t>de la Suisse</a:t>
            </a:r>
            <a:endParaRPr lang="fr-FR" sz="4800" b="1" dirty="0">
              <a:latin typeface="Abadi MT Condensed Extra Bold" panose="020B0306030101010103" pitchFamily="34" charset="77"/>
            </a:endParaRPr>
          </a:p>
        </p:txBody>
      </p:sp>
      <p:pic>
        <p:nvPicPr>
          <p:cNvPr id="7" name="Image 6">
            <a:extLst>
              <a:ext uri="{FF2B5EF4-FFF2-40B4-BE49-F238E27FC236}">
                <a16:creationId xmlns:a16="http://schemas.microsoft.com/office/drawing/2014/main" id="{446DDB35-C777-163A-2890-230FAC904943}"/>
              </a:ext>
            </a:extLst>
          </p:cNvPr>
          <p:cNvPicPr>
            <a:picLocks noChangeAspect="1"/>
          </p:cNvPicPr>
          <p:nvPr/>
        </p:nvPicPr>
        <p:blipFill>
          <a:blip r:embed="rId3"/>
          <a:stretch>
            <a:fillRect/>
          </a:stretch>
        </p:blipFill>
        <p:spPr>
          <a:xfrm>
            <a:off x="8896110" y="149368"/>
            <a:ext cx="1583281" cy="1583281"/>
          </a:xfrm>
          <a:prstGeom prst="rect">
            <a:avLst/>
          </a:prstGeom>
        </p:spPr>
      </p:pic>
    </p:spTree>
    <p:extLst>
      <p:ext uri="{BB962C8B-B14F-4D97-AF65-F5344CB8AC3E}">
        <p14:creationId xmlns:p14="http://schemas.microsoft.com/office/powerpoint/2010/main" val="121368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83EF6-0688-C649-704A-DE1FAD72B44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59F66C5A-06FF-0017-F0AC-0F8DB56B556D}"/>
              </a:ext>
            </a:extLst>
          </p:cNvPr>
          <p:cNvSpPr txBox="1">
            <a:spLocks/>
          </p:cNvSpPr>
          <p:nvPr/>
        </p:nvSpPr>
        <p:spPr>
          <a:xfrm>
            <a:off x="3024572" y="2592438"/>
            <a:ext cx="501805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La censure des voix qui dérangent</a:t>
            </a:r>
            <a:endParaRPr lang="fr-FR" sz="40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EFB6BF27-AF1F-56F9-1828-55BAE51B4916}"/>
              </a:ext>
            </a:extLst>
          </p:cNvPr>
          <p:cNvPicPr>
            <a:picLocks noChangeAspect="1"/>
          </p:cNvPicPr>
          <p:nvPr/>
        </p:nvPicPr>
        <p:blipFill>
          <a:blip r:embed="rId2"/>
          <a:stretch>
            <a:fillRect/>
          </a:stretch>
        </p:blipFill>
        <p:spPr>
          <a:xfrm>
            <a:off x="8173254" y="2244351"/>
            <a:ext cx="1583281" cy="1583281"/>
          </a:xfrm>
          <a:prstGeom prst="rect">
            <a:avLst/>
          </a:prstGeom>
        </p:spPr>
      </p:pic>
    </p:spTree>
    <p:extLst>
      <p:ext uri="{BB962C8B-B14F-4D97-AF65-F5344CB8AC3E}">
        <p14:creationId xmlns:p14="http://schemas.microsoft.com/office/powerpoint/2010/main" val="270442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A423FDA8-3C89-D489-E3D1-1C71F583F9A0}"/>
              </a:ext>
            </a:extLst>
          </p:cNvPr>
          <p:cNvSpPr txBox="1">
            <a:spLocks/>
          </p:cNvSpPr>
          <p:nvPr/>
        </p:nvSpPr>
        <p:spPr>
          <a:xfrm>
            <a:off x="538123" y="269781"/>
            <a:ext cx="10869391"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6000" b="1" dirty="0">
                <a:latin typeface="Abadi MT Condensed Extra Bold" panose="020B0306030101010103" pitchFamily="34" charset="77"/>
              </a:rPr>
              <a:t>Des médias pas vraiment neutres </a:t>
            </a:r>
          </a:p>
        </p:txBody>
      </p:sp>
      <p:pic>
        <p:nvPicPr>
          <p:cNvPr id="7" name="Image 6">
            <a:extLst>
              <a:ext uri="{FF2B5EF4-FFF2-40B4-BE49-F238E27FC236}">
                <a16:creationId xmlns:a16="http://schemas.microsoft.com/office/drawing/2014/main" id="{637CFC11-674F-6812-723F-B4CE3DC57CFF}"/>
              </a:ext>
            </a:extLst>
          </p:cNvPr>
          <p:cNvPicPr>
            <a:picLocks noChangeAspect="1"/>
          </p:cNvPicPr>
          <p:nvPr/>
        </p:nvPicPr>
        <p:blipFill>
          <a:blip r:embed="rId2"/>
          <a:stretch>
            <a:fillRect/>
          </a:stretch>
        </p:blipFill>
        <p:spPr>
          <a:xfrm>
            <a:off x="88610" y="1200364"/>
            <a:ext cx="1658117" cy="1130535"/>
          </a:xfrm>
          <a:prstGeom prst="rect">
            <a:avLst/>
          </a:prstGeom>
        </p:spPr>
      </p:pic>
      <p:sp>
        <p:nvSpPr>
          <p:cNvPr id="11" name="ZoneTexte 10">
            <a:extLst>
              <a:ext uri="{FF2B5EF4-FFF2-40B4-BE49-F238E27FC236}">
                <a16:creationId xmlns:a16="http://schemas.microsoft.com/office/drawing/2014/main" id="{8829F40C-C7A3-3F06-A66C-A5C7BE7CD93B}"/>
              </a:ext>
            </a:extLst>
          </p:cNvPr>
          <p:cNvSpPr txBox="1"/>
          <p:nvPr/>
        </p:nvSpPr>
        <p:spPr>
          <a:xfrm>
            <a:off x="1877310" y="1238750"/>
            <a:ext cx="7851307" cy="830997"/>
          </a:xfrm>
          <a:prstGeom prst="rect">
            <a:avLst/>
          </a:prstGeom>
          <a:noFill/>
          <a:ln w="28575">
            <a:solidFill>
              <a:schemeClr val="tx1"/>
            </a:solidFill>
          </a:ln>
        </p:spPr>
        <p:txBody>
          <a:bodyPr wrap="square">
            <a:spAutoFit/>
          </a:bodyPr>
          <a:lstStyle/>
          <a:p>
            <a:pPr algn="l"/>
            <a:r>
              <a:rPr lang="fr-CH" sz="2400" b="1" i="0" dirty="0">
                <a:solidFill>
                  <a:srgbClr val="000000"/>
                </a:solidFill>
                <a:effectLst/>
                <a:latin typeface="Arial Rounded MT Bold" panose="020F0704030504030204" pitchFamily="34" charset="77"/>
              </a:rPr>
              <a:t>Un reportage de la RTS sur le Covid a </a:t>
            </a:r>
            <a:r>
              <a:rPr lang="fr-CH" sz="2400" b="1" i="0" dirty="0">
                <a:solidFill>
                  <a:srgbClr val="FF0000"/>
                </a:solidFill>
                <a:effectLst/>
                <a:latin typeface="Arial Rounded MT Bold" panose="020F0704030504030204" pitchFamily="34" charset="77"/>
              </a:rPr>
              <a:t>violé </a:t>
            </a:r>
          </a:p>
          <a:p>
            <a:pPr algn="l"/>
            <a:r>
              <a:rPr lang="fr-CH" sz="2400" b="1" i="0" dirty="0">
                <a:solidFill>
                  <a:srgbClr val="FF0000"/>
                </a:solidFill>
                <a:effectLst/>
                <a:latin typeface="Arial Rounded MT Bold" panose="020F0704030504030204" pitchFamily="34" charset="77"/>
              </a:rPr>
              <a:t>le principe de neutralité</a:t>
            </a:r>
            <a:r>
              <a:rPr lang="fr-CH" sz="2400" b="1" i="0" dirty="0">
                <a:solidFill>
                  <a:srgbClr val="000000"/>
                </a:solidFill>
                <a:effectLst/>
                <a:latin typeface="Arial Rounded MT Bold" panose="020F0704030504030204" pitchFamily="34" charset="77"/>
              </a:rPr>
              <a:t>, selon le Tribunal fédéral</a:t>
            </a:r>
          </a:p>
        </p:txBody>
      </p:sp>
      <p:pic>
        <p:nvPicPr>
          <p:cNvPr id="10" name="Image 9">
            <a:extLst>
              <a:ext uri="{FF2B5EF4-FFF2-40B4-BE49-F238E27FC236}">
                <a16:creationId xmlns:a16="http://schemas.microsoft.com/office/drawing/2014/main" id="{4429BFB4-C2D0-BE68-C843-F1B27C4751A5}"/>
              </a:ext>
            </a:extLst>
          </p:cNvPr>
          <p:cNvPicPr>
            <a:picLocks noChangeAspect="1"/>
          </p:cNvPicPr>
          <p:nvPr/>
        </p:nvPicPr>
        <p:blipFill>
          <a:blip r:embed="rId3"/>
          <a:stretch>
            <a:fillRect/>
          </a:stretch>
        </p:blipFill>
        <p:spPr>
          <a:xfrm>
            <a:off x="4966050" y="2104398"/>
            <a:ext cx="2832100" cy="342900"/>
          </a:xfrm>
          <a:prstGeom prst="rect">
            <a:avLst/>
          </a:prstGeom>
        </p:spPr>
      </p:pic>
      <p:sp>
        <p:nvSpPr>
          <p:cNvPr id="16" name="ZoneTexte 15">
            <a:extLst>
              <a:ext uri="{FF2B5EF4-FFF2-40B4-BE49-F238E27FC236}">
                <a16:creationId xmlns:a16="http://schemas.microsoft.com/office/drawing/2014/main" id="{7D9360D4-8706-3EB2-1E7D-45F21B2C4872}"/>
              </a:ext>
            </a:extLst>
          </p:cNvPr>
          <p:cNvSpPr txBox="1"/>
          <p:nvPr/>
        </p:nvSpPr>
        <p:spPr>
          <a:xfrm>
            <a:off x="7848600" y="2132508"/>
            <a:ext cx="4102100" cy="4678204"/>
          </a:xfrm>
          <a:prstGeom prst="rect">
            <a:avLst/>
          </a:prstGeom>
          <a:noFill/>
          <a:ln w="28575">
            <a:solidFill>
              <a:schemeClr val="tx1"/>
            </a:solidFill>
          </a:ln>
        </p:spPr>
        <p:txBody>
          <a:bodyPr wrap="square">
            <a:spAutoFit/>
          </a:bodyPr>
          <a:lstStyle/>
          <a:p>
            <a:pPr algn="l"/>
            <a:r>
              <a:rPr lang="fr-CH" sz="2000" b="1" i="0" dirty="0">
                <a:solidFill>
                  <a:srgbClr val="000000"/>
                </a:solidFill>
                <a:effectLst/>
                <a:highlight>
                  <a:srgbClr val="FFFF00"/>
                </a:highlight>
                <a:latin typeface="Gotham SSm A"/>
              </a:rPr>
              <a:t>Un reportage de l'émission "Mise au Point" de la RTS avant la votation sur la loi Covid fin 2021 a violé le principe de pluralité des opinions, selon le Tribunal fédéral (TF)</a:t>
            </a:r>
            <a:r>
              <a:rPr lang="fr-CH" sz="2000" b="1" i="0" dirty="0">
                <a:solidFill>
                  <a:srgbClr val="000000"/>
                </a:solidFill>
                <a:effectLst/>
                <a:latin typeface="Gotham SSm A"/>
              </a:rPr>
              <a:t>. </a:t>
            </a:r>
          </a:p>
          <a:p>
            <a:pPr algn="l"/>
            <a:r>
              <a:rPr lang="fr-CH" sz="900" b="1" dirty="0">
                <a:solidFill>
                  <a:srgbClr val="000000"/>
                </a:solidFill>
                <a:latin typeface="Gotham SSm A"/>
              </a:rPr>
              <a:t> </a:t>
            </a:r>
          </a:p>
          <a:p>
            <a:pPr algn="l"/>
            <a:r>
              <a:rPr lang="fr-CH" sz="2000" b="1" i="0" dirty="0">
                <a:solidFill>
                  <a:srgbClr val="000000"/>
                </a:solidFill>
                <a:effectLst/>
                <a:latin typeface="Gotham SSm A"/>
              </a:rPr>
              <a:t>En donnant la parole principalement aux partisans des mesures</a:t>
            </a:r>
            <a:r>
              <a:rPr lang="fr-CH" sz="2000" b="0" i="0" dirty="0">
                <a:solidFill>
                  <a:srgbClr val="000000"/>
                </a:solidFill>
                <a:effectLst/>
                <a:latin typeface="Gotham SSm A"/>
              </a:rPr>
              <a:t>, le sujet a donné une impression unilatérale des responsables de la dégradation de l'ambiance politique, estime le TF.</a:t>
            </a:r>
          </a:p>
          <a:p>
            <a:pPr algn="l"/>
            <a:r>
              <a:rPr lang="fr-CH" sz="900" dirty="0">
                <a:solidFill>
                  <a:srgbClr val="000000"/>
                </a:solidFill>
                <a:latin typeface="Gotham SSm A"/>
              </a:rPr>
              <a:t> </a:t>
            </a:r>
          </a:p>
          <a:p>
            <a:pPr algn="l"/>
            <a:r>
              <a:rPr lang="fr-CH" sz="2000" b="1" i="0" dirty="0">
                <a:solidFill>
                  <a:srgbClr val="000000"/>
                </a:solidFill>
                <a:effectLst/>
                <a:highlight>
                  <a:srgbClr val="FFFF00"/>
                </a:highlight>
                <a:latin typeface="Gotham SSm A"/>
              </a:rPr>
              <a:t>Le reportage, intitulé "La haine avant la votation sur la loi Covid", avait été diffusé deux semaines avant le scrutin du 28 novembre 2021.</a:t>
            </a:r>
            <a:r>
              <a:rPr lang="fr-CH" sz="2000" b="0" i="0" dirty="0">
                <a:solidFill>
                  <a:srgbClr val="000000"/>
                </a:solidFill>
                <a:effectLst/>
                <a:latin typeface="Gotham SSm A"/>
              </a:rPr>
              <a:t> </a:t>
            </a:r>
          </a:p>
        </p:txBody>
      </p:sp>
      <p:pic>
        <p:nvPicPr>
          <p:cNvPr id="14" name="Image 13">
            <a:extLst>
              <a:ext uri="{FF2B5EF4-FFF2-40B4-BE49-F238E27FC236}">
                <a16:creationId xmlns:a16="http://schemas.microsoft.com/office/drawing/2014/main" id="{8EF6C6CF-83DB-CDD0-EB1F-67074674C87E}"/>
              </a:ext>
            </a:extLst>
          </p:cNvPr>
          <p:cNvPicPr>
            <a:picLocks noChangeAspect="1"/>
          </p:cNvPicPr>
          <p:nvPr/>
        </p:nvPicPr>
        <p:blipFill>
          <a:blip r:embed="rId4"/>
          <a:stretch>
            <a:fillRect/>
          </a:stretch>
        </p:blipFill>
        <p:spPr>
          <a:xfrm>
            <a:off x="88610" y="2581679"/>
            <a:ext cx="7659090" cy="4217866"/>
          </a:xfrm>
          <a:prstGeom prst="rect">
            <a:avLst/>
          </a:prstGeom>
          <a:ln>
            <a:solidFill>
              <a:schemeClr val="tx1"/>
            </a:solidFill>
          </a:ln>
        </p:spPr>
      </p:pic>
      <p:sp>
        <p:nvSpPr>
          <p:cNvPr id="6" name="ZoneTexte 5">
            <a:extLst>
              <a:ext uri="{FF2B5EF4-FFF2-40B4-BE49-F238E27FC236}">
                <a16:creationId xmlns:a16="http://schemas.microsoft.com/office/drawing/2014/main" id="{AC7FB9B9-BEAA-F16B-A113-B48F351DD765}"/>
              </a:ext>
            </a:extLst>
          </p:cNvPr>
          <p:cNvSpPr txBox="1"/>
          <p:nvPr/>
        </p:nvSpPr>
        <p:spPr>
          <a:xfrm>
            <a:off x="241300" y="5172447"/>
            <a:ext cx="3003257" cy="1415772"/>
          </a:xfrm>
          <a:prstGeom prst="rect">
            <a:avLst/>
          </a:prstGeom>
          <a:solidFill>
            <a:schemeClr val="bg1"/>
          </a:solidFill>
          <a:ln w="28575">
            <a:solidFill>
              <a:schemeClr val="tx1"/>
            </a:solidFill>
          </a:ln>
        </p:spPr>
        <p:txBody>
          <a:bodyPr wrap="square">
            <a:spAutoFit/>
          </a:bodyPr>
          <a:lstStyle/>
          <a:p>
            <a:pPr algn="l"/>
            <a:r>
              <a:rPr lang="fr-CH" sz="2800" b="1" dirty="0">
                <a:effectLst/>
                <a:latin typeface="Abadi MT Condensed" panose="020B0506030101010103" pitchFamily="34" charset="0"/>
              </a:rPr>
              <a:t>Mise au point </a:t>
            </a:r>
            <a:br>
              <a:rPr lang="fr-CH" b="1" i="0" dirty="0">
                <a:effectLst/>
                <a:latin typeface="SRG_SSR_Text_VF"/>
              </a:rPr>
            </a:br>
            <a:r>
              <a:rPr lang="fr-CH" b="1" i="0" dirty="0">
                <a:effectLst/>
                <a:latin typeface="SRG_SSR_Text_VF"/>
              </a:rPr>
              <a:t>« </a:t>
            </a:r>
            <a:r>
              <a:rPr lang="fr-CH" sz="2000" i="0" dirty="0">
                <a:effectLst/>
                <a:latin typeface="SRG_SSR_Text_VF"/>
              </a:rPr>
              <a:t>La haine avant la votation </a:t>
            </a:r>
          </a:p>
          <a:p>
            <a:pPr algn="l"/>
            <a:r>
              <a:rPr lang="fr-CH" sz="2000" i="0" dirty="0">
                <a:effectLst/>
                <a:latin typeface="SRG_SSR_Text_VF"/>
              </a:rPr>
              <a:t>sur la loi COVID »</a:t>
            </a:r>
            <a:br>
              <a:rPr lang="fr-CH" b="1" i="0" dirty="0">
                <a:effectLst/>
                <a:latin typeface="SRG_SSR_Text_VF"/>
              </a:rPr>
            </a:br>
            <a:r>
              <a:rPr lang="fr-CH" b="1" i="0" dirty="0">
                <a:effectLst/>
                <a:latin typeface="SRG_SSR_Text_VF"/>
              </a:rPr>
              <a:t>14.11.21</a:t>
            </a:r>
          </a:p>
        </p:txBody>
      </p:sp>
      <p:pic>
        <p:nvPicPr>
          <p:cNvPr id="2" name="Image 1">
            <a:extLst>
              <a:ext uri="{FF2B5EF4-FFF2-40B4-BE49-F238E27FC236}">
                <a16:creationId xmlns:a16="http://schemas.microsoft.com/office/drawing/2014/main" id="{0E3BBCCD-E761-C9D7-23AB-990F79B8CC02}"/>
              </a:ext>
            </a:extLst>
          </p:cNvPr>
          <p:cNvPicPr>
            <a:picLocks noChangeAspect="1"/>
          </p:cNvPicPr>
          <p:nvPr/>
        </p:nvPicPr>
        <p:blipFill>
          <a:blip r:embed="rId5"/>
          <a:stretch>
            <a:fillRect/>
          </a:stretch>
        </p:blipFill>
        <p:spPr>
          <a:xfrm>
            <a:off x="10314690" y="12063"/>
            <a:ext cx="1583281" cy="1583281"/>
          </a:xfrm>
          <a:prstGeom prst="rect">
            <a:avLst/>
          </a:prstGeom>
        </p:spPr>
      </p:pic>
    </p:spTree>
    <p:extLst>
      <p:ext uri="{BB962C8B-B14F-4D97-AF65-F5344CB8AC3E}">
        <p14:creationId xmlns:p14="http://schemas.microsoft.com/office/powerpoint/2010/main" val="286686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1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strVal val="#ppt_w*0.70"/>
                                          </p:val>
                                        </p:tav>
                                        <p:tav tm="100000">
                                          <p:val>
                                            <p:strVal val="#ppt_w"/>
                                          </p:val>
                                        </p:tav>
                                      </p:tavLst>
                                    </p:anim>
                                    <p:anim calcmode="lin" valueType="num">
                                      <p:cBhvr>
                                        <p:cTn id="22" dur="1000" fill="hold"/>
                                        <p:tgtEl>
                                          <p:spTgt spid="16"/>
                                        </p:tgtEl>
                                        <p:attrNameLst>
                                          <p:attrName>ppt_h</p:attrName>
                                        </p:attrNameLst>
                                      </p:cBhvr>
                                      <p:tavLst>
                                        <p:tav tm="0">
                                          <p:val>
                                            <p:strVal val="#ppt_h"/>
                                          </p:val>
                                        </p:tav>
                                        <p:tav tm="100000">
                                          <p:val>
                                            <p:strVal val="#ppt_h"/>
                                          </p:val>
                                        </p:tav>
                                      </p:tavLst>
                                    </p:anim>
                                    <p:animEffect transition="in" filter="fade">
                                      <p:cBhvr>
                                        <p:cTn id="23"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A423FDA8-3C89-D489-E3D1-1C71F583F9A0}"/>
              </a:ext>
            </a:extLst>
          </p:cNvPr>
          <p:cNvSpPr txBox="1">
            <a:spLocks/>
          </p:cNvSpPr>
          <p:nvPr/>
        </p:nvSpPr>
        <p:spPr>
          <a:xfrm>
            <a:off x="356861" y="90355"/>
            <a:ext cx="6821861"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Abadi MT Condensed Extra Bold" panose="020B0306030101010103" pitchFamily="34" charset="77"/>
              </a:rPr>
              <a:t>Des médias « en soutien »</a:t>
            </a:r>
            <a:endParaRPr lang="fr-FR" sz="5400" b="1" dirty="0">
              <a:latin typeface="Arial Rounded MT Bold" panose="020F0704030504030204" pitchFamily="34" charset="77"/>
            </a:endParaRPr>
          </a:p>
        </p:txBody>
      </p:sp>
      <p:pic>
        <p:nvPicPr>
          <p:cNvPr id="31746" name="Picture 2" descr="Affaire Berset: la fable du coq et du canard">
            <a:extLst>
              <a:ext uri="{FF2B5EF4-FFF2-40B4-BE49-F238E27FC236}">
                <a16:creationId xmlns:a16="http://schemas.microsoft.com/office/drawing/2014/main" id="{E037CA08-F14E-825A-DA7A-BA6C5A3A00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469" y="1306612"/>
            <a:ext cx="6821861" cy="37250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3F73632C-A1B3-8552-90A3-B810F54FD4BB}"/>
              </a:ext>
            </a:extLst>
          </p:cNvPr>
          <p:cNvSpPr txBox="1"/>
          <p:nvPr/>
        </p:nvSpPr>
        <p:spPr>
          <a:xfrm>
            <a:off x="356861" y="4761739"/>
            <a:ext cx="3484539" cy="1908215"/>
          </a:xfrm>
          <a:prstGeom prst="rect">
            <a:avLst/>
          </a:prstGeom>
          <a:solidFill>
            <a:schemeClr val="bg1"/>
          </a:solidFill>
          <a:ln w="28575">
            <a:solidFill>
              <a:schemeClr val="tx1"/>
            </a:solidFill>
          </a:ln>
        </p:spPr>
        <p:txBody>
          <a:bodyPr wrap="square">
            <a:spAutoFit/>
          </a:bodyPr>
          <a:lstStyle/>
          <a:p>
            <a:pPr algn="l"/>
            <a:r>
              <a:rPr lang="fr-CH" sz="2800" b="1" dirty="0">
                <a:effectLst/>
                <a:latin typeface="Abadi MT Condensed" panose="020B0506030101010103" pitchFamily="34" charset="0"/>
              </a:rPr>
              <a:t>Alain Berset</a:t>
            </a:r>
            <a:endParaRPr lang="fr-CH" b="1" i="0" dirty="0">
              <a:effectLst/>
              <a:latin typeface="SRG_SSR_Text_VF"/>
            </a:endParaRPr>
          </a:p>
          <a:p>
            <a:pPr marL="134938" indent="-134938" algn="l">
              <a:buFont typeface="Arial" panose="020B0604020202020204" pitchFamily="34" charset="0"/>
              <a:buChar char="•"/>
            </a:pPr>
            <a:r>
              <a:rPr lang="fr-CH" b="1" i="0" dirty="0">
                <a:effectLst/>
                <a:latin typeface="SRG_SSR_Text_VF"/>
              </a:rPr>
              <a:t>Secrétaire </a:t>
            </a:r>
            <a:r>
              <a:rPr lang="fr-CH" b="1" dirty="0">
                <a:latin typeface="SRG_SSR_Text_VF"/>
              </a:rPr>
              <a:t>général du Conseil de l’Europe depuis sept. 2024</a:t>
            </a:r>
          </a:p>
          <a:p>
            <a:pPr marL="134938" indent="-134938" algn="l">
              <a:buFont typeface="Arial" panose="020B0604020202020204" pitchFamily="34" charset="0"/>
              <a:buChar char="•"/>
            </a:pPr>
            <a:r>
              <a:rPr lang="fr-CH" b="1" i="0" dirty="0">
                <a:effectLst/>
                <a:latin typeface="SRG_SSR_Text_VF"/>
              </a:rPr>
              <a:t>Président suisse 2018 et 2023</a:t>
            </a:r>
          </a:p>
          <a:p>
            <a:pPr marL="134938" indent="-134938" algn="l">
              <a:buFont typeface="Arial" panose="020B0604020202020204" pitchFamily="34" charset="0"/>
              <a:buChar char="•"/>
            </a:pPr>
            <a:r>
              <a:rPr lang="fr-CH" b="1" i="0" dirty="0">
                <a:effectLst/>
                <a:latin typeface="SRG_SSR_Text_VF"/>
              </a:rPr>
              <a:t>Conseiller fédéral de la Santé </a:t>
            </a:r>
            <a:br>
              <a:rPr lang="fr-CH" b="1" i="0" dirty="0">
                <a:effectLst/>
                <a:latin typeface="SRG_SSR_Text_VF"/>
              </a:rPr>
            </a:br>
            <a:r>
              <a:rPr lang="fr-CH" b="1" i="0" dirty="0">
                <a:effectLst/>
                <a:latin typeface="SRG_SSR_Text_VF"/>
              </a:rPr>
              <a:t>2012-2024</a:t>
            </a:r>
          </a:p>
        </p:txBody>
      </p:sp>
      <p:sp>
        <p:nvSpPr>
          <p:cNvPr id="5" name="ZoneTexte 4">
            <a:extLst>
              <a:ext uri="{FF2B5EF4-FFF2-40B4-BE49-F238E27FC236}">
                <a16:creationId xmlns:a16="http://schemas.microsoft.com/office/drawing/2014/main" id="{BC6D4745-9241-BE5B-0837-32A9E90783B3}"/>
              </a:ext>
            </a:extLst>
          </p:cNvPr>
          <p:cNvSpPr txBox="1"/>
          <p:nvPr/>
        </p:nvSpPr>
        <p:spPr>
          <a:xfrm>
            <a:off x="4308141" y="4823142"/>
            <a:ext cx="3484539" cy="1077218"/>
          </a:xfrm>
          <a:prstGeom prst="rect">
            <a:avLst/>
          </a:prstGeom>
          <a:solidFill>
            <a:schemeClr val="bg1"/>
          </a:solidFill>
          <a:ln w="28575">
            <a:solidFill>
              <a:schemeClr val="tx1"/>
            </a:solidFill>
          </a:ln>
        </p:spPr>
        <p:txBody>
          <a:bodyPr wrap="square">
            <a:spAutoFit/>
          </a:bodyPr>
          <a:lstStyle/>
          <a:p>
            <a:r>
              <a:rPr lang="fr-CH" sz="2800" b="1" dirty="0">
                <a:latin typeface="Abadi MT Condensed" panose="020B0506030101010103" pitchFamily="34" charset="0"/>
              </a:rPr>
              <a:t>Marc </a:t>
            </a:r>
            <a:r>
              <a:rPr lang="fr-CH" sz="2800" b="1" dirty="0" err="1">
                <a:latin typeface="Abadi MT Condensed" panose="020B0506030101010103" pitchFamily="34" charset="0"/>
              </a:rPr>
              <a:t>Walder</a:t>
            </a:r>
            <a:endParaRPr lang="fr-CH" b="1" dirty="0">
              <a:latin typeface="Arial Rounded MT Bold" panose="020F0704030504030204" pitchFamily="34" charset="77"/>
            </a:endParaRPr>
          </a:p>
          <a:p>
            <a:r>
              <a:rPr lang="fr-CH" b="1" dirty="0">
                <a:latin typeface="SRG_SSR_Text_VF"/>
              </a:rPr>
              <a:t>Directeur du groupe </a:t>
            </a:r>
            <a:r>
              <a:rPr lang="fr-CH" b="1" dirty="0" err="1">
                <a:latin typeface="SRG_SSR_Text_VF"/>
              </a:rPr>
              <a:t>Ringier</a:t>
            </a:r>
            <a:r>
              <a:rPr lang="fr-CH" b="1" dirty="0">
                <a:latin typeface="SRG_SSR_Text_VF"/>
              </a:rPr>
              <a:t> </a:t>
            </a:r>
            <a:br>
              <a:rPr lang="fr-CH" b="1" dirty="0">
                <a:latin typeface="SRG_SSR_Text_VF"/>
              </a:rPr>
            </a:br>
            <a:r>
              <a:rPr lang="fr-CH" b="1" dirty="0">
                <a:latin typeface="SRG_SSR_Text_VF"/>
              </a:rPr>
              <a:t>(2e groupe de presse suisse)</a:t>
            </a:r>
          </a:p>
        </p:txBody>
      </p:sp>
      <p:pic>
        <p:nvPicPr>
          <p:cNvPr id="6" name="Image 5">
            <a:extLst>
              <a:ext uri="{FF2B5EF4-FFF2-40B4-BE49-F238E27FC236}">
                <a16:creationId xmlns:a16="http://schemas.microsoft.com/office/drawing/2014/main" id="{B70E5D22-0D57-F772-D554-E67FA763BEDC}"/>
              </a:ext>
            </a:extLst>
          </p:cNvPr>
          <p:cNvPicPr>
            <a:picLocks noChangeAspect="1"/>
          </p:cNvPicPr>
          <p:nvPr/>
        </p:nvPicPr>
        <p:blipFill>
          <a:blip r:embed="rId3"/>
          <a:stretch>
            <a:fillRect/>
          </a:stretch>
        </p:blipFill>
        <p:spPr>
          <a:xfrm>
            <a:off x="6941575" y="-87032"/>
            <a:ext cx="1583281" cy="1583281"/>
          </a:xfrm>
          <a:prstGeom prst="rect">
            <a:avLst/>
          </a:prstGeom>
        </p:spPr>
      </p:pic>
      <p:sp>
        <p:nvSpPr>
          <p:cNvPr id="11" name="Bulle rectangulaire 10">
            <a:extLst>
              <a:ext uri="{FF2B5EF4-FFF2-40B4-BE49-F238E27FC236}">
                <a16:creationId xmlns:a16="http://schemas.microsoft.com/office/drawing/2014/main" id="{A8554BC5-7E97-4B52-808E-21048392259F}"/>
              </a:ext>
            </a:extLst>
          </p:cNvPr>
          <p:cNvSpPr/>
          <p:nvPr/>
        </p:nvSpPr>
        <p:spPr>
          <a:xfrm>
            <a:off x="7494408" y="1512928"/>
            <a:ext cx="4458730" cy="3832144"/>
          </a:xfrm>
          <a:prstGeom prst="wedgeRectCallout">
            <a:avLst>
              <a:gd name="adj1" fmla="val -61493"/>
              <a:gd name="adj2" fmla="val 5738"/>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3200" b="1" dirty="0">
                <a:solidFill>
                  <a:schemeClr val="tx1"/>
                </a:solidFill>
                <a:latin typeface="Abadi MT Condensed Extra Bold" panose="020B0306030101010103" pitchFamily="34" charset="77"/>
              </a:rPr>
              <a:t>3 février 21 :</a:t>
            </a:r>
          </a:p>
          <a:p>
            <a:r>
              <a:rPr lang="fr-CH" sz="2400" dirty="0">
                <a:solidFill>
                  <a:schemeClr val="tx1"/>
                </a:solidFill>
                <a:highlight>
                  <a:srgbClr val="FFFF00"/>
                </a:highlight>
              </a:rPr>
              <a:t>« Les médias ne doivent </a:t>
            </a:r>
            <a:r>
              <a:rPr lang="fr-CH" sz="2400" b="1" dirty="0">
                <a:solidFill>
                  <a:srgbClr val="FF0000"/>
                </a:solidFill>
                <a:highlight>
                  <a:srgbClr val="FFFF00"/>
                </a:highlight>
              </a:rPr>
              <a:t>pas creuser un fossé</a:t>
            </a:r>
            <a:r>
              <a:rPr lang="fr-CH" sz="2400" dirty="0">
                <a:solidFill>
                  <a:schemeClr val="tx1"/>
                </a:solidFill>
                <a:highlight>
                  <a:srgbClr val="FFFF00"/>
                </a:highlight>
              </a:rPr>
              <a:t> entre la société et le gouvernement »</a:t>
            </a:r>
          </a:p>
          <a:p>
            <a:endParaRPr lang="fr-CH" dirty="0">
              <a:solidFill>
                <a:schemeClr val="tx1"/>
              </a:solidFill>
            </a:endParaRPr>
          </a:p>
          <a:p>
            <a:r>
              <a:rPr lang="fr-CH" sz="2400" dirty="0">
                <a:solidFill>
                  <a:schemeClr val="tx1"/>
                </a:solidFill>
              </a:rPr>
              <a:t>« </a:t>
            </a:r>
            <a:r>
              <a:rPr lang="fr-CH" sz="2400" dirty="0">
                <a:solidFill>
                  <a:schemeClr val="tx1"/>
                </a:solidFill>
                <a:highlight>
                  <a:srgbClr val="FFFF00"/>
                </a:highlight>
              </a:rPr>
              <a:t>Dans cette crise historique, les médias ont une dimension de responsabilité supplémentaire en </a:t>
            </a:r>
            <a:r>
              <a:rPr lang="fr-CH" sz="2400" b="1" dirty="0">
                <a:solidFill>
                  <a:srgbClr val="FF0000"/>
                </a:solidFill>
                <a:highlight>
                  <a:srgbClr val="FFFF00"/>
                </a:highlight>
              </a:rPr>
              <a:t>soutenant</a:t>
            </a:r>
            <a:r>
              <a:rPr lang="fr-CH" sz="2400" dirty="0">
                <a:solidFill>
                  <a:schemeClr val="tx1"/>
                </a:solidFill>
                <a:highlight>
                  <a:srgbClr val="FFFF00"/>
                </a:highlight>
              </a:rPr>
              <a:t> les gouvernements</a:t>
            </a:r>
            <a:r>
              <a:rPr lang="fr-CH" sz="2400" dirty="0">
                <a:solidFill>
                  <a:schemeClr val="tx1"/>
                </a:solidFill>
              </a:rPr>
              <a:t> »</a:t>
            </a:r>
          </a:p>
        </p:txBody>
      </p:sp>
    </p:spTree>
    <p:extLst>
      <p:ext uri="{BB962C8B-B14F-4D97-AF65-F5344CB8AC3E}">
        <p14:creationId xmlns:p14="http://schemas.microsoft.com/office/powerpoint/2010/main" val="416023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16C10-1958-6021-054E-7B181BBCD107}"/>
            </a:ext>
          </a:extLst>
        </p:cNvPr>
        <p:cNvGrpSpPr/>
        <p:nvPr/>
      </p:nvGrpSpPr>
      <p:grpSpPr>
        <a:xfrm>
          <a:off x="0" y="0"/>
          <a:ext cx="0" cy="0"/>
          <a:chOff x="0" y="0"/>
          <a:chExt cx="0" cy="0"/>
        </a:xfrm>
      </p:grpSpPr>
      <p:sp>
        <p:nvSpPr>
          <p:cNvPr id="15" name="Titre 1">
            <a:extLst>
              <a:ext uri="{FF2B5EF4-FFF2-40B4-BE49-F238E27FC236}">
                <a16:creationId xmlns:a16="http://schemas.microsoft.com/office/drawing/2014/main" id="{A7202A75-3094-5D6E-A5F6-A4B282B02FB2}"/>
              </a:ext>
            </a:extLst>
          </p:cNvPr>
          <p:cNvSpPr txBox="1">
            <a:spLocks/>
          </p:cNvSpPr>
          <p:nvPr/>
        </p:nvSpPr>
        <p:spPr>
          <a:xfrm>
            <a:off x="356861" y="90355"/>
            <a:ext cx="10342984"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400" b="1" dirty="0">
                <a:latin typeface="Abadi MT Condensed Extra Bold" panose="020B0306030101010103" pitchFamily="34" charset="77"/>
              </a:rPr>
              <a:t>Des médias qui influencent les décisions politiques</a:t>
            </a:r>
            <a:endParaRPr lang="fr-FR" sz="5400" b="1" dirty="0">
              <a:latin typeface="Arial Rounded MT Bold" panose="020F0704030504030204" pitchFamily="34" charset="77"/>
            </a:endParaRPr>
          </a:p>
        </p:txBody>
      </p:sp>
      <p:sp>
        <p:nvSpPr>
          <p:cNvPr id="12" name="ZoneTexte 11">
            <a:extLst>
              <a:ext uri="{FF2B5EF4-FFF2-40B4-BE49-F238E27FC236}">
                <a16:creationId xmlns:a16="http://schemas.microsoft.com/office/drawing/2014/main" id="{25C19B14-B0ED-735A-FEC4-E382DCD05D49}"/>
              </a:ext>
            </a:extLst>
          </p:cNvPr>
          <p:cNvSpPr txBox="1"/>
          <p:nvPr/>
        </p:nvSpPr>
        <p:spPr>
          <a:xfrm>
            <a:off x="6336728" y="2470526"/>
            <a:ext cx="5550768" cy="4262705"/>
          </a:xfrm>
          <a:prstGeom prst="rect">
            <a:avLst/>
          </a:prstGeom>
          <a:noFill/>
          <a:ln w="28575">
            <a:solidFill>
              <a:schemeClr val="tx1"/>
            </a:solidFill>
          </a:ln>
        </p:spPr>
        <p:txBody>
          <a:bodyPr wrap="square">
            <a:spAutoFit/>
          </a:bodyPr>
          <a:lstStyle/>
          <a:p>
            <a:r>
              <a:rPr lang="fr-CH" sz="2000" dirty="0">
                <a:effectLst/>
                <a:latin typeface="Helvetica Neue" panose="02000503000000020004" pitchFamily="2" charset="0"/>
              </a:rPr>
              <a:t>Le 21 janvier </a:t>
            </a:r>
            <a:r>
              <a:rPr lang="fr-CH" sz="2000" dirty="0">
                <a:latin typeface="Helvetica Neue" panose="02000503000000020004" pitchFamily="2" charset="0"/>
              </a:rPr>
              <a:t>2023</a:t>
            </a:r>
            <a:r>
              <a:rPr lang="fr-CH" sz="2000" dirty="0">
                <a:effectLst/>
                <a:latin typeface="Helvetica Neue" panose="02000503000000020004" pitchFamily="2" charset="0"/>
              </a:rPr>
              <a:t>, le journal alémanique </a:t>
            </a:r>
            <a:r>
              <a:rPr lang="fr-CH" sz="2000" i="1" dirty="0" err="1">
                <a:effectLst/>
                <a:latin typeface="Helvetica Neue" panose="02000503000000020004" pitchFamily="2" charset="0"/>
              </a:rPr>
              <a:t>Tagblatt</a:t>
            </a:r>
            <a:r>
              <a:rPr lang="fr-CH" sz="2000" dirty="0">
                <a:effectLst/>
                <a:latin typeface="Helvetica Neue" panose="02000503000000020004" pitchFamily="2" charset="0"/>
              </a:rPr>
              <a:t> a publié une série </a:t>
            </a:r>
            <a:r>
              <a:rPr lang="fr-CH" sz="2000" b="1" dirty="0">
                <a:effectLst/>
                <a:highlight>
                  <a:srgbClr val="FFFF00"/>
                </a:highlight>
                <a:latin typeface="Helvetica Neue" panose="02000503000000020004" pitchFamily="2" charset="0"/>
              </a:rPr>
              <a:t>d’échanges mails entre Peter </a:t>
            </a:r>
            <a:r>
              <a:rPr lang="fr-CH" sz="2000" b="1" dirty="0" err="1">
                <a:effectLst/>
                <a:highlight>
                  <a:srgbClr val="FFFF00"/>
                </a:highlight>
                <a:latin typeface="Helvetica Neue" panose="02000503000000020004" pitchFamily="2" charset="0"/>
              </a:rPr>
              <a:t>Lauener</a:t>
            </a:r>
            <a:r>
              <a:rPr lang="fr-CH" sz="2000" b="1" dirty="0">
                <a:effectLst/>
                <a:highlight>
                  <a:srgbClr val="FFFF00"/>
                </a:highlight>
                <a:latin typeface="Helvetica Neue" panose="02000503000000020004" pitchFamily="2" charset="0"/>
              </a:rPr>
              <a:t> (conseiller en communication d'Alain Berset) et Marc </a:t>
            </a:r>
            <a:r>
              <a:rPr lang="fr-CH" sz="2000" b="1" dirty="0" err="1">
                <a:effectLst/>
                <a:highlight>
                  <a:srgbClr val="FFFF00"/>
                </a:highlight>
                <a:latin typeface="Helvetica Neue" panose="02000503000000020004" pitchFamily="2" charset="0"/>
              </a:rPr>
              <a:t>Walder</a:t>
            </a:r>
            <a:r>
              <a:rPr lang="fr-CH" sz="2000" b="1" dirty="0">
                <a:effectLst/>
                <a:highlight>
                  <a:srgbClr val="FFFF00"/>
                </a:highlight>
                <a:latin typeface="Helvetica Neue" panose="02000503000000020004" pitchFamily="2" charset="0"/>
              </a:rPr>
              <a:t> (Directeur du groupe </a:t>
            </a:r>
            <a:r>
              <a:rPr lang="fr-CH" sz="2000" b="1" dirty="0" err="1">
                <a:effectLst/>
                <a:highlight>
                  <a:srgbClr val="FFFF00"/>
                </a:highlight>
                <a:latin typeface="Helvetica Neue" panose="02000503000000020004" pitchFamily="2" charset="0"/>
              </a:rPr>
              <a:t>Ringier</a:t>
            </a:r>
            <a:r>
              <a:rPr lang="fr-CH" sz="2000" b="1" dirty="0">
                <a:highlight>
                  <a:srgbClr val="FFFF00"/>
                </a:highlight>
                <a:latin typeface="Helvetica Neue" panose="02000503000000020004" pitchFamily="2" charset="0"/>
              </a:rPr>
              <a:t>,</a:t>
            </a:r>
            <a:r>
              <a:rPr lang="fr-CH" sz="2000" b="1" dirty="0">
                <a:effectLst/>
                <a:highlight>
                  <a:srgbClr val="FFFF00"/>
                </a:highlight>
                <a:latin typeface="Helvetica Neue" panose="02000503000000020004" pitchFamily="2" charset="0"/>
              </a:rPr>
              <a:t> invité à Davos 2023), </a:t>
            </a:r>
            <a:r>
              <a:rPr lang="fr-CH" sz="2000" b="1" u="sng" dirty="0">
                <a:effectLst/>
                <a:highlight>
                  <a:srgbClr val="FFFF00"/>
                </a:highlight>
                <a:latin typeface="Helvetica Neue" panose="02000503000000020004" pitchFamily="2" charset="0"/>
              </a:rPr>
              <a:t>de mars à novembre 2020</a:t>
            </a:r>
            <a:r>
              <a:rPr lang="fr-CH" sz="2000" b="1" dirty="0">
                <a:effectLst/>
                <a:highlight>
                  <a:srgbClr val="FFFF00"/>
                </a:highlight>
                <a:latin typeface="Helvetica Neue" panose="02000503000000020004" pitchFamily="2" charset="0"/>
              </a:rPr>
              <a:t>.</a:t>
            </a:r>
          </a:p>
          <a:p>
            <a:endParaRPr lang="fr-CH" sz="1100" dirty="0">
              <a:effectLst/>
              <a:latin typeface="Helvetica Neue" panose="02000503000000020004" pitchFamily="2" charset="0"/>
            </a:endParaRPr>
          </a:p>
          <a:p>
            <a:r>
              <a:rPr lang="fr-CH" sz="2000" b="1" dirty="0">
                <a:effectLst/>
                <a:highlight>
                  <a:srgbClr val="FFFF00"/>
                </a:highlight>
                <a:latin typeface="Helvetica Neue" panose="02000503000000020004" pitchFamily="2" charset="0"/>
              </a:rPr>
              <a:t>Les fuites permettaient d’annoncer en avant-première dans </a:t>
            </a:r>
            <a:r>
              <a:rPr lang="fr-CH" sz="2000" b="1" dirty="0" err="1">
                <a:effectLst/>
                <a:highlight>
                  <a:srgbClr val="FFFF00"/>
                </a:highlight>
                <a:latin typeface="Helvetica Neue" panose="02000503000000020004" pitchFamily="2" charset="0"/>
              </a:rPr>
              <a:t>Blick</a:t>
            </a:r>
            <a:r>
              <a:rPr lang="fr-CH" sz="2000" b="1" dirty="0">
                <a:effectLst/>
                <a:highlight>
                  <a:srgbClr val="FFFF00"/>
                </a:highlight>
                <a:latin typeface="Helvetica Neue" panose="02000503000000020004" pitchFamily="2" charset="0"/>
              </a:rPr>
              <a:t> (journal boulevard de </a:t>
            </a:r>
            <a:r>
              <a:rPr lang="fr-CH" sz="2000" b="1" dirty="0" err="1">
                <a:effectLst/>
                <a:highlight>
                  <a:srgbClr val="FFFF00"/>
                </a:highlight>
                <a:latin typeface="Helvetica Neue" panose="02000503000000020004" pitchFamily="2" charset="0"/>
              </a:rPr>
              <a:t>Ringier</a:t>
            </a:r>
            <a:r>
              <a:rPr lang="fr-CH" sz="2000" b="1" dirty="0">
                <a:effectLst/>
                <a:highlight>
                  <a:srgbClr val="FFFF00"/>
                </a:highlight>
                <a:latin typeface="Helvetica Neue" panose="02000503000000020004" pitchFamily="2" charset="0"/>
              </a:rPr>
              <a:t>) les restrictions envisagées par Berset, </a:t>
            </a:r>
            <a:r>
              <a:rPr lang="fr-CH" sz="2000" b="1" dirty="0">
                <a:solidFill>
                  <a:srgbClr val="FF0000"/>
                </a:solidFill>
                <a:effectLst/>
                <a:highlight>
                  <a:srgbClr val="FFFF00"/>
                </a:highlight>
                <a:latin typeface="Helvetica Neue" panose="02000503000000020004" pitchFamily="2" charset="0"/>
              </a:rPr>
              <a:t>de manière à influencer favorablement l’opinion publique et faire pression</a:t>
            </a:r>
            <a:r>
              <a:rPr lang="fr-CH" sz="2000" b="1" dirty="0">
                <a:effectLst/>
                <a:highlight>
                  <a:srgbClr val="FFFF00"/>
                </a:highlight>
                <a:latin typeface="Helvetica Neue" panose="02000503000000020004" pitchFamily="2" charset="0"/>
              </a:rPr>
              <a:t> sur les autres ministres pour leur adoption.</a:t>
            </a:r>
          </a:p>
        </p:txBody>
      </p:sp>
      <p:sp>
        <p:nvSpPr>
          <p:cNvPr id="13" name="ZoneTexte 12">
            <a:extLst>
              <a:ext uri="{FF2B5EF4-FFF2-40B4-BE49-F238E27FC236}">
                <a16:creationId xmlns:a16="http://schemas.microsoft.com/office/drawing/2014/main" id="{E8DC811E-6B12-7F82-1E0D-76152BA3043F}"/>
              </a:ext>
            </a:extLst>
          </p:cNvPr>
          <p:cNvSpPr txBox="1"/>
          <p:nvPr/>
        </p:nvSpPr>
        <p:spPr>
          <a:xfrm>
            <a:off x="356861" y="1556442"/>
            <a:ext cx="5579915" cy="1107996"/>
          </a:xfrm>
          <a:prstGeom prst="rect">
            <a:avLst/>
          </a:prstGeom>
          <a:noFill/>
          <a:ln w="28575">
            <a:solidFill>
              <a:schemeClr val="tx1"/>
            </a:solidFill>
          </a:ln>
        </p:spPr>
        <p:txBody>
          <a:bodyPr wrap="square">
            <a:spAutoFit/>
          </a:bodyPr>
          <a:lstStyle/>
          <a:p>
            <a:r>
              <a:rPr lang="fr-CH" sz="2200" b="1" dirty="0">
                <a:solidFill>
                  <a:srgbClr val="000000"/>
                </a:solidFill>
                <a:latin typeface="Arial Rounded MT Bold" panose="020F0704030504030204" pitchFamily="34" charset="77"/>
              </a:rPr>
              <a:t>Une enquête parlementaire ouverte sur les </a:t>
            </a:r>
            <a:r>
              <a:rPr lang="fr-CH" sz="2200" b="1" dirty="0">
                <a:solidFill>
                  <a:srgbClr val="FF0000"/>
                </a:solidFill>
                <a:latin typeface="Arial Rounded MT Bold" panose="020F0704030504030204" pitchFamily="34" charset="77"/>
              </a:rPr>
              <a:t>fuites au sein du département d'Alain Berset</a:t>
            </a:r>
            <a:endParaRPr lang="fr-CH" sz="2200" b="1" dirty="0">
              <a:solidFill>
                <a:srgbClr val="000000"/>
              </a:solidFill>
              <a:latin typeface="Arial Rounded MT Bold" panose="020F0704030504030204" pitchFamily="34" charset="77"/>
            </a:endParaRPr>
          </a:p>
        </p:txBody>
      </p:sp>
      <p:pic>
        <p:nvPicPr>
          <p:cNvPr id="9" name="Image 8">
            <a:extLst>
              <a:ext uri="{FF2B5EF4-FFF2-40B4-BE49-F238E27FC236}">
                <a16:creationId xmlns:a16="http://schemas.microsoft.com/office/drawing/2014/main" id="{49CE69CB-10CF-5BA3-D635-B50A813129C0}"/>
              </a:ext>
            </a:extLst>
          </p:cNvPr>
          <p:cNvPicPr>
            <a:picLocks noChangeAspect="1"/>
          </p:cNvPicPr>
          <p:nvPr/>
        </p:nvPicPr>
        <p:blipFill>
          <a:blip r:embed="rId2"/>
          <a:stretch>
            <a:fillRect/>
          </a:stretch>
        </p:blipFill>
        <p:spPr>
          <a:xfrm>
            <a:off x="9377716" y="2038505"/>
            <a:ext cx="2374900" cy="355600"/>
          </a:xfrm>
          <a:prstGeom prst="rect">
            <a:avLst/>
          </a:prstGeom>
        </p:spPr>
      </p:pic>
      <p:pic>
        <p:nvPicPr>
          <p:cNvPr id="18" name="Image 17">
            <a:extLst>
              <a:ext uri="{FF2B5EF4-FFF2-40B4-BE49-F238E27FC236}">
                <a16:creationId xmlns:a16="http://schemas.microsoft.com/office/drawing/2014/main" id="{71575435-CF24-387C-B873-4E4C45B60A85}"/>
              </a:ext>
            </a:extLst>
          </p:cNvPr>
          <p:cNvPicPr>
            <a:picLocks noChangeAspect="1"/>
          </p:cNvPicPr>
          <p:nvPr/>
        </p:nvPicPr>
        <p:blipFill>
          <a:blip r:embed="rId3"/>
          <a:stretch>
            <a:fillRect/>
          </a:stretch>
        </p:blipFill>
        <p:spPr>
          <a:xfrm>
            <a:off x="208966" y="2804962"/>
            <a:ext cx="6198468" cy="3341001"/>
          </a:xfrm>
          <a:prstGeom prst="rect">
            <a:avLst/>
          </a:prstGeom>
        </p:spPr>
      </p:pic>
      <p:pic>
        <p:nvPicPr>
          <p:cNvPr id="10242" name="Picture 2" descr="Blick — Wikipédia">
            <a:extLst>
              <a:ext uri="{FF2B5EF4-FFF2-40B4-BE49-F238E27FC236}">
                <a16:creationId xmlns:a16="http://schemas.microsoft.com/office/drawing/2014/main" id="{15EF36F9-0E46-A40F-DD91-5024907B48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4024" y="1244769"/>
            <a:ext cx="2986396" cy="109474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AF679820-C7E1-1C37-3892-4D0480B89008}"/>
              </a:ext>
            </a:extLst>
          </p:cNvPr>
          <p:cNvPicPr>
            <a:picLocks noChangeAspect="1"/>
          </p:cNvPicPr>
          <p:nvPr/>
        </p:nvPicPr>
        <p:blipFill>
          <a:blip r:embed="rId5"/>
          <a:stretch>
            <a:fillRect/>
          </a:stretch>
        </p:blipFill>
        <p:spPr>
          <a:xfrm>
            <a:off x="10251858" y="-338512"/>
            <a:ext cx="1583281" cy="1583281"/>
          </a:xfrm>
          <a:prstGeom prst="rect">
            <a:avLst/>
          </a:prstGeom>
        </p:spPr>
      </p:pic>
    </p:spTree>
    <p:extLst>
      <p:ext uri="{BB962C8B-B14F-4D97-AF65-F5344CB8AC3E}">
        <p14:creationId xmlns:p14="http://schemas.microsoft.com/office/powerpoint/2010/main" val="118403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strVal val="#ppt_w*0.70"/>
                                          </p:val>
                                        </p:tav>
                                        <p:tav tm="100000">
                                          <p:val>
                                            <p:strVal val="#ppt_w"/>
                                          </p:val>
                                        </p:tav>
                                      </p:tavLst>
                                    </p:anim>
                                    <p:anim calcmode="lin" valueType="num">
                                      <p:cBhvr>
                                        <p:cTn id="18" dur="1000" fill="hold"/>
                                        <p:tgtEl>
                                          <p:spTgt spid="18"/>
                                        </p:tgtEl>
                                        <p:attrNameLst>
                                          <p:attrName>ppt_h</p:attrName>
                                        </p:attrNameLst>
                                      </p:cBhvr>
                                      <p:tavLst>
                                        <p:tav tm="0">
                                          <p:val>
                                            <p:strVal val="#ppt_h"/>
                                          </p:val>
                                        </p:tav>
                                        <p:tav tm="100000">
                                          <p:val>
                                            <p:strVal val="#ppt_h"/>
                                          </p:val>
                                        </p:tav>
                                      </p:tavLst>
                                    </p:anim>
                                    <p:animEffect transition="in" filter="fade">
                                      <p:cBhvr>
                                        <p:cTn id="19" dur="10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0.70"/>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7BBCB5F-2A0E-E2D8-6CC9-E833160CADCE}"/>
              </a:ext>
            </a:extLst>
          </p:cNvPr>
          <p:cNvSpPr txBox="1"/>
          <p:nvPr/>
        </p:nvSpPr>
        <p:spPr>
          <a:xfrm>
            <a:off x="269778" y="135398"/>
            <a:ext cx="9537739" cy="1600438"/>
          </a:xfrm>
          <a:prstGeom prst="rect">
            <a:avLst/>
          </a:prstGeom>
          <a:noFill/>
        </p:spPr>
        <p:txBody>
          <a:bodyPr wrap="square">
            <a:spAutoFit/>
          </a:bodyPr>
          <a:lstStyle/>
          <a:p>
            <a:r>
              <a:rPr lang="fr-CH" sz="4900" b="1" dirty="0">
                <a:latin typeface="Abadi MT Condensed Extra Bold" panose="020B0306030101010103" pitchFamily="34" charset="77"/>
                <a:ea typeface="+mj-ea"/>
                <a:cs typeface="+mj-cs"/>
              </a:rPr>
              <a:t>La RTS a violé son devoir de présentation fidèle des évènements</a:t>
            </a:r>
          </a:p>
        </p:txBody>
      </p:sp>
      <p:sp>
        <p:nvSpPr>
          <p:cNvPr id="17" name="ZoneTexte 16">
            <a:extLst>
              <a:ext uri="{FF2B5EF4-FFF2-40B4-BE49-F238E27FC236}">
                <a16:creationId xmlns:a16="http://schemas.microsoft.com/office/drawing/2014/main" id="{2EDD047A-ACF5-007E-5E97-5D9830003F53}"/>
              </a:ext>
            </a:extLst>
          </p:cNvPr>
          <p:cNvSpPr txBox="1"/>
          <p:nvPr/>
        </p:nvSpPr>
        <p:spPr>
          <a:xfrm>
            <a:off x="399053" y="4793275"/>
            <a:ext cx="7744016" cy="1569660"/>
          </a:xfrm>
          <a:prstGeom prst="rect">
            <a:avLst/>
          </a:prstGeom>
          <a:noFill/>
          <a:ln w="28575">
            <a:solidFill>
              <a:schemeClr val="tx1"/>
            </a:solidFill>
          </a:ln>
        </p:spPr>
        <p:txBody>
          <a:bodyPr wrap="square">
            <a:spAutoFit/>
          </a:bodyPr>
          <a:lstStyle/>
          <a:p>
            <a:r>
              <a:rPr lang="fr-CH" sz="2400" b="1" dirty="0">
                <a:highlight>
                  <a:srgbClr val="FFFF00"/>
                </a:highlight>
              </a:rPr>
              <a:t>L’Autorité indépendante d’examen des plaintes a condamné la RTS (Radio Télévision Suisse romande) pour violation du principe de présentation fidèle des évènements</a:t>
            </a:r>
            <a:r>
              <a:rPr lang="fr-CH" sz="2400" b="1" dirty="0"/>
              <a:t> durant la période électorale de nov. 2023.</a:t>
            </a:r>
            <a:endParaRPr lang="fr-CH" sz="2000" b="1" dirty="0"/>
          </a:p>
        </p:txBody>
      </p:sp>
      <p:pic>
        <p:nvPicPr>
          <p:cNvPr id="4" name="Image 3">
            <a:extLst>
              <a:ext uri="{FF2B5EF4-FFF2-40B4-BE49-F238E27FC236}">
                <a16:creationId xmlns:a16="http://schemas.microsoft.com/office/drawing/2014/main" id="{75736D02-ECA3-4F48-53C0-3BA5CEB9C859}"/>
              </a:ext>
            </a:extLst>
          </p:cNvPr>
          <p:cNvPicPr>
            <a:picLocks noChangeAspect="1"/>
          </p:cNvPicPr>
          <p:nvPr/>
        </p:nvPicPr>
        <p:blipFill>
          <a:blip r:embed="rId2"/>
          <a:stretch>
            <a:fillRect/>
          </a:stretch>
        </p:blipFill>
        <p:spPr>
          <a:xfrm>
            <a:off x="6569997" y="1879907"/>
            <a:ext cx="5068180" cy="2787499"/>
          </a:xfrm>
          <a:prstGeom prst="rect">
            <a:avLst/>
          </a:prstGeom>
          <a:ln>
            <a:solidFill>
              <a:schemeClr val="tx1"/>
            </a:solidFill>
          </a:ln>
        </p:spPr>
      </p:pic>
      <p:sp>
        <p:nvSpPr>
          <p:cNvPr id="9" name="ZoneTexte 8">
            <a:extLst>
              <a:ext uri="{FF2B5EF4-FFF2-40B4-BE49-F238E27FC236}">
                <a16:creationId xmlns:a16="http://schemas.microsoft.com/office/drawing/2014/main" id="{5C02514F-BA87-E67C-4A7E-F70BE6973934}"/>
              </a:ext>
            </a:extLst>
          </p:cNvPr>
          <p:cNvSpPr txBox="1"/>
          <p:nvPr/>
        </p:nvSpPr>
        <p:spPr>
          <a:xfrm>
            <a:off x="1477384" y="2246425"/>
            <a:ext cx="2330993" cy="400110"/>
          </a:xfrm>
          <a:prstGeom prst="rect">
            <a:avLst/>
          </a:prstGeom>
          <a:solidFill>
            <a:schemeClr val="bg1"/>
          </a:solidFill>
          <a:ln w="28575">
            <a:noFill/>
          </a:ln>
        </p:spPr>
        <p:txBody>
          <a:bodyPr wrap="square">
            <a:spAutoFit/>
          </a:bodyPr>
          <a:lstStyle/>
          <a:p>
            <a:pPr algn="ctr"/>
            <a:r>
              <a:rPr lang="fr-CH" sz="2000" dirty="0">
                <a:latin typeface="Arial Rounded MT Bold" panose="020F0704030504030204" pitchFamily="34" charset="77"/>
              </a:rPr>
              <a:t>11</a:t>
            </a:r>
            <a:r>
              <a:rPr lang="fr-CH" sz="2000" dirty="0">
                <a:effectLst/>
                <a:latin typeface="Arial Rounded MT Bold" panose="020F0704030504030204" pitchFamily="34" charset="77"/>
              </a:rPr>
              <a:t> mars 2025</a:t>
            </a:r>
            <a:endParaRPr lang="fr-FR" sz="2000" dirty="0">
              <a:latin typeface="Arial Rounded MT Bold" panose="020F0704030504030204" pitchFamily="34" charset="77"/>
            </a:endParaRPr>
          </a:p>
        </p:txBody>
      </p:sp>
      <p:pic>
        <p:nvPicPr>
          <p:cNvPr id="2" name="Image 1">
            <a:extLst>
              <a:ext uri="{FF2B5EF4-FFF2-40B4-BE49-F238E27FC236}">
                <a16:creationId xmlns:a16="http://schemas.microsoft.com/office/drawing/2014/main" id="{C355BB61-28A6-7ACF-0FCB-65FFD7B322F3}"/>
              </a:ext>
            </a:extLst>
          </p:cNvPr>
          <p:cNvPicPr>
            <a:picLocks noChangeAspect="1"/>
          </p:cNvPicPr>
          <p:nvPr/>
        </p:nvPicPr>
        <p:blipFill>
          <a:blip r:embed="rId3"/>
          <a:stretch>
            <a:fillRect/>
          </a:stretch>
        </p:blipFill>
        <p:spPr>
          <a:xfrm>
            <a:off x="399053" y="2790606"/>
            <a:ext cx="7772400" cy="986971"/>
          </a:xfrm>
          <a:prstGeom prst="rect">
            <a:avLst/>
          </a:prstGeom>
          <a:ln w="28575">
            <a:solidFill>
              <a:schemeClr val="tx1"/>
            </a:solidFill>
          </a:ln>
        </p:spPr>
      </p:pic>
      <p:pic>
        <p:nvPicPr>
          <p:cNvPr id="3" name="Image 2">
            <a:extLst>
              <a:ext uri="{FF2B5EF4-FFF2-40B4-BE49-F238E27FC236}">
                <a16:creationId xmlns:a16="http://schemas.microsoft.com/office/drawing/2014/main" id="{D5735B57-3953-BEB7-4204-1FAC5680BA15}"/>
              </a:ext>
            </a:extLst>
          </p:cNvPr>
          <p:cNvPicPr>
            <a:picLocks noChangeAspect="1"/>
          </p:cNvPicPr>
          <p:nvPr/>
        </p:nvPicPr>
        <p:blipFill>
          <a:blip r:embed="rId4"/>
          <a:stretch>
            <a:fillRect/>
          </a:stretch>
        </p:blipFill>
        <p:spPr>
          <a:xfrm>
            <a:off x="399053" y="1735836"/>
            <a:ext cx="1317546" cy="898327"/>
          </a:xfrm>
          <a:prstGeom prst="rect">
            <a:avLst/>
          </a:prstGeom>
        </p:spPr>
      </p:pic>
      <p:sp>
        <p:nvSpPr>
          <p:cNvPr id="13" name="ZoneTexte 12">
            <a:extLst>
              <a:ext uri="{FF2B5EF4-FFF2-40B4-BE49-F238E27FC236}">
                <a16:creationId xmlns:a16="http://schemas.microsoft.com/office/drawing/2014/main" id="{E8B7C974-D10B-DC1C-2A35-FD0C7907854B}"/>
              </a:ext>
            </a:extLst>
          </p:cNvPr>
          <p:cNvSpPr txBox="1"/>
          <p:nvPr/>
        </p:nvSpPr>
        <p:spPr>
          <a:xfrm>
            <a:off x="8863072" y="4211012"/>
            <a:ext cx="2944553" cy="1446550"/>
          </a:xfrm>
          <a:prstGeom prst="rect">
            <a:avLst/>
          </a:prstGeom>
          <a:solidFill>
            <a:schemeClr val="bg1"/>
          </a:solidFill>
          <a:ln w="28575">
            <a:solidFill>
              <a:schemeClr val="tx1"/>
            </a:solidFill>
          </a:ln>
        </p:spPr>
        <p:txBody>
          <a:bodyPr wrap="square">
            <a:spAutoFit/>
          </a:bodyPr>
          <a:lstStyle/>
          <a:p>
            <a:r>
              <a:rPr lang="fr-CH" sz="2400" b="1" dirty="0">
                <a:latin typeface="Abadi MT Condensed Extra Bold" panose="020B0306030101010103" pitchFamily="34" charset="77"/>
              </a:rPr>
              <a:t>Chloé </a:t>
            </a:r>
            <a:r>
              <a:rPr lang="fr-CH" sz="2400" b="1" dirty="0" err="1">
                <a:latin typeface="Abadi MT Condensed Extra Bold" panose="020B0306030101010103" pitchFamily="34" charset="77"/>
              </a:rPr>
              <a:t>Frammery</a:t>
            </a:r>
            <a:endParaRPr lang="fr-CH" sz="2400" b="1" dirty="0">
              <a:effectLst/>
              <a:latin typeface="Abadi MT Condensed Extra Bold" panose="020B0306030101010103" pitchFamily="34" charset="77"/>
            </a:endParaRPr>
          </a:p>
          <a:p>
            <a:r>
              <a:rPr lang="fr-CH" sz="1600" dirty="0">
                <a:latin typeface="Arial Rounded MT Bold" panose="020F0704030504030204" pitchFamily="34" charset="77"/>
              </a:rPr>
              <a:t>Candidate au Conseil national et au Conseil des Etats (Parlement suisse) </a:t>
            </a:r>
            <a:r>
              <a:rPr lang="fr-CH" sz="1600" dirty="0" err="1">
                <a:latin typeface="Arial Rounded MT Bold" panose="020F0704030504030204" pitchFamily="34" charset="77"/>
              </a:rPr>
              <a:t>Oct</a:t>
            </a:r>
            <a:r>
              <a:rPr lang="fr-CH" sz="1600" dirty="0">
                <a:latin typeface="Arial Rounded MT Bold" panose="020F0704030504030204" pitchFamily="34" charset="77"/>
              </a:rPr>
              <a:t>-nov. 2023</a:t>
            </a:r>
            <a:endParaRPr lang="fr-FR" sz="1600" dirty="0">
              <a:latin typeface="Arial Rounded MT Bold" panose="020F0704030504030204" pitchFamily="34" charset="77"/>
            </a:endParaRPr>
          </a:p>
        </p:txBody>
      </p:sp>
      <p:pic>
        <p:nvPicPr>
          <p:cNvPr id="5" name="Image 4">
            <a:extLst>
              <a:ext uri="{FF2B5EF4-FFF2-40B4-BE49-F238E27FC236}">
                <a16:creationId xmlns:a16="http://schemas.microsoft.com/office/drawing/2014/main" id="{A2DF44F1-F14C-5B02-A31D-7D28952DE504}"/>
              </a:ext>
            </a:extLst>
          </p:cNvPr>
          <p:cNvPicPr>
            <a:picLocks noChangeAspect="1"/>
          </p:cNvPicPr>
          <p:nvPr/>
        </p:nvPicPr>
        <p:blipFill>
          <a:blip r:embed="rId5"/>
          <a:stretch>
            <a:fillRect/>
          </a:stretch>
        </p:blipFill>
        <p:spPr>
          <a:xfrm>
            <a:off x="9145151" y="296626"/>
            <a:ext cx="1583281" cy="1583281"/>
          </a:xfrm>
          <a:prstGeom prst="rect">
            <a:avLst/>
          </a:prstGeom>
        </p:spPr>
      </p:pic>
    </p:spTree>
    <p:extLst>
      <p:ext uri="{BB962C8B-B14F-4D97-AF65-F5344CB8AC3E}">
        <p14:creationId xmlns:p14="http://schemas.microsoft.com/office/powerpoint/2010/main" val="2722512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ppt_x</p:attrName>
                                        </p:attrNameLst>
                                      </p:cBhvr>
                                      <p:tavLst>
                                        <p:tav tm="0">
                                          <p:val>
                                            <p:strVal val="#ppt_x-#ppt_w*1.125000"/>
                                          </p:val>
                                        </p:tav>
                                        <p:tav tm="100000">
                                          <p:val>
                                            <p:strVal val="#ppt_x"/>
                                          </p:val>
                                        </p:tav>
                                      </p:tavLst>
                                    </p:anim>
                                    <p:animEffect transition="in" filter="wipe(right)">
                                      <p:cBhvr>
                                        <p:cTn id="12" dur="500"/>
                                        <p:tgtEl>
                                          <p:spTgt spid="9"/>
                                        </p:tgtEl>
                                      </p:cBhvr>
                                    </p:animEffect>
                                  </p:childTnLst>
                                </p:cTn>
                              </p:par>
                              <p:par>
                                <p:cTn id="13" presetID="1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strVal val="#ppt_w*0.70"/>
                                          </p:val>
                                        </p:tav>
                                        <p:tav tm="100000">
                                          <p:val>
                                            <p:strVal val="#ppt_w"/>
                                          </p:val>
                                        </p:tav>
                                      </p:tavLst>
                                    </p:anim>
                                    <p:anim calcmode="lin" valueType="num">
                                      <p:cBhvr>
                                        <p:cTn id="22" dur="1000" fill="hold"/>
                                        <p:tgtEl>
                                          <p:spTgt spid="17"/>
                                        </p:tgtEl>
                                        <p:attrNameLst>
                                          <p:attrName>ppt_h</p:attrName>
                                        </p:attrNameLst>
                                      </p:cBhvr>
                                      <p:tavLst>
                                        <p:tav tm="0">
                                          <p:val>
                                            <p:strVal val="#ppt_h"/>
                                          </p:val>
                                        </p:tav>
                                        <p:tav tm="100000">
                                          <p:val>
                                            <p:strVal val="#ppt_h"/>
                                          </p:val>
                                        </p:tav>
                                      </p:tavLst>
                                    </p:anim>
                                    <p:animEffect transition="in" filter="fade">
                                      <p:cBhvr>
                                        <p:cTn id="2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493F3-2558-144B-DCEA-99A15A3BB0D3}"/>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A3DF0B3A-5DC9-051C-C2B1-8CD4EB6FB127}"/>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b="1" dirty="0">
                <a:latin typeface="Abadi MT Condensed Extra Bold" panose="020B0306030101010103" pitchFamily="34" charset="77"/>
              </a:rPr>
              <a:t>La directive D.RH.00.25 et le devoir de </a:t>
            </a:r>
            <a:r>
              <a:rPr lang="fr-CH" b="1" dirty="0">
                <a:solidFill>
                  <a:srgbClr val="FF0000"/>
                </a:solidFill>
                <a:latin typeface="Abadi MT Condensed Extra Bold" panose="020B0306030101010103" pitchFamily="34" charset="77"/>
              </a:rPr>
              <a:t>fidélité à l’Etat</a:t>
            </a:r>
            <a:endParaRPr lang="fr-FR" sz="4800" b="1" dirty="0">
              <a:solidFill>
                <a:srgbClr val="FF0000"/>
              </a:solidFill>
              <a:latin typeface="Abadi MT Condensed Extra Bold" panose="020B0306030101010103" pitchFamily="34" charset="77"/>
            </a:endParaRPr>
          </a:p>
        </p:txBody>
      </p:sp>
      <p:pic>
        <p:nvPicPr>
          <p:cNvPr id="4" name="Image 3">
            <a:extLst>
              <a:ext uri="{FF2B5EF4-FFF2-40B4-BE49-F238E27FC236}">
                <a16:creationId xmlns:a16="http://schemas.microsoft.com/office/drawing/2014/main" id="{87603970-72F7-86CD-E718-CAC5F74496AF}"/>
              </a:ext>
            </a:extLst>
          </p:cNvPr>
          <p:cNvPicPr>
            <a:picLocks noChangeAspect="1"/>
          </p:cNvPicPr>
          <p:nvPr/>
        </p:nvPicPr>
        <p:blipFill>
          <a:blip r:embed="rId2"/>
          <a:stretch>
            <a:fillRect/>
          </a:stretch>
        </p:blipFill>
        <p:spPr>
          <a:xfrm>
            <a:off x="154576" y="1529898"/>
            <a:ext cx="5671139" cy="3149101"/>
          </a:xfrm>
          <a:prstGeom prst="rect">
            <a:avLst/>
          </a:prstGeom>
          <a:ln>
            <a:solidFill>
              <a:schemeClr val="tx1"/>
            </a:solidFill>
          </a:ln>
        </p:spPr>
      </p:pic>
      <p:pic>
        <p:nvPicPr>
          <p:cNvPr id="6" name="Image 5">
            <a:extLst>
              <a:ext uri="{FF2B5EF4-FFF2-40B4-BE49-F238E27FC236}">
                <a16:creationId xmlns:a16="http://schemas.microsoft.com/office/drawing/2014/main" id="{644B301A-B3AD-832A-00DE-0572F265580F}"/>
              </a:ext>
            </a:extLst>
          </p:cNvPr>
          <p:cNvPicPr>
            <a:picLocks noChangeAspect="1"/>
          </p:cNvPicPr>
          <p:nvPr/>
        </p:nvPicPr>
        <p:blipFill>
          <a:blip r:embed="rId3"/>
          <a:stretch>
            <a:fillRect/>
          </a:stretch>
        </p:blipFill>
        <p:spPr>
          <a:xfrm>
            <a:off x="6079318" y="1535383"/>
            <a:ext cx="5954073" cy="3149101"/>
          </a:xfrm>
          <a:prstGeom prst="rect">
            <a:avLst/>
          </a:prstGeom>
          <a:ln>
            <a:solidFill>
              <a:schemeClr val="tx1"/>
            </a:solidFill>
          </a:ln>
        </p:spPr>
      </p:pic>
      <p:sp>
        <p:nvSpPr>
          <p:cNvPr id="8" name="ZoneTexte 7">
            <a:extLst>
              <a:ext uri="{FF2B5EF4-FFF2-40B4-BE49-F238E27FC236}">
                <a16:creationId xmlns:a16="http://schemas.microsoft.com/office/drawing/2014/main" id="{CB8D2630-34BE-561C-438B-7AC39620A6D7}"/>
              </a:ext>
            </a:extLst>
          </p:cNvPr>
          <p:cNvSpPr txBox="1"/>
          <p:nvPr/>
        </p:nvSpPr>
        <p:spPr>
          <a:xfrm>
            <a:off x="150222" y="4893779"/>
            <a:ext cx="11891554" cy="1769715"/>
          </a:xfrm>
          <a:prstGeom prst="rect">
            <a:avLst/>
          </a:prstGeom>
          <a:noFill/>
          <a:ln w="25400">
            <a:solidFill>
              <a:schemeClr val="tx1"/>
            </a:solidFill>
          </a:ln>
        </p:spPr>
        <p:txBody>
          <a:bodyPr wrap="square">
            <a:spAutoFit/>
          </a:bodyPr>
          <a:lstStyle/>
          <a:p>
            <a:r>
              <a:rPr lang="fr-CH" sz="2000" dirty="0">
                <a:effectLst/>
                <a:highlight>
                  <a:srgbClr val="FFFF00"/>
                </a:highlight>
                <a:latin typeface="ArialMT"/>
              </a:rPr>
              <a:t>Il est question de </a:t>
            </a:r>
            <a:r>
              <a:rPr lang="fr-CH" sz="2000" b="1" dirty="0">
                <a:solidFill>
                  <a:srgbClr val="FF0000"/>
                </a:solidFill>
                <a:effectLst/>
                <a:highlight>
                  <a:srgbClr val="FFFF00"/>
                </a:highlight>
                <a:latin typeface="ArialMT"/>
              </a:rPr>
              <a:t>devoir d'</a:t>
            </a:r>
            <a:r>
              <a:rPr lang="fr-CH" sz="2000" b="1" dirty="0" err="1">
                <a:solidFill>
                  <a:srgbClr val="FF0000"/>
                </a:solidFill>
                <a:effectLst/>
                <a:highlight>
                  <a:srgbClr val="FFFF00"/>
                </a:highlight>
                <a:latin typeface="ArialMT"/>
              </a:rPr>
              <a:t>exemplarite</a:t>
            </a:r>
            <a:r>
              <a:rPr lang="fr-CH" sz="2000" b="1" dirty="0">
                <a:solidFill>
                  <a:srgbClr val="FF0000"/>
                </a:solidFill>
                <a:effectLst/>
                <a:highlight>
                  <a:srgbClr val="FFFF00"/>
                </a:highlight>
                <a:latin typeface="ArialMT"/>
              </a:rPr>
              <a:t>́</a:t>
            </a:r>
            <a:r>
              <a:rPr lang="fr-CH" sz="2000" b="1" dirty="0">
                <a:effectLst/>
                <a:highlight>
                  <a:srgbClr val="FFFF00"/>
                </a:highlight>
                <a:latin typeface="ArialMT"/>
              </a:rPr>
              <a:t>,</a:t>
            </a:r>
            <a:r>
              <a:rPr lang="fr-CH" sz="2000" b="1" dirty="0">
                <a:solidFill>
                  <a:srgbClr val="FF0000"/>
                </a:solidFill>
                <a:effectLst/>
                <a:highlight>
                  <a:srgbClr val="FFFF00"/>
                </a:highlight>
                <a:latin typeface="ArialMT"/>
              </a:rPr>
              <a:t> </a:t>
            </a:r>
            <a:r>
              <a:rPr lang="fr-CH" sz="2000" b="1" dirty="0">
                <a:effectLst/>
                <a:highlight>
                  <a:srgbClr val="FFFF00"/>
                </a:highlight>
                <a:latin typeface="ArialMT"/>
              </a:rPr>
              <a:t>soit le fait d'adopter pour le personnel enseignant </a:t>
            </a:r>
          </a:p>
          <a:p>
            <a:r>
              <a:rPr lang="fr-CH" sz="2000" b="1" dirty="0">
                <a:solidFill>
                  <a:srgbClr val="FF0000"/>
                </a:solidFill>
                <a:effectLst/>
                <a:highlight>
                  <a:srgbClr val="FFFF00"/>
                </a:highlight>
                <a:latin typeface="ArialMT"/>
              </a:rPr>
              <a:t>en tout temps</a:t>
            </a:r>
            <a:r>
              <a:rPr lang="fr-CH" sz="2000" b="1" dirty="0">
                <a:effectLst/>
                <a:highlight>
                  <a:srgbClr val="FFFF00"/>
                </a:highlight>
                <a:latin typeface="ArialMT"/>
              </a:rPr>
              <a:t> un comportement auquel les </a:t>
            </a:r>
            <a:r>
              <a:rPr lang="fr-CH" sz="2000" b="1" dirty="0" err="1">
                <a:effectLst/>
                <a:highlight>
                  <a:srgbClr val="FFFF00"/>
                </a:highlight>
                <a:latin typeface="ArialMT"/>
              </a:rPr>
              <a:t>élèves</a:t>
            </a:r>
            <a:r>
              <a:rPr lang="fr-CH" sz="2000" b="1" dirty="0">
                <a:effectLst/>
                <a:highlight>
                  <a:srgbClr val="FFFF00"/>
                </a:highlight>
                <a:latin typeface="ArialMT"/>
              </a:rPr>
              <a:t> puissent s'identifier</a:t>
            </a:r>
            <a:r>
              <a:rPr lang="fr-CH" sz="2000" dirty="0">
                <a:effectLst/>
                <a:highlight>
                  <a:srgbClr val="FFFF00"/>
                </a:highlight>
                <a:latin typeface="ArialMT"/>
              </a:rPr>
              <a:t>. </a:t>
            </a:r>
          </a:p>
          <a:p>
            <a:endParaRPr lang="fr-CH" sz="900" dirty="0"/>
          </a:p>
          <a:p>
            <a:r>
              <a:rPr lang="fr-CH" sz="2000" b="1" dirty="0">
                <a:effectLst/>
                <a:latin typeface="ArialMT"/>
              </a:rPr>
              <a:t>3.2. Au-delà de l'activité professionnelle </a:t>
            </a:r>
            <a:endParaRPr lang="fr-CH" sz="2000" b="1" dirty="0"/>
          </a:p>
          <a:p>
            <a:r>
              <a:rPr lang="fr-CH" sz="2000" dirty="0">
                <a:effectLst/>
                <a:latin typeface="ArialMT"/>
              </a:rPr>
              <a:t>[…] </a:t>
            </a:r>
            <a:r>
              <a:rPr lang="fr-CH" sz="2000" b="1" dirty="0">
                <a:solidFill>
                  <a:srgbClr val="FF0000"/>
                </a:solidFill>
                <a:effectLst/>
                <a:highlight>
                  <a:srgbClr val="FFFF00"/>
                </a:highlight>
                <a:latin typeface="ArialMT"/>
              </a:rPr>
              <a:t>le devoir de </a:t>
            </a:r>
            <a:r>
              <a:rPr lang="fr-CH" sz="2000" b="1" dirty="0" err="1">
                <a:solidFill>
                  <a:srgbClr val="FF0000"/>
                </a:solidFill>
                <a:effectLst/>
                <a:highlight>
                  <a:srgbClr val="FFFF00"/>
                </a:highlight>
                <a:latin typeface="ArialMT"/>
              </a:rPr>
              <a:t>fidélite</a:t>
            </a:r>
            <a:r>
              <a:rPr lang="fr-CH" sz="2000" b="1" dirty="0">
                <a:solidFill>
                  <a:srgbClr val="FF0000"/>
                </a:solidFill>
                <a:effectLst/>
                <a:highlight>
                  <a:srgbClr val="FFFF00"/>
                </a:highlight>
                <a:latin typeface="ArialMT"/>
              </a:rPr>
              <a:t>́ </a:t>
            </a:r>
            <a:r>
              <a:rPr lang="fr-CH" sz="2000" b="1" dirty="0">
                <a:effectLst/>
                <a:highlight>
                  <a:srgbClr val="FFFF00"/>
                </a:highlight>
                <a:latin typeface="ArialMT"/>
              </a:rPr>
              <a:t>embrasse l'ensemble des devoirs qui incombent aux enseignants dans l'exercice de leurs </a:t>
            </a:r>
            <a:r>
              <a:rPr lang="fr-CH" sz="2000" b="1" dirty="0" err="1">
                <a:effectLst/>
                <a:highlight>
                  <a:srgbClr val="FFFF00"/>
                </a:highlight>
                <a:latin typeface="ArialMT"/>
              </a:rPr>
              <a:t>activités</a:t>
            </a:r>
            <a:r>
              <a:rPr lang="fr-CH" sz="2000" b="1" dirty="0">
                <a:effectLst/>
                <a:highlight>
                  <a:srgbClr val="FFFF00"/>
                </a:highlight>
                <a:latin typeface="ArialMT"/>
              </a:rPr>
              <a:t> professionnelles et </a:t>
            </a:r>
            <a:r>
              <a:rPr lang="fr-CH" sz="2000" b="1" dirty="0">
                <a:solidFill>
                  <a:srgbClr val="FF0000"/>
                </a:solidFill>
                <a:effectLst/>
                <a:highlight>
                  <a:srgbClr val="FFFF00"/>
                </a:highlight>
                <a:latin typeface="ArialMT"/>
              </a:rPr>
              <a:t>extra-professionnelles</a:t>
            </a:r>
            <a:endParaRPr lang="fr-CH" sz="2000" b="1" dirty="0">
              <a:solidFill>
                <a:srgbClr val="FF0000"/>
              </a:solidFill>
              <a:highlight>
                <a:srgbClr val="FFFF00"/>
              </a:highlight>
            </a:endParaRPr>
          </a:p>
        </p:txBody>
      </p:sp>
      <p:sp>
        <p:nvSpPr>
          <p:cNvPr id="2" name="ZoneTexte 1">
            <a:extLst>
              <a:ext uri="{FF2B5EF4-FFF2-40B4-BE49-F238E27FC236}">
                <a16:creationId xmlns:a16="http://schemas.microsoft.com/office/drawing/2014/main" id="{8EFB8F47-4CFA-09EE-A246-E697743C9EB9}"/>
              </a:ext>
            </a:extLst>
          </p:cNvPr>
          <p:cNvSpPr txBox="1"/>
          <p:nvPr/>
        </p:nvSpPr>
        <p:spPr>
          <a:xfrm>
            <a:off x="4169062" y="1954310"/>
            <a:ext cx="3091204"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Rentrée 2019</a:t>
            </a:r>
            <a:endParaRPr lang="fr-FR" sz="3600" b="1" dirty="0"/>
          </a:p>
        </p:txBody>
      </p:sp>
      <p:pic>
        <p:nvPicPr>
          <p:cNvPr id="5" name="Image 4">
            <a:extLst>
              <a:ext uri="{FF2B5EF4-FFF2-40B4-BE49-F238E27FC236}">
                <a16:creationId xmlns:a16="http://schemas.microsoft.com/office/drawing/2014/main" id="{0187AC9C-42C7-C0B5-78EC-3A9E9235967B}"/>
              </a:ext>
            </a:extLst>
          </p:cNvPr>
          <p:cNvPicPr>
            <a:picLocks noChangeAspect="1"/>
          </p:cNvPicPr>
          <p:nvPr/>
        </p:nvPicPr>
        <p:blipFill>
          <a:blip r:embed="rId4"/>
          <a:stretch>
            <a:fillRect/>
          </a:stretch>
        </p:blipFill>
        <p:spPr>
          <a:xfrm>
            <a:off x="9456367" y="43152"/>
            <a:ext cx="1583281" cy="1583281"/>
          </a:xfrm>
          <a:prstGeom prst="rect">
            <a:avLst/>
          </a:prstGeom>
        </p:spPr>
      </p:pic>
    </p:spTree>
    <p:extLst>
      <p:ext uri="{BB962C8B-B14F-4D97-AF65-F5344CB8AC3E}">
        <p14:creationId xmlns:p14="http://schemas.microsoft.com/office/powerpoint/2010/main" val="119810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C63A4-857D-6130-D4C6-E00255BEA914}"/>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906CD57-CADB-5848-AC2F-9AC914ED0645}"/>
              </a:ext>
            </a:extLst>
          </p:cNvPr>
          <p:cNvSpPr txBox="1">
            <a:spLocks/>
          </p:cNvSpPr>
          <p:nvPr/>
        </p:nvSpPr>
        <p:spPr>
          <a:xfrm>
            <a:off x="1871663" y="1960587"/>
            <a:ext cx="6185251" cy="2936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Quelques membres supplémentaires </a:t>
            </a:r>
          </a:p>
          <a:p>
            <a:pPr algn="ctr"/>
            <a:r>
              <a:rPr lang="fr-FR" sz="4800" b="1" dirty="0">
                <a:latin typeface="Abadi MT Condensed Extra Bold" panose="020B0306030101010103" pitchFamily="34" charset="77"/>
              </a:rPr>
              <a:t>du </a:t>
            </a:r>
            <a:r>
              <a:rPr lang="fr-FR" sz="4800" b="1" dirty="0">
                <a:solidFill>
                  <a:srgbClr val="FF0000"/>
                </a:solidFill>
                <a:latin typeface="Abadi MT Condensed Extra Bold" panose="020B0306030101010103" pitchFamily="34" charset="77"/>
              </a:rPr>
              <a:t>Forum économique mondial</a:t>
            </a:r>
            <a:endParaRPr lang="fr-FR" sz="4000" b="1" dirty="0">
              <a:solidFill>
                <a:srgbClr val="FF0000"/>
              </a:solidFill>
              <a:latin typeface="Abadi MT Condensed Extra Bold" panose="020B0306030101010103" pitchFamily="34" charset="77"/>
            </a:endParaRPr>
          </a:p>
        </p:txBody>
      </p:sp>
      <p:pic>
        <p:nvPicPr>
          <p:cNvPr id="3" name="Picture 6" descr="Forum économique mondial — Wikipédia">
            <a:extLst>
              <a:ext uri="{FF2B5EF4-FFF2-40B4-BE49-F238E27FC236}">
                <a16:creationId xmlns:a16="http://schemas.microsoft.com/office/drawing/2014/main" id="{46966741-3DE0-6C7D-2CC5-403A16572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6361" y="2839347"/>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7F5D0B8A-4805-F066-A798-96347C5FF2E4}"/>
              </a:ext>
            </a:extLst>
          </p:cNvPr>
          <p:cNvPicPr>
            <a:picLocks noChangeAspect="1"/>
          </p:cNvPicPr>
          <p:nvPr/>
        </p:nvPicPr>
        <p:blipFill>
          <a:blip r:embed="rId3"/>
          <a:stretch>
            <a:fillRect/>
          </a:stretch>
        </p:blipFill>
        <p:spPr>
          <a:xfrm>
            <a:off x="7482382" y="905780"/>
            <a:ext cx="3435350" cy="1680218"/>
          </a:xfrm>
          <a:prstGeom prst="rect">
            <a:avLst/>
          </a:prstGeom>
        </p:spPr>
      </p:pic>
    </p:spTree>
    <p:extLst>
      <p:ext uri="{BB962C8B-B14F-4D97-AF65-F5344CB8AC3E}">
        <p14:creationId xmlns:p14="http://schemas.microsoft.com/office/powerpoint/2010/main" val="97574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8A78-3DA0-35F9-B816-155D85ED7F63}"/>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542EEAFB-C196-10B0-AE38-A5177E3D5BFA}"/>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
        <p:nvSpPr>
          <p:cNvPr id="13" name="ZoneTexte 12">
            <a:extLst>
              <a:ext uri="{FF2B5EF4-FFF2-40B4-BE49-F238E27FC236}">
                <a16:creationId xmlns:a16="http://schemas.microsoft.com/office/drawing/2014/main" id="{546E9703-4F92-95E0-76BE-7E047A73D7C7}"/>
              </a:ext>
            </a:extLst>
          </p:cNvPr>
          <p:cNvSpPr txBox="1"/>
          <p:nvPr/>
        </p:nvSpPr>
        <p:spPr>
          <a:xfrm>
            <a:off x="5515476" y="1784488"/>
            <a:ext cx="6420710" cy="1754326"/>
          </a:xfrm>
          <a:prstGeom prst="rect">
            <a:avLst/>
          </a:prstGeom>
          <a:noFill/>
        </p:spPr>
        <p:txBody>
          <a:bodyPr wrap="square">
            <a:spAutoFit/>
          </a:bodyPr>
          <a:lstStyle/>
          <a:p>
            <a:r>
              <a:rPr lang="fr-CH" sz="6000" b="1" dirty="0">
                <a:latin typeface="Abadi MT Condensed Extra Bold" panose="020B0306030101010103" pitchFamily="34" charset="77"/>
              </a:rPr>
              <a:t>Peter </a:t>
            </a:r>
            <a:r>
              <a:rPr lang="fr-CH" sz="6000" b="1" dirty="0" err="1">
                <a:latin typeface="Abadi MT Condensed Extra Bold" panose="020B0306030101010103" pitchFamily="34" charset="77"/>
              </a:rPr>
              <a:t>Brabeck</a:t>
            </a:r>
            <a:endParaRPr lang="fr-CH" sz="6000" b="1" dirty="0">
              <a:latin typeface="Abadi MT Condensed Extra Bold" panose="020B0306030101010103" pitchFamily="34" charset="77"/>
            </a:endParaRPr>
          </a:p>
          <a:p>
            <a:r>
              <a:rPr lang="fr-CH" sz="2400" b="1" dirty="0">
                <a:latin typeface="Abadi MT Condensed Extra Bold" panose="020B0306030101010103" pitchFamily="34" charset="77"/>
              </a:rPr>
              <a:t>Président de </a:t>
            </a:r>
            <a:r>
              <a:rPr lang="fr-CH" sz="2400" b="1" dirty="0" err="1">
                <a:solidFill>
                  <a:srgbClr val="FF0000"/>
                </a:solidFill>
                <a:latin typeface="Abadi MT Condensed Extra Bold" panose="020B0306030101010103" pitchFamily="34" charset="77"/>
              </a:rPr>
              <a:t>Gesda</a:t>
            </a:r>
            <a:r>
              <a:rPr lang="fr-CH" sz="2400" b="1" dirty="0">
                <a:latin typeface="Abadi MT Condensed Extra Bold" panose="020B0306030101010103" pitchFamily="34" charset="77"/>
              </a:rPr>
              <a:t>, Ex-Président de </a:t>
            </a:r>
            <a:r>
              <a:rPr lang="fr-CH" sz="2400" b="1" dirty="0">
                <a:solidFill>
                  <a:srgbClr val="FF0000"/>
                </a:solidFill>
                <a:latin typeface="Abadi MT Condensed Extra Bold" panose="020B0306030101010103" pitchFamily="34" charset="77"/>
              </a:rPr>
              <a:t>Nestlé</a:t>
            </a:r>
            <a:r>
              <a:rPr lang="fr-CH" sz="2400" b="1" dirty="0">
                <a:latin typeface="Abadi MT Condensed Extra Bold" panose="020B0306030101010103" pitchFamily="34" charset="77"/>
              </a:rPr>
              <a:t>, membre de la Commission </a:t>
            </a:r>
            <a:r>
              <a:rPr lang="fr-CH" sz="2400" b="1" dirty="0">
                <a:solidFill>
                  <a:srgbClr val="FF0000"/>
                </a:solidFill>
                <a:latin typeface="Abadi MT Condensed Extra Bold" panose="020B0306030101010103" pitchFamily="34" charset="77"/>
              </a:rPr>
              <a:t>Attali</a:t>
            </a:r>
            <a:r>
              <a:rPr lang="fr-CH" sz="2400" b="1" dirty="0">
                <a:latin typeface="Abadi MT Condensed Extra Bold" panose="020B0306030101010103" pitchFamily="34" charset="77"/>
              </a:rPr>
              <a:t> en 2007</a:t>
            </a:r>
          </a:p>
        </p:txBody>
      </p:sp>
      <p:sp>
        <p:nvSpPr>
          <p:cNvPr id="15" name="ZoneTexte 14">
            <a:extLst>
              <a:ext uri="{FF2B5EF4-FFF2-40B4-BE49-F238E27FC236}">
                <a16:creationId xmlns:a16="http://schemas.microsoft.com/office/drawing/2014/main" id="{958214A9-F049-AF6C-F5EB-912F628DF83C}"/>
              </a:ext>
            </a:extLst>
          </p:cNvPr>
          <p:cNvSpPr txBox="1"/>
          <p:nvPr/>
        </p:nvSpPr>
        <p:spPr>
          <a:xfrm>
            <a:off x="7588583" y="4362592"/>
            <a:ext cx="3842297" cy="1846659"/>
          </a:xfrm>
          <a:prstGeom prst="rect">
            <a:avLst/>
          </a:prstGeom>
          <a:noFill/>
        </p:spPr>
        <p:txBody>
          <a:bodyPr wrap="square">
            <a:spAutoFit/>
          </a:bodyPr>
          <a:lstStyle/>
          <a:p>
            <a:r>
              <a:rPr lang="fr-CH" sz="3200" b="1" dirty="0">
                <a:latin typeface="Abadi MT Condensed Extra Bold" panose="020B0306030101010103" pitchFamily="34" charset="77"/>
              </a:rPr>
              <a:t>En place au moins depuis 2016</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 jusqu’à août 2025.</a:t>
            </a:r>
            <a:br>
              <a:rPr lang="fr-CH" sz="3200" b="1" dirty="0">
                <a:latin typeface="Abadi MT Condensed Extra Bold" panose="020B0306030101010103" pitchFamily="34" charset="77"/>
              </a:rPr>
            </a:br>
            <a:endParaRPr lang="fr-FR" dirty="0"/>
          </a:p>
        </p:txBody>
      </p:sp>
      <p:pic>
        <p:nvPicPr>
          <p:cNvPr id="4" name="Picture 6" descr="Forum économique mondial — Wikipédia">
            <a:extLst>
              <a:ext uri="{FF2B5EF4-FFF2-40B4-BE49-F238E27FC236}">
                <a16:creationId xmlns:a16="http://schemas.microsoft.com/office/drawing/2014/main" id="{BB3BB3F9-E3B8-F623-D921-CE4A6F344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465" y="5192708"/>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World Economic Forum Annual Meeting | Peter Brabeck-Letmathe… | Flickr">
            <a:extLst>
              <a:ext uri="{FF2B5EF4-FFF2-40B4-BE49-F238E27FC236}">
                <a16:creationId xmlns:a16="http://schemas.microsoft.com/office/drawing/2014/main" id="{FBE3A344-15F5-FF3A-EFA3-002526998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29" y="1865427"/>
            <a:ext cx="4759206" cy="31742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196" name="Picture 4" descr="Peter Brabeck : «La curiosité m'amène vers les pionniers technologiques» |  Agefi.com">
            <a:extLst>
              <a:ext uri="{FF2B5EF4-FFF2-40B4-BE49-F238E27FC236}">
                <a16:creationId xmlns:a16="http://schemas.microsoft.com/office/drawing/2014/main" id="{CCBDFC41-E1D8-0EE5-3FFF-FEEE39D9D5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194" y="3538057"/>
            <a:ext cx="2002192" cy="30032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2FF61D51-47AB-32B2-4986-382764C56BF1}"/>
              </a:ext>
            </a:extLst>
          </p:cNvPr>
          <p:cNvPicPr>
            <a:picLocks noChangeAspect="1"/>
          </p:cNvPicPr>
          <p:nvPr/>
        </p:nvPicPr>
        <p:blipFill>
          <a:blip r:embed="rId5"/>
          <a:stretch>
            <a:fillRect/>
          </a:stretch>
        </p:blipFill>
        <p:spPr>
          <a:xfrm>
            <a:off x="9652726" y="109801"/>
            <a:ext cx="1583281" cy="1583281"/>
          </a:xfrm>
          <a:prstGeom prst="rect">
            <a:avLst/>
          </a:prstGeom>
        </p:spPr>
      </p:pic>
      <p:sp>
        <p:nvSpPr>
          <p:cNvPr id="6" name="ZoneTexte 5">
            <a:extLst>
              <a:ext uri="{FF2B5EF4-FFF2-40B4-BE49-F238E27FC236}">
                <a16:creationId xmlns:a16="http://schemas.microsoft.com/office/drawing/2014/main" id="{C9E35CE7-0CF9-1394-C3CC-415E7C928D0B}"/>
              </a:ext>
            </a:extLst>
          </p:cNvPr>
          <p:cNvSpPr txBox="1"/>
          <p:nvPr/>
        </p:nvSpPr>
        <p:spPr>
          <a:xfrm>
            <a:off x="6719937" y="3556653"/>
            <a:ext cx="5114925" cy="707886"/>
          </a:xfrm>
          <a:prstGeom prst="rect">
            <a:avLst/>
          </a:prstGeom>
          <a:noFill/>
        </p:spPr>
        <p:txBody>
          <a:bodyPr wrap="square">
            <a:spAutoFit/>
          </a:bodyPr>
          <a:lstStyle/>
          <a:p>
            <a:r>
              <a:rPr lang="fr-CH" sz="2000" b="1" dirty="0">
                <a:solidFill>
                  <a:srgbClr val="000000"/>
                </a:solidFill>
                <a:latin typeface="Source Sans Pro" panose="020F0502020204030204" pitchFamily="34" charset="0"/>
              </a:rPr>
              <a:t>En 2005 : </a:t>
            </a:r>
            <a:r>
              <a:rPr lang="fr-CH" sz="2000" b="1" i="1" dirty="0">
                <a:solidFill>
                  <a:srgbClr val="000000"/>
                </a:solidFill>
                <a:latin typeface="Source Sans Pro" panose="020F0502020204030204" pitchFamily="34" charset="0"/>
              </a:rPr>
              <a:t>« </a:t>
            </a:r>
            <a:r>
              <a:rPr lang="fr-CH" sz="2000" b="1" i="1" dirty="0">
                <a:solidFill>
                  <a:srgbClr val="000000"/>
                </a:solidFill>
                <a:effectLst/>
                <a:latin typeface="Source Sans Pro" panose="020F0502020204030204" pitchFamily="34" charset="0"/>
              </a:rPr>
              <a:t>La question est de savoir s'il faut privatiser l'alimentation en eau</a:t>
            </a:r>
            <a:r>
              <a:rPr lang="fr-CH" sz="2000" b="1" i="1" dirty="0">
                <a:solidFill>
                  <a:srgbClr val="000000"/>
                </a:solidFill>
                <a:latin typeface="Source Sans Pro" panose="020F0502020204030204" pitchFamily="34" charset="0"/>
              </a:rPr>
              <a:t> </a:t>
            </a:r>
            <a:r>
              <a:rPr lang="fr-CH" sz="2000" b="1" i="1" dirty="0">
                <a:solidFill>
                  <a:srgbClr val="000000"/>
                </a:solidFill>
                <a:effectLst/>
                <a:latin typeface="Source Sans Pro" panose="020F0502020204030204" pitchFamily="34" charset="0"/>
              </a:rPr>
              <a:t>»</a:t>
            </a:r>
            <a:endParaRPr lang="fr-FR" sz="2000" b="1" dirty="0"/>
          </a:p>
        </p:txBody>
      </p:sp>
    </p:spTree>
    <p:extLst>
      <p:ext uri="{BB962C8B-B14F-4D97-AF65-F5344CB8AC3E}">
        <p14:creationId xmlns:p14="http://schemas.microsoft.com/office/powerpoint/2010/main" val="386856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additive="base">
                                        <p:cTn id="7" dur="500"/>
                                        <p:tgtEl>
                                          <p:spTgt spid="8196"/>
                                        </p:tgtEl>
                                        <p:attrNameLst>
                                          <p:attrName>ppt_x</p:attrName>
                                        </p:attrNameLst>
                                      </p:cBhvr>
                                      <p:tavLst>
                                        <p:tav tm="0">
                                          <p:val>
                                            <p:strVal val="#ppt_x+#ppt_w*1.125000"/>
                                          </p:val>
                                        </p:tav>
                                        <p:tav tm="100000">
                                          <p:val>
                                            <p:strVal val="#ppt_x"/>
                                          </p:val>
                                        </p:tav>
                                      </p:tavLst>
                                    </p:anim>
                                    <p:animEffect transition="in" filter="wipe(left)">
                                      <p:cBhvr>
                                        <p:cTn id="8" dur="500"/>
                                        <p:tgtEl>
                                          <p:spTgt spid="819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AB89E-B77C-C2EB-EF75-BAF604F1F694}"/>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509184C1-C699-9118-AEC2-F93BE1F0B755}"/>
              </a:ext>
            </a:extLst>
          </p:cNvPr>
          <p:cNvSpPr txBox="1"/>
          <p:nvPr/>
        </p:nvSpPr>
        <p:spPr>
          <a:xfrm>
            <a:off x="5379720" y="1772033"/>
            <a:ext cx="6100354" cy="1754326"/>
          </a:xfrm>
          <a:prstGeom prst="rect">
            <a:avLst/>
          </a:prstGeom>
          <a:noFill/>
        </p:spPr>
        <p:txBody>
          <a:bodyPr wrap="square">
            <a:spAutoFit/>
          </a:bodyPr>
          <a:lstStyle/>
          <a:p>
            <a:r>
              <a:rPr lang="fr-CH" sz="6000" b="1" dirty="0">
                <a:latin typeface="Abadi MT Condensed Extra Bold" panose="020B0306030101010103" pitchFamily="34" charset="77"/>
              </a:rPr>
              <a:t>Christine Lagarde</a:t>
            </a:r>
          </a:p>
          <a:p>
            <a:r>
              <a:rPr lang="fr-CH" sz="2400" b="1" dirty="0">
                <a:latin typeface="Abadi MT Condensed Extra Bold" panose="020B0306030101010103" pitchFamily="34" charset="77"/>
              </a:rPr>
              <a:t>Présidente de la </a:t>
            </a:r>
            <a:r>
              <a:rPr lang="fr-CH" sz="2400" b="1" dirty="0">
                <a:solidFill>
                  <a:srgbClr val="FF0000"/>
                </a:solidFill>
                <a:latin typeface="Abadi MT Condensed Extra Bold" panose="020B0306030101010103" pitchFamily="34" charset="77"/>
              </a:rPr>
              <a:t>Banque centrale européenne</a:t>
            </a:r>
            <a:br>
              <a:rPr lang="fr-CH" sz="2400" b="1" dirty="0">
                <a:solidFill>
                  <a:srgbClr val="FF0000"/>
                </a:solidFill>
                <a:latin typeface="Abadi MT Condensed Extra Bold" panose="020B0306030101010103" pitchFamily="34" charset="77"/>
              </a:rPr>
            </a:br>
            <a:r>
              <a:rPr lang="fr-CH" sz="2400" b="1" dirty="0" err="1">
                <a:latin typeface="Abadi MT Condensed Extra Bold" panose="020B0306030101010103" pitchFamily="34" charset="77"/>
              </a:rPr>
              <a:t>Ex-Présidente</a:t>
            </a:r>
            <a:r>
              <a:rPr lang="fr-CH" sz="2400" b="1" dirty="0">
                <a:latin typeface="Abadi MT Condensed Extra Bold" panose="020B0306030101010103" pitchFamily="34" charset="77"/>
              </a:rPr>
              <a:t> du </a:t>
            </a:r>
            <a:r>
              <a:rPr lang="fr-CH" sz="2400" b="1" dirty="0">
                <a:solidFill>
                  <a:srgbClr val="FF0000"/>
                </a:solidFill>
                <a:latin typeface="Abadi MT Condensed Extra Bold" panose="020B0306030101010103" pitchFamily="34" charset="77"/>
              </a:rPr>
              <a:t>FMI </a:t>
            </a:r>
            <a:r>
              <a:rPr lang="fr-CH" sz="2400" b="1" dirty="0">
                <a:latin typeface="Abadi MT Condensed Extra Bold" panose="020B0306030101010103" pitchFamily="34" charset="77"/>
              </a:rPr>
              <a:t>(2011-2019)</a:t>
            </a:r>
            <a:endParaRPr lang="fr-FR" sz="2400" dirty="0"/>
          </a:p>
        </p:txBody>
      </p:sp>
      <p:sp>
        <p:nvSpPr>
          <p:cNvPr id="15" name="ZoneTexte 14">
            <a:extLst>
              <a:ext uri="{FF2B5EF4-FFF2-40B4-BE49-F238E27FC236}">
                <a16:creationId xmlns:a16="http://schemas.microsoft.com/office/drawing/2014/main" id="{884B7120-7971-172F-2C85-224F8DAC5B01}"/>
              </a:ext>
            </a:extLst>
          </p:cNvPr>
          <p:cNvSpPr txBox="1"/>
          <p:nvPr/>
        </p:nvSpPr>
        <p:spPr>
          <a:xfrm>
            <a:off x="7017089" y="4382052"/>
            <a:ext cx="3842297" cy="1354217"/>
          </a:xfrm>
          <a:prstGeom prst="rect">
            <a:avLst/>
          </a:prstGeom>
          <a:noFill/>
        </p:spPr>
        <p:txBody>
          <a:bodyPr wrap="square">
            <a:spAutoFit/>
          </a:bodyPr>
          <a:lstStyle/>
          <a:p>
            <a:r>
              <a:rPr lang="fr-CH" sz="3200" b="1" dirty="0">
                <a:latin typeface="Abadi MT Condensed Extra Bold" panose="020B0306030101010103" pitchFamily="34" charset="77"/>
              </a:rPr>
              <a:t>En place au moins depuis 2016</a:t>
            </a:r>
            <a:br>
              <a:rPr lang="fr-CH" sz="3200" b="1" dirty="0">
                <a:latin typeface="Abadi MT Condensed Extra Bold" panose="020B0306030101010103" pitchFamily="34" charset="77"/>
              </a:rPr>
            </a:br>
            <a:endParaRPr lang="fr-FR" dirty="0"/>
          </a:p>
        </p:txBody>
      </p:sp>
      <p:pic>
        <p:nvPicPr>
          <p:cNvPr id="3" name="Image 2">
            <a:extLst>
              <a:ext uri="{FF2B5EF4-FFF2-40B4-BE49-F238E27FC236}">
                <a16:creationId xmlns:a16="http://schemas.microsoft.com/office/drawing/2014/main" id="{8F9B04A0-48BF-3342-D071-9D89E12F9E4C}"/>
              </a:ext>
            </a:extLst>
          </p:cNvPr>
          <p:cNvPicPr>
            <a:picLocks noChangeAspect="1"/>
          </p:cNvPicPr>
          <p:nvPr/>
        </p:nvPicPr>
        <p:blipFill>
          <a:blip r:embed="rId2"/>
          <a:stretch>
            <a:fillRect/>
          </a:stretch>
        </p:blipFill>
        <p:spPr>
          <a:xfrm>
            <a:off x="861993" y="1952631"/>
            <a:ext cx="4365171" cy="3082482"/>
          </a:xfrm>
          <a:prstGeom prst="rect">
            <a:avLst/>
          </a:prstGeom>
          <a:ln>
            <a:solidFill>
              <a:schemeClr val="tx1"/>
            </a:solidFill>
          </a:ln>
        </p:spPr>
      </p:pic>
      <p:pic>
        <p:nvPicPr>
          <p:cNvPr id="4100" name="Picture 4" descr="Christine Lagarde - Wikimedia Commons">
            <a:extLst>
              <a:ext uri="{FF2B5EF4-FFF2-40B4-BE49-F238E27FC236}">
                <a16:creationId xmlns:a16="http://schemas.microsoft.com/office/drawing/2014/main" id="{A2D68A33-A247-5D73-6BDA-392582F4E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3140" y="3600898"/>
            <a:ext cx="2619546" cy="30331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6" descr="Forum économique mondial — Wikipédia">
            <a:extLst>
              <a:ext uri="{FF2B5EF4-FFF2-40B4-BE49-F238E27FC236}">
                <a16:creationId xmlns:a16="http://schemas.microsoft.com/office/drawing/2014/main" id="{3BBE2990-94B5-F6A1-ECDF-9AFE252EA9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465" y="5192708"/>
            <a:ext cx="2387392" cy="147610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2AD9E232-9106-A1F2-D571-CB33193C9113}"/>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pic>
        <p:nvPicPr>
          <p:cNvPr id="10" name="Image 9">
            <a:extLst>
              <a:ext uri="{FF2B5EF4-FFF2-40B4-BE49-F238E27FC236}">
                <a16:creationId xmlns:a16="http://schemas.microsoft.com/office/drawing/2014/main" id="{CFA48A67-0B83-29CF-2067-A8744C60EB74}"/>
              </a:ext>
            </a:extLst>
          </p:cNvPr>
          <p:cNvPicPr>
            <a:picLocks noChangeAspect="1"/>
          </p:cNvPicPr>
          <p:nvPr/>
        </p:nvPicPr>
        <p:blipFill>
          <a:blip r:embed="rId5"/>
          <a:stretch>
            <a:fillRect/>
          </a:stretch>
        </p:blipFill>
        <p:spPr>
          <a:xfrm>
            <a:off x="9652726" y="109801"/>
            <a:ext cx="1583281" cy="1583281"/>
          </a:xfrm>
          <a:prstGeom prst="rect">
            <a:avLst/>
          </a:prstGeom>
        </p:spPr>
      </p:pic>
    </p:spTree>
    <p:extLst>
      <p:ext uri="{BB962C8B-B14F-4D97-AF65-F5344CB8AC3E}">
        <p14:creationId xmlns:p14="http://schemas.microsoft.com/office/powerpoint/2010/main" val="863710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p:tgtEl>
                                          <p:spTgt spid="4100"/>
                                        </p:tgtEl>
                                        <p:attrNameLst>
                                          <p:attrName>ppt_x</p:attrName>
                                        </p:attrNameLst>
                                      </p:cBhvr>
                                      <p:tavLst>
                                        <p:tav tm="0">
                                          <p:val>
                                            <p:strVal val="#ppt_x+#ppt_w*1.125000"/>
                                          </p:val>
                                        </p:tav>
                                        <p:tav tm="100000">
                                          <p:val>
                                            <p:strVal val="#ppt_x"/>
                                          </p:val>
                                        </p:tav>
                                      </p:tavLst>
                                    </p:anim>
                                    <p:animEffect transition="in" filter="wipe(left)">
                                      <p:cBhvr>
                                        <p:cTn id="8" dur="500"/>
                                        <p:tgtEl>
                                          <p:spTgt spid="410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B44C-AC3A-54B2-877C-1588E8DFF50F}"/>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201C57D4-F5EC-4A39-CF2C-43BC8F7BA2A5}"/>
              </a:ext>
            </a:extLst>
          </p:cNvPr>
          <p:cNvSpPr txBox="1"/>
          <p:nvPr/>
        </p:nvSpPr>
        <p:spPr>
          <a:xfrm>
            <a:off x="5832566" y="1702975"/>
            <a:ext cx="6100354" cy="1384995"/>
          </a:xfrm>
          <a:prstGeom prst="rect">
            <a:avLst/>
          </a:prstGeom>
          <a:noFill/>
        </p:spPr>
        <p:txBody>
          <a:bodyPr wrap="square">
            <a:spAutoFit/>
          </a:bodyPr>
          <a:lstStyle/>
          <a:p>
            <a:r>
              <a:rPr lang="fr-CH" sz="6000" b="1" dirty="0">
                <a:latin typeface="Abadi MT Condensed Extra Bold" panose="020B0306030101010103" pitchFamily="34" charset="77"/>
              </a:rPr>
              <a:t>Fabiola </a:t>
            </a:r>
            <a:r>
              <a:rPr lang="fr-CH" sz="6000" b="1" dirty="0" err="1">
                <a:latin typeface="Abadi MT Condensed Extra Bold" panose="020B0306030101010103" pitchFamily="34" charset="77"/>
              </a:rPr>
              <a:t>Gianotti</a:t>
            </a:r>
            <a:endParaRPr lang="fr-CH" sz="6000" b="1" dirty="0">
              <a:latin typeface="Abadi MT Condensed Extra Bold" panose="020B0306030101010103" pitchFamily="34" charset="77"/>
            </a:endParaRPr>
          </a:p>
          <a:p>
            <a:r>
              <a:rPr lang="fr-CH" sz="2400" b="1" dirty="0">
                <a:latin typeface="Abadi MT Condensed Extra Bold" panose="020B0306030101010103" pitchFamily="34" charset="77"/>
              </a:rPr>
              <a:t>Directrice générale du </a:t>
            </a:r>
            <a:r>
              <a:rPr lang="fr-CH" sz="2400" b="1" dirty="0">
                <a:solidFill>
                  <a:srgbClr val="FF0000"/>
                </a:solidFill>
                <a:latin typeface="Abadi MT Condensed Extra Bold" panose="020B0306030101010103" pitchFamily="34" charset="77"/>
              </a:rPr>
              <a:t>CERN </a:t>
            </a:r>
            <a:endParaRPr lang="fr-FR" sz="2400" dirty="0">
              <a:solidFill>
                <a:srgbClr val="FF0000"/>
              </a:solidFill>
            </a:endParaRPr>
          </a:p>
        </p:txBody>
      </p:sp>
      <p:sp>
        <p:nvSpPr>
          <p:cNvPr id="15" name="ZoneTexte 14">
            <a:extLst>
              <a:ext uri="{FF2B5EF4-FFF2-40B4-BE49-F238E27FC236}">
                <a16:creationId xmlns:a16="http://schemas.microsoft.com/office/drawing/2014/main" id="{97981A0E-331B-A84E-14BA-BA41216D5578}"/>
              </a:ext>
            </a:extLst>
          </p:cNvPr>
          <p:cNvSpPr txBox="1"/>
          <p:nvPr/>
        </p:nvSpPr>
        <p:spPr>
          <a:xfrm>
            <a:off x="7080069" y="3183028"/>
            <a:ext cx="2403566" cy="3539430"/>
          </a:xfrm>
          <a:prstGeom prst="rect">
            <a:avLst/>
          </a:prstGeom>
          <a:noFill/>
        </p:spPr>
        <p:txBody>
          <a:bodyPr wrap="square">
            <a:spAutoFit/>
          </a:bodyPr>
          <a:lstStyle/>
          <a:p>
            <a:r>
              <a:rPr lang="fr-CH" sz="3200" b="1" dirty="0">
                <a:latin typeface="Abadi MT Condensed Extra Bold" panose="020B0306030101010103" pitchFamily="34" charset="77"/>
              </a:rPr>
              <a:t>2019</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2020</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2021</a:t>
            </a:r>
          </a:p>
          <a:p>
            <a:r>
              <a:rPr lang="fr-CH" sz="3200" b="1" dirty="0">
                <a:latin typeface="Abadi MT Condensed Extra Bold" panose="020B0306030101010103" pitchFamily="34" charset="77"/>
              </a:rPr>
              <a:t>2022</a:t>
            </a:r>
          </a:p>
          <a:p>
            <a:r>
              <a:rPr lang="fr-CH" sz="3200" b="1" dirty="0">
                <a:latin typeface="Abadi MT Condensed Extra Bold" panose="020B0306030101010103" pitchFamily="34" charset="77"/>
              </a:rPr>
              <a:t>2023</a:t>
            </a:r>
          </a:p>
          <a:p>
            <a:r>
              <a:rPr lang="fr-CH" sz="3200" b="1" dirty="0">
                <a:latin typeface="Abadi MT Condensed Extra Bold" panose="020B0306030101010103" pitchFamily="34" charset="77"/>
              </a:rPr>
              <a:t>2024</a:t>
            </a:r>
          </a:p>
          <a:p>
            <a:r>
              <a:rPr lang="fr-CH" sz="3200" b="1" dirty="0">
                <a:latin typeface="Abadi MT Condensed Extra Bold" panose="020B0306030101010103" pitchFamily="34" charset="77"/>
              </a:rPr>
              <a:t>2025</a:t>
            </a:r>
            <a:endParaRPr lang="fr-FR" dirty="0"/>
          </a:p>
        </p:txBody>
      </p:sp>
      <p:pic>
        <p:nvPicPr>
          <p:cNvPr id="2054" name="Picture 6" descr="Forum économique mondial — Wikipédia">
            <a:extLst>
              <a:ext uri="{FF2B5EF4-FFF2-40B4-BE49-F238E27FC236}">
                <a16:creationId xmlns:a16="http://schemas.microsoft.com/office/drawing/2014/main" id="{1A6D9C59-9CD7-9308-B6D1-CE02B177B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5120637"/>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Fabiola Gianotti, director general of the European Organization for... News  Photo - Getty Images">
            <a:extLst>
              <a:ext uri="{FF2B5EF4-FFF2-40B4-BE49-F238E27FC236}">
                <a16:creationId xmlns:a16="http://schemas.microsoft.com/office/drawing/2014/main" id="{95AD721E-C45E-85BF-EFBE-2F9ECDF61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21" y="1702975"/>
            <a:ext cx="4811473" cy="320913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292" name="Picture 4" descr="Fabiola Gianotti - Wikipedia">
            <a:extLst>
              <a:ext uri="{FF2B5EF4-FFF2-40B4-BE49-F238E27FC236}">
                <a16:creationId xmlns:a16="http://schemas.microsoft.com/office/drawing/2014/main" id="{CE7A396E-9C09-ADF5-8F3C-DD0AE50506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7797" y="3159139"/>
            <a:ext cx="2413000" cy="3378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ED2DA1FA-9CF7-9C5F-3A18-17948BCA2488}"/>
              </a:ext>
            </a:extLst>
          </p:cNvPr>
          <p:cNvPicPr>
            <a:picLocks noChangeAspect="1"/>
          </p:cNvPicPr>
          <p:nvPr/>
        </p:nvPicPr>
        <p:blipFill>
          <a:blip r:embed="rId5"/>
          <a:stretch>
            <a:fillRect/>
          </a:stretch>
        </p:blipFill>
        <p:spPr>
          <a:xfrm>
            <a:off x="9634358" y="119694"/>
            <a:ext cx="1583281" cy="1583281"/>
          </a:xfrm>
          <a:prstGeom prst="rect">
            <a:avLst/>
          </a:prstGeom>
        </p:spPr>
      </p:pic>
      <p:sp>
        <p:nvSpPr>
          <p:cNvPr id="4" name="ZoneTexte 3">
            <a:extLst>
              <a:ext uri="{FF2B5EF4-FFF2-40B4-BE49-F238E27FC236}">
                <a16:creationId xmlns:a16="http://schemas.microsoft.com/office/drawing/2014/main" id="{7BC35C3C-4179-7ABC-D46D-927FFB411421}"/>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Tree>
    <p:extLst>
      <p:ext uri="{BB962C8B-B14F-4D97-AF65-F5344CB8AC3E}">
        <p14:creationId xmlns:p14="http://schemas.microsoft.com/office/powerpoint/2010/main" val="227750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additive="base">
                                        <p:cTn id="7" dur="500"/>
                                        <p:tgtEl>
                                          <p:spTgt spid="12292"/>
                                        </p:tgtEl>
                                        <p:attrNameLst>
                                          <p:attrName>ppt_x</p:attrName>
                                        </p:attrNameLst>
                                      </p:cBhvr>
                                      <p:tavLst>
                                        <p:tav tm="0">
                                          <p:val>
                                            <p:strVal val="#ppt_x+#ppt_w*1.125000"/>
                                          </p:val>
                                        </p:tav>
                                        <p:tav tm="100000">
                                          <p:val>
                                            <p:strVal val="#ppt_x"/>
                                          </p:val>
                                        </p:tav>
                                      </p:tavLst>
                                    </p:anim>
                                    <p:animEffect transition="in" filter="wipe(left)">
                                      <p:cBhvr>
                                        <p:cTn id="8" dur="500"/>
                                        <p:tgtEl>
                                          <p:spTgt spid="1229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862E5-4B48-3F81-3A06-513F71F4B680}"/>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E0B18F2C-1891-A35C-A03A-C930E7D39119}"/>
              </a:ext>
            </a:extLst>
          </p:cNvPr>
          <p:cNvSpPr txBox="1"/>
          <p:nvPr/>
        </p:nvSpPr>
        <p:spPr>
          <a:xfrm>
            <a:off x="5884819" y="1924277"/>
            <a:ext cx="6100354" cy="1754326"/>
          </a:xfrm>
          <a:prstGeom prst="rect">
            <a:avLst/>
          </a:prstGeom>
          <a:noFill/>
        </p:spPr>
        <p:txBody>
          <a:bodyPr wrap="square">
            <a:spAutoFit/>
          </a:bodyPr>
          <a:lstStyle/>
          <a:p>
            <a:r>
              <a:rPr lang="fr-CH" sz="6000" b="1" dirty="0" err="1">
                <a:latin typeface="Abadi MT Condensed Extra Bold" panose="020B0306030101010103" pitchFamily="34" charset="77"/>
              </a:rPr>
              <a:t>Philipp</a:t>
            </a:r>
            <a:r>
              <a:rPr lang="fr-CH" sz="6000" b="1" dirty="0">
                <a:latin typeface="Abadi MT Condensed Extra Bold" panose="020B0306030101010103" pitchFamily="34" charset="77"/>
              </a:rPr>
              <a:t> Hildebrand</a:t>
            </a:r>
          </a:p>
          <a:p>
            <a:r>
              <a:rPr lang="fr-CH" sz="2400" b="1" dirty="0">
                <a:latin typeface="Abadi MT Condensed Extra Bold" panose="020B0306030101010103" pitchFamily="34" charset="77"/>
              </a:rPr>
              <a:t>Vice-Président de </a:t>
            </a:r>
            <a:r>
              <a:rPr lang="fr-CH" sz="2400" b="1" dirty="0" err="1">
                <a:solidFill>
                  <a:srgbClr val="FF0000"/>
                </a:solidFill>
                <a:latin typeface="Abadi MT Condensed Extra Bold" panose="020B0306030101010103" pitchFamily="34" charset="77"/>
              </a:rPr>
              <a:t>BlackRock</a:t>
            </a:r>
            <a:r>
              <a:rPr lang="fr-CH" sz="2400" b="1" dirty="0">
                <a:solidFill>
                  <a:srgbClr val="FF0000"/>
                </a:solidFill>
                <a:latin typeface="Abadi MT Condensed Extra Bold" panose="020B0306030101010103" pitchFamily="34" charset="77"/>
              </a:rPr>
              <a:t> </a:t>
            </a:r>
          </a:p>
          <a:p>
            <a:r>
              <a:rPr lang="fr-CH" sz="2400" b="1" dirty="0">
                <a:latin typeface="Abadi MT Condensed Extra Bold" panose="020B0306030101010103" pitchFamily="34" charset="77"/>
              </a:rPr>
              <a:t>Ex-Président de la </a:t>
            </a:r>
            <a:r>
              <a:rPr lang="fr-CH" sz="2400" b="1" dirty="0">
                <a:solidFill>
                  <a:srgbClr val="FF0000"/>
                </a:solidFill>
                <a:latin typeface="Abadi MT Condensed Extra Bold" panose="020B0306030101010103" pitchFamily="34" charset="77"/>
              </a:rPr>
              <a:t>Banque nationale Suisse</a:t>
            </a:r>
            <a:endParaRPr lang="fr-FR" sz="2400" dirty="0">
              <a:solidFill>
                <a:srgbClr val="FF0000"/>
              </a:solidFill>
            </a:endParaRPr>
          </a:p>
        </p:txBody>
      </p:sp>
      <p:sp>
        <p:nvSpPr>
          <p:cNvPr id="15" name="ZoneTexte 14">
            <a:extLst>
              <a:ext uri="{FF2B5EF4-FFF2-40B4-BE49-F238E27FC236}">
                <a16:creationId xmlns:a16="http://schemas.microsoft.com/office/drawing/2014/main" id="{9CCC2D77-86B5-EC65-EB4E-BC87B2FFB5D2}"/>
              </a:ext>
            </a:extLst>
          </p:cNvPr>
          <p:cNvSpPr txBox="1"/>
          <p:nvPr/>
        </p:nvSpPr>
        <p:spPr>
          <a:xfrm>
            <a:off x="7060056" y="4744015"/>
            <a:ext cx="3683156" cy="1569660"/>
          </a:xfrm>
          <a:prstGeom prst="rect">
            <a:avLst/>
          </a:prstGeom>
          <a:noFill/>
        </p:spPr>
        <p:txBody>
          <a:bodyPr wrap="square">
            <a:spAutoFit/>
          </a:bodyPr>
          <a:lstStyle/>
          <a:p>
            <a:r>
              <a:rPr lang="fr-CH" sz="3200" b="1" dirty="0">
                <a:latin typeface="Abadi MT Condensed Extra Bold" panose="020B0306030101010103" pitchFamily="34" charset="77"/>
              </a:rPr>
              <a:t>Un petit nouveau !</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Il entre dans </a:t>
            </a:r>
            <a:r>
              <a:rPr lang="fr-CH" sz="3200" b="1" i="1" dirty="0">
                <a:latin typeface="Abadi MT Condensed Extra Bold" panose="020B0306030101010103" pitchFamily="34" charset="77"/>
              </a:rPr>
              <a:t>le club </a:t>
            </a:r>
            <a:r>
              <a:rPr lang="fr-CH" sz="3200" b="1" dirty="0">
                <a:latin typeface="Abadi MT Condensed Extra Bold" panose="020B0306030101010103" pitchFamily="34" charset="77"/>
              </a:rPr>
              <a:t>en mai 2025 !</a:t>
            </a:r>
            <a:endParaRPr lang="fr-FR" dirty="0"/>
          </a:p>
        </p:txBody>
      </p:sp>
      <p:pic>
        <p:nvPicPr>
          <p:cNvPr id="2054" name="Picture 6" descr="Forum économique mondial — Wikipédia">
            <a:extLst>
              <a:ext uri="{FF2B5EF4-FFF2-40B4-BE49-F238E27FC236}">
                <a16:creationId xmlns:a16="http://schemas.microsoft.com/office/drawing/2014/main" id="{DEB4F80A-5703-48FF-C956-C1A1403E8C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5140499"/>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Swiss Want Philipp Hildebrand at OECD">
            <a:extLst>
              <a:ext uri="{FF2B5EF4-FFF2-40B4-BE49-F238E27FC236}">
                <a16:creationId xmlns:a16="http://schemas.microsoft.com/office/drawing/2014/main" id="{2C687174-8C8F-CC8B-BC16-AB40EA7C85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04" y="1765763"/>
            <a:ext cx="5143137" cy="30858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1C886C7F-DB9D-7AE9-B639-1142851DD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3572" y="3678603"/>
            <a:ext cx="2396880" cy="30179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4A1C8516-2172-6691-D4AE-2ECF497A15C8}"/>
              </a:ext>
            </a:extLst>
          </p:cNvPr>
          <p:cNvSpPr txBox="1"/>
          <p:nvPr/>
        </p:nvSpPr>
        <p:spPr>
          <a:xfrm>
            <a:off x="6850225" y="3597549"/>
            <a:ext cx="6096000" cy="830997"/>
          </a:xfrm>
          <a:prstGeom prst="rect">
            <a:avLst/>
          </a:prstGeom>
          <a:noFill/>
        </p:spPr>
        <p:txBody>
          <a:bodyPr wrap="square">
            <a:spAutoFit/>
          </a:bodyPr>
          <a:lstStyle/>
          <a:p>
            <a:r>
              <a:rPr lang="fr-CH" sz="2400" b="1" dirty="0">
                <a:latin typeface="Abadi MT Condensed Extra Bold" panose="020B0306030101010103" pitchFamily="34" charset="77"/>
              </a:rPr>
              <a:t>Gouverneur suisse du </a:t>
            </a:r>
            <a:r>
              <a:rPr lang="fr-CH" sz="2400" b="1" dirty="0">
                <a:solidFill>
                  <a:srgbClr val="FF0000"/>
                </a:solidFill>
                <a:latin typeface="Abadi MT Condensed Extra Bold" panose="020B0306030101010103" pitchFamily="34" charset="77"/>
              </a:rPr>
              <a:t>Fonds monétaire international</a:t>
            </a:r>
            <a:r>
              <a:rPr lang="fr-CH" sz="2400" b="1" dirty="0">
                <a:latin typeface="Abadi MT Condensed Extra Bold" panose="020B0306030101010103" pitchFamily="34" charset="77"/>
              </a:rPr>
              <a:t> (FMI)</a:t>
            </a:r>
            <a:endParaRPr lang="fr-FR" sz="2400" b="1" dirty="0">
              <a:latin typeface="Abadi MT Condensed Extra Bold" panose="020B0306030101010103" pitchFamily="34" charset="77"/>
            </a:endParaRPr>
          </a:p>
        </p:txBody>
      </p:sp>
      <p:pic>
        <p:nvPicPr>
          <p:cNvPr id="5" name="Image 4">
            <a:extLst>
              <a:ext uri="{FF2B5EF4-FFF2-40B4-BE49-F238E27FC236}">
                <a16:creationId xmlns:a16="http://schemas.microsoft.com/office/drawing/2014/main" id="{782326FB-539E-3B07-54E3-198A6B194F70}"/>
              </a:ext>
            </a:extLst>
          </p:cNvPr>
          <p:cNvPicPr>
            <a:picLocks noChangeAspect="1"/>
          </p:cNvPicPr>
          <p:nvPr/>
        </p:nvPicPr>
        <p:blipFill>
          <a:blip r:embed="rId5"/>
          <a:stretch>
            <a:fillRect/>
          </a:stretch>
        </p:blipFill>
        <p:spPr>
          <a:xfrm>
            <a:off x="9629003" y="109087"/>
            <a:ext cx="1583281" cy="1583281"/>
          </a:xfrm>
          <a:prstGeom prst="rect">
            <a:avLst/>
          </a:prstGeom>
        </p:spPr>
      </p:pic>
      <p:sp>
        <p:nvSpPr>
          <p:cNvPr id="6" name="ZoneTexte 5">
            <a:extLst>
              <a:ext uri="{FF2B5EF4-FFF2-40B4-BE49-F238E27FC236}">
                <a16:creationId xmlns:a16="http://schemas.microsoft.com/office/drawing/2014/main" id="{44E9F4CE-377F-CD9D-EB36-1CDEA3F2B143}"/>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Tree>
    <p:extLst>
      <p:ext uri="{BB962C8B-B14F-4D97-AF65-F5344CB8AC3E}">
        <p14:creationId xmlns:p14="http://schemas.microsoft.com/office/powerpoint/2010/main" val="2668284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additive="base">
                                        <p:cTn id="7" dur="500"/>
                                        <p:tgtEl>
                                          <p:spTgt spid="13316"/>
                                        </p:tgtEl>
                                        <p:attrNameLst>
                                          <p:attrName>ppt_x</p:attrName>
                                        </p:attrNameLst>
                                      </p:cBhvr>
                                      <p:tavLst>
                                        <p:tav tm="0">
                                          <p:val>
                                            <p:strVal val="#ppt_x+#ppt_w*1.125000"/>
                                          </p:val>
                                        </p:tav>
                                        <p:tav tm="100000">
                                          <p:val>
                                            <p:strVal val="#ppt_x"/>
                                          </p:val>
                                        </p:tav>
                                      </p:tavLst>
                                    </p:anim>
                                    <p:animEffect transition="in" filter="wipe(left)">
                                      <p:cBhvr>
                                        <p:cTn id="8" dur="500"/>
                                        <p:tgtEl>
                                          <p:spTgt spid="1331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53F0-89CD-0219-A294-80F9455C2EA3}"/>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E8424D31-6792-A84F-92E8-05D014A0D882}"/>
              </a:ext>
            </a:extLst>
          </p:cNvPr>
          <p:cNvSpPr txBox="1"/>
          <p:nvPr/>
        </p:nvSpPr>
        <p:spPr>
          <a:xfrm>
            <a:off x="6157998" y="1712420"/>
            <a:ext cx="5752012" cy="2769989"/>
          </a:xfrm>
          <a:prstGeom prst="rect">
            <a:avLst/>
          </a:prstGeom>
          <a:noFill/>
        </p:spPr>
        <p:txBody>
          <a:bodyPr wrap="square">
            <a:spAutoFit/>
          </a:bodyPr>
          <a:lstStyle/>
          <a:p>
            <a:r>
              <a:rPr lang="fr-CH" sz="5400" b="1" dirty="0">
                <a:latin typeface="Abadi MT Condensed Extra Bold" panose="020B0306030101010103" pitchFamily="34" charset="77"/>
              </a:rPr>
              <a:t>Ngozi </a:t>
            </a:r>
            <a:r>
              <a:rPr lang="fr-CH" sz="5400" b="1" dirty="0" err="1">
                <a:latin typeface="Abadi MT Condensed Extra Bold" panose="020B0306030101010103" pitchFamily="34" charset="77"/>
              </a:rPr>
              <a:t>Okonjo-Iweala</a:t>
            </a:r>
            <a:br>
              <a:rPr lang="fr-CH" sz="3200" b="0" i="0" dirty="0">
                <a:solidFill>
                  <a:srgbClr val="111111"/>
                </a:solidFill>
                <a:effectLst/>
                <a:latin typeface="Nunito" pitchFamily="2" charset="77"/>
              </a:rPr>
            </a:br>
            <a:r>
              <a:rPr lang="fr-CH" sz="2400" b="1" dirty="0">
                <a:latin typeface="Abadi MT Condensed Extra Bold" panose="020B0306030101010103" pitchFamily="34" charset="77"/>
              </a:rPr>
              <a:t>Directrice générale de l’</a:t>
            </a:r>
            <a:r>
              <a:rPr lang="fr-CH" sz="2400" b="1" dirty="0">
                <a:solidFill>
                  <a:srgbClr val="FF0000"/>
                </a:solidFill>
                <a:latin typeface="Abadi MT Condensed Extra Bold" panose="020B0306030101010103" pitchFamily="34" charset="77"/>
              </a:rPr>
              <a:t>OMC</a:t>
            </a:r>
            <a:r>
              <a:rPr lang="fr-CH" sz="2400" b="1" dirty="0">
                <a:latin typeface="Abadi MT Condensed Extra Bold" panose="020B0306030101010103" pitchFamily="34" charset="77"/>
              </a:rPr>
              <a:t> (Organisation mondiale du Commerce) depuis 2021 …</a:t>
            </a:r>
            <a:br>
              <a:rPr lang="fr-CH" sz="2400" b="1" dirty="0">
                <a:latin typeface="Abadi MT Condensed Extra Bold" panose="020B0306030101010103" pitchFamily="34" charset="77"/>
              </a:rPr>
            </a:br>
            <a:r>
              <a:rPr lang="fr-CH" sz="2400" b="1" dirty="0">
                <a:latin typeface="Abadi MT Condensed Extra Bold" panose="020B0306030101010103" pitchFamily="34" charset="77"/>
              </a:rPr>
              <a:t>Ex-directrice générale de la </a:t>
            </a:r>
            <a:r>
              <a:rPr lang="fr-CH" sz="2400" b="1" dirty="0">
                <a:solidFill>
                  <a:srgbClr val="FF0000"/>
                </a:solidFill>
                <a:latin typeface="Abadi MT Condensed Extra Bold" panose="020B0306030101010103" pitchFamily="34" charset="77"/>
              </a:rPr>
              <a:t>Banque Mondiale</a:t>
            </a:r>
            <a:r>
              <a:rPr lang="fr-CH" sz="2400" b="1" dirty="0">
                <a:latin typeface="Abadi MT Condensed Extra Bold" panose="020B0306030101010103" pitchFamily="34" charset="77"/>
              </a:rPr>
              <a:t> </a:t>
            </a:r>
            <a:br>
              <a:rPr lang="fr-CH" sz="2400" b="1" dirty="0">
                <a:latin typeface="Abadi MT Condensed Extra Bold" panose="020B0306030101010103" pitchFamily="34" charset="77"/>
              </a:rPr>
            </a:br>
            <a:r>
              <a:rPr lang="fr-CH" sz="2400" b="1" dirty="0" err="1">
                <a:latin typeface="Abadi MT Condensed Extra Bold" panose="020B0306030101010103" pitchFamily="34" charset="77"/>
              </a:rPr>
              <a:t>Ex-présidente</a:t>
            </a:r>
            <a:r>
              <a:rPr lang="fr-CH" sz="2400" b="1" dirty="0">
                <a:latin typeface="Abadi MT Condensed Extra Bold" panose="020B0306030101010103" pitchFamily="34" charset="77"/>
              </a:rPr>
              <a:t> du Conseil d’Administration </a:t>
            </a:r>
            <a:br>
              <a:rPr lang="fr-CH" sz="2400" b="1" dirty="0">
                <a:latin typeface="Abadi MT Condensed Extra Bold" panose="020B0306030101010103" pitchFamily="34" charset="77"/>
              </a:rPr>
            </a:br>
            <a:r>
              <a:rPr lang="fr-CH" sz="2400" b="1" dirty="0">
                <a:latin typeface="Abadi MT Condensed Extra Bold" panose="020B0306030101010103" pitchFamily="34" charset="77"/>
              </a:rPr>
              <a:t>de </a:t>
            </a:r>
            <a:r>
              <a:rPr lang="fr-CH" sz="2400" b="1" dirty="0" err="1">
                <a:solidFill>
                  <a:srgbClr val="FF0000"/>
                </a:solidFill>
                <a:latin typeface="Abadi MT Condensed Extra Bold" panose="020B0306030101010103" pitchFamily="34" charset="77"/>
              </a:rPr>
              <a:t>Gavi</a:t>
            </a:r>
            <a:endParaRPr lang="fr-FR" sz="2400" dirty="0">
              <a:solidFill>
                <a:srgbClr val="FF0000"/>
              </a:solidFill>
            </a:endParaRPr>
          </a:p>
        </p:txBody>
      </p:sp>
      <p:sp>
        <p:nvSpPr>
          <p:cNvPr id="15" name="ZoneTexte 14">
            <a:extLst>
              <a:ext uri="{FF2B5EF4-FFF2-40B4-BE49-F238E27FC236}">
                <a16:creationId xmlns:a16="http://schemas.microsoft.com/office/drawing/2014/main" id="{B4820514-464B-E36A-1B34-9379EDDBB82F}"/>
              </a:ext>
            </a:extLst>
          </p:cNvPr>
          <p:cNvSpPr txBox="1"/>
          <p:nvPr/>
        </p:nvSpPr>
        <p:spPr>
          <a:xfrm>
            <a:off x="7170498" y="4303455"/>
            <a:ext cx="2403566" cy="2554545"/>
          </a:xfrm>
          <a:prstGeom prst="rect">
            <a:avLst/>
          </a:prstGeom>
          <a:noFill/>
        </p:spPr>
        <p:txBody>
          <a:bodyPr wrap="square">
            <a:spAutoFit/>
          </a:bodyPr>
          <a:lstStyle/>
          <a:p>
            <a:r>
              <a:rPr lang="fr-CH" sz="3200" b="1" dirty="0">
                <a:latin typeface="Abadi MT Condensed Extra Bold" panose="020B0306030101010103" pitchFamily="34" charset="77"/>
              </a:rPr>
              <a:t>2021</a:t>
            </a:r>
          </a:p>
          <a:p>
            <a:r>
              <a:rPr lang="fr-CH" sz="3200" b="1" dirty="0">
                <a:latin typeface="Abadi MT Condensed Extra Bold" panose="020B0306030101010103" pitchFamily="34" charset="77"/>
              </a:rPr>
              <a:t>2022</a:t>
            </a:r>
          </a:p>
          <a:p>
            <a:r>
              <a:rPr lang="fr-CH" sz="3200" b="1" dirty="0">
                <a:latin typeface="Abadi MT Condensed Extra Bold" panose="020B0306030101010103" pitchFamily="34" charset="77"/>
              </a:rPr>
              <a:t>2023</a:t>
            </a:r>
          </a:p>
          <a:p>
            <a:r>
              <a:rPr lang="fr-CH" sz="3200" b="1" dirty="0">
                <a:latin typeface="Abadi MT Condensed Extra Bold" panose="020B0306030101010103" pitchFamily="34" charset="77"/>
              </a:rPr>
              <a:t>2024</a:t>
            </a:r>
          </a:p>
          <a:p>
            <a:r>
              <a:rPr lang="fr-CH" sz="3200" b="1" dirty="0">
                <a:latin typeface="Abadi MT Condensed Extra Bold" panose="020B0306030101010103" pitchFamily="34" charset="77"/>
              </a:rPr>
              <a:t>2025</a:t>
            </a:r>
            <a:endParaRPr lang="fr-FR" dirty="0"/>
          </a:p>
        </p:txBody>
      </p:sp>
      <p:pic>
        <p:nvPicPr>
          <p:cNvPr id="2054" name="Picture 6" descr="Forum économique mondial — Wikipédia">
            <a:extLst>
              <a:ext uri="{FF2B5EF4-FFF2-40B4-BE49-F238E27FC236}">
                <a16:creationId xmlns:a16="http://schemas.microsoft.com/office/drawing/2014/main" id="{065827C0-1950-E449-7E5A-B1720C329A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5042697"/>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Ngozi Okonjo-Iweala au seuil de l'OMC - Le Temps">
            <a:extLst>
              <a:ext uri="{FF2B5EF4-FFF2-40B4-BE49-F238E27FC236}">
                <a16:creationId xmlns:a16="http://schemas.microsoft.com/office/drawing/2014/main" id="{82F23DA4-E1C9-55B7-B0A6-9B858AFD0E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572" y="1822135"/>
            <a:ext cx="5388432" cy="30321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4338" name="Picture 2">
            <a:extLst>
              <a:ext uri="{FF2B5EF4-FFF2-40B4-BE49-F238E27FC236}">
                <a16:creationId xmlns:a16="http://schemas.microsoft.com/office/drawing/2014/main" id="{21C7E722-F8E7-3CCA-D248-A6BFE3D2C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1845" y="4430761"/>
            <a:ext cx="2305207" cy="22999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B4207BC6-5211-C959-2F70-91095BD65C89}"/>
              </a:ext>
            </a:extLst>
          </p:cNvPr>
          <p:cNvPicPr>
            <a:picLocks noChangeAspect="1"/>
          </p:cNvPicPr>
          <p:nvPr/>
        </p:nvPicPr>
        <p:blipFill>
          <a:blip r:embed="rId5"/>
          <a:stretch>
            <a:fillRect/>
          </a:stretch>
        </p:blipFill>
        <p:spPr>
          <a:xfrm>
            <a:off x="9733934" y="129139"/>
            <a:ext cx="1583281" cy="1583281"/>
          </a:xfrm>
          <a:prstGeom prst="rect">
            <a:avLst/>
          </a:prstGeom>
        </p:spPr>
      </p:pic>
      <p:sp>
        <p:nvSpPr>
          <p:cNvPr id="4" name="ZoneTexte 3">
            <a:extLst>
              <a:ext uri="{FF2B5EF4-FFF2-40B4-BE49-F238E27FC236}">
                <a16:creationId xmlns:a16="http://schemas.microsoft.com/office/drawing/2014/main" id="{F7E2C83E-D220-662A-E700-8B871095AE59}"/>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Tree>
    <p:extLst>
      <p:ext uri="{BB962C8B-B14F-4D97-AF65-F5344CB8AC3E}">
        <p14:creationId xmlns:p14="http://schemas.microsoft.com/office/powerpoint/2010/main" val="192370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p:tgtEl>
                                          <p:spTgt spid="14338"/>
                                        </p:tgtEl>
                                        <p:attrNameLst>
                                          <p:attrName>ppt_x</p:attrName>
                                        </p:attrNameLst>
                                      </p:cBhvr>
                                      <p:tavLst>
                                        <p:tav tm="0">
                                          <p:val>
                                            <p:strVal val="#ppt_x+#ppt_w*1.125000"/>
                                          </p:val>
                                        </p:tav>
                                        <p:tav tm="100000">
                                          <p:val>
                                            <p:strVal val="#ppt_x"/>
                                          </p:val>
                                        </p:tav>
                                      </p:tavLst>
                                    </p:anim>
                                    <p:animEffect transition="in" filter="wipe(left)">
                                      <p:cBhvr>
                                        <p:cTn id="8" dur="500"/>
                                        <p:tgtEl>
                                          <p:spTgt spid="14338"/>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7DB0-D436-3893-C510-08B5C2FB123D}"/>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A688ED04-065A-9D81-7BC8-156FBF937102}"/>
              </a:ext>
            </a:extLst>
          </p:cNvPr>
          <p:cNvSpPr txBox="1"/>
          <p:nvPr/>
        </p:nvSpPr>
        <p:spPr>
          <a:xfrm>
            <a:off x="5368835" y="1926933"/>
            <a:ext cx="7080068" cy="2123658"/>
          </a:xfrm>
          <a:prstGeom prst="rect">
            <a:avLst/>
          </a:prstGeom>
          <a:noFill/>
        </p:spPr>
        <p:txBody>
          <a:bodyPr wrap="square">
            <a:spAutoFit/>
          </a:bodyPr>
          <a:lstStyle/>
          <a:p>
            <a:r>
              <a:rPr lang="fr-CH" sz="6000" b="1" dirty="0">
                <a:latin typeface="Abadi MT Condensed Extra Bold" panose="020B0306030101010103" pitchFamily="34" charset="77"/>
              </a:rPr>
              <a:t>Al Gore</a:t>
            </a:r>
          </a:p>
          <a:p>
            <a:r>
              <a:rPr lang="fr-CH" sz="2400" b="1" dirty="0">
                <a:latin typeface="Abadi MT Condensed Extra Bold" panose="020B0306030101010103" pitchFamily="34" charset="77"/>
              </a:rPr>
              <a:t>Vice-</a:t>
            </a:r>
            <a:r>
              <a:rPr lang="fr-CH" sz="2400" b="1" dirty="0">
                <a:solidFill>
                  <a:srgbClr val="FF0000"/>
                </a:solidFill>
                <a:latin typeface="Abadi MT Condensed Extra Bold" panose="020B0306030101010103" pitchFamily="34" charset="77"/>
              </a:rPr>
              <a:t>président</a:t>
            </a:r>
            <a:r>
              <a:rPr lang="fr-CH" sz="2400" b="1" dirty="0">
                <a:latin typeface="Abadi MT Condensed Extra Bold" panose="020B0306030101010103" pitchFamily="34" charset="77"/>
              </a:rPr>
              <a:t> </a:t>
            </a:r>
            <a:r>
              <a:rPr lang="fr-CH" sz="2400" b="1" dirty="0">
                <a:solidFill>
                  <a:srgbClr val="FF0000"/>
                </a:solidFill>
                <a:latin typeface="Abadi MT Condensed Extra Bold" panose="020B0306030101010103" pitchFamily="34" charset="77"/>
              </a:rPr>
              <a:t>des</a:t>
            </a:r>
            <a:r>
              <a:rPr lang="fr-CH" sz="2400" b="1" dirty="0">
                <a:latin typeface="Abadi MT Condensed Extra Bold" panose="020B0306030101010103" pitchFamily="34" charset="77"/>
              </a:rPr>
              <a:t> </a:t>
            </a:r>
            <a:r>
              <a:rPr lang="fr-CH" sz="2400" b="1" dirty="0">
                <a:solidFill>
                  <a:srgbClr val="FF0000"/>
                </a:solidFill>
                <a:latin typeface="Abadi MT Condensed Extra Bold" panose="020B0306030101010103" pitchFamily="34" charset="77"/>
              </a:rPr>
              <a:t>États-Unis</a:t>
            </a:r>
            <a:r>
              <a:rPr lang="fr-CH" sz="2400" b="1" dirty="0">
                <a:latin typeface="Abadi MT Condensed Extra Bold" panose="020B0306030101010103" pitchFamily="34" charset="77"/>
              </a:rPr>
              <a:t> (1993-2001) </a:t>
            </a:r>
            <a:br>
              <a:rPr lang="fr-CH" sz="2400" b="1" dirty="0">
                <a:latin typeface="Abadi MT Condensed Extra Bold" panose="020B0306030101010103" pitchFamily="34" charset="77"/>
              </a:rPr>
            </a:br>
            <a:r>
              <a:rPr lang="fr-CH" sz="2400" b="1" dirty="0">
                <a:latin typeface="Abadi MT Condensed Extra Bold" panose="020B0306030101010103" pitchFamily="34" charset="77"/>
              </a:rPr>
              <a:t>Président et co-fondateur de GIM </a:t>
            </a:r>
            <a:br>
              <a:rPr lang="fr-CH" sz="2400" b="1" dirty="0">
                <a:latin typeface="Abadi MT Condensed Extra Bold" panose="020B0306030101010103" pitchFamily="34" charset="77"/>
              </a:rPr>
            </a:br>
            <a:r>
              <a:rPr lang="fr-CH" sz="2400" b="1" dirty="0">
                <a:latin typeface="Abadi MT Condensed Extra Bold" panose="020B0306030101010103" pitchFamily="34" charset="77"/>
              </a:rPr>
              <a:t>(</a:t>
            </a:r>
            <a:r>
              <a:rPr lang="fr-CH" sz="2400" b="1" dirty="0" err="1">
                <a:latin typeface="Abadi MT Condensed Extra Bold" panose="020B0306030101010103" pitchFamily="34" charset="77"/>
              </a:rPr>
              <a:t>Generation</a:t>
            </a:r>
            <a:r>
              <a:rPr lang="fr-CH" sz="2400" b="1" dirty="0">
                <a:latin typeface="Abadi MT Condensed Extra Bold" panose="020B0306030101010103" pitchFamily="34" charset="77"/>
              </a:rPr>
              <a:t> Investment Management) </a:t>
            </a:r>
            <a:endParaRPr lang="fr-FR" sz="2400" b="1" dirty="0">
              <a:latin typeface="Abadi MT Condensed Extra Bold" panose="020B0306030101010103" pitchFamily="34" charset="77"/>
            </a:endParaRPr>
          </a:p>
        </p:txBody>
      </p:sp>
      <p:sp>
        <p:nvSpPr>
          <p:cNvPr id="15" name="ZoneTexte 14">
            <a:extLst>
              <a:ext uri="{FF2B5EF4-FFF2-40B4-BE49-F238E27FC236}">
                <a16:creationId xmlns:a16="http://schemas.microsoft.com/office/drawing/2014/main" id="{76FEACBD-BD0A-28AD-0BCE-D4C3B48B8583}"/>
              </a:ext>
            </a:extLst>
          </p:cNvPr>
          <p:cNvSpPr txBox="1"/>
          <p:nvPr/>
        </p:nvSpPr>
        <p:spPr>
          <a:xfrm>
            <a:off x="7731577" y="4712141"/>
            <a:ext cx="3842297" cy="1354217"/>
          </a:xfrm>
          <a:prstGeom prst="rect">
            <a:avLst/>
          </a:prstGeom>
          <a:noFill/>
        </p:spPr>
        <p:txBody>
          <a:bodyPr wrap="square">
            <a:spAutoFit/>
          </a:bodyPr>
          <a:lstStyle/>
          <a:p>
            <a:r>
              <a:rPr lang="fr-CH" sz="3200" b="1" dirty="0">
                <a:latin typeface="Abadi MT Condensed Extra Bold" panose="020B0306030101010103" pitchFamily="34" charset="77"/>
              </a:rPr>
              <a:t>En place au moins depuis 2016</a:t>
            </a:r>
            <a:br>
              <a:rPr lang="fr-CH" sz="3200" b="1" dirty="0">
                <a:latin typeface="Abadi MT Condensed Extra Bold" panose="020B0306030101010103" pitchFamily="34" charset="77"/>
              </a:rPr>
            </a:br>
            <a:endParaRPr lang="fr-FR" dirty="0"/>
          </a:p>
        </p:txBody>
      </p:sp>
      <p:pic>
        <p:nvPicPr>
          <p:cNvPr id="4" name="Picture 6" descr="Forum économique mondial — Wikipédia">
            <a:extLst>
              <a:ext uri="{FF2B5EF4-FFF2-40B4-BE49-F238E27FC236}">
                <a16:creationId xmlns:a16="http://schemas.microsoft.com/office/drawing/2014/main" id="{363936A5-2E51-332D-2B01-466CB446B5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744" y="5343611"/>
            <a:ext cx="2106794" cy="1302612"/>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WEF 2020: Al Gore compares climate emergency to historic events">
            <a:extLst>
              <a:ext uri="{FF2B5EF4-FFF2-40B4-BE49-F238E27FC236}">
                <a16:creationId xmlns:a16="http://schemas.microsoft.com/office/drawing/2014/main" id="{2A7A0926-0FCA-73F9-AF0A-2122CDB8B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11" y="1993845"/>
            <a:ext cx="4487118" cy="31762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9EAEA9B0-0F89-59F4-45BB-5E67FCEC49D5}"/>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pic>
        <p:nvPicPr>
          <p:cNvPr id="6" name="Image 5">
            <a:extLst>
              <a:ext uri="{FF2B5EF4-FFF2-40B4-BE49-F238E27FC236}">
                <a16:creationId xmlns:a16="http://schemas.microsoft.com/office/drawing/2014/main" id="{4378348F-6C05-AE39-DBB3-F159578DB80F}"/>
              </a:ext>
            </a:extLst>
          </p:cNvPr>
          <p:cNvPicPr>
            <a:picLocks noChangeAspect="1"/>
          </p:cNvPicPr>
          <p:nvPr/>
        </p:nvPicPr>
        <p:blipFill>
          <a:blip r:embed="rId4"/>
          <a:stretch>
            <a:fillRect/>
          </a:stretch>
        </p:blipFill>
        <p:spPr>
          <a:xfrm>
            <a:off x="9652726" y="109801"/>
            <a:ext cx="1583281" cy="1583281"/>
          </a:xfrm>
          <a:prstGeom prst="rect">
            <a:avLst/>
          </a:prstGeom>
        </p:spPr>
      </p:pic>
      <p:pic>
        <p:nvPicPr>
          <p:cNvPr id="25602" name="Picture 2" descr="Al Gore - Climate Change, Age &amp; Facts">
            <a:extLst>
              <a:ext uri="{FF2B5EF4-FFF2-40B4-BE49-F238E27FC236}">
                <a16:creationId xmlns:a16="http://schemas.microsoft.com/office/drawing/2014/main" id="{58B1C99B-D75F-DBE0-F791-CA6FFB0423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3806" y="4019314"/>
            <a:ext cx="2708594" cy="270859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41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p:tgtEl>
                                          <p:spTgt spid="25602"/>
                                        </p:tgtEl>
                                        <p:attrNameLst>
                                          <p:attrName>ppt_x</p:attrName>
                                        </p:attrNameLst>
                                      </p:cBhvr>
                                      <p:tavLst>
                                        <p:tav tm="0">
                                          <p:val>
                                            <p:strVal val="#ppt_x+#ppt_w*1.125000"/>
                                          </p:val>
                                        </p:tav>
                                        <p:tav tm="100000">
                                          <p:val>
                                            <p:strVal val="#ppt_x"/>
                                          </p:val>
                                        </p:tav>
                                      </p:tavLst>
                                    </p:anim>
                                    <p:animEffect transition="in" filter="wipe(left)">
                                      <p:cBhvr>
                                        <p:cTn id="8" dur="500"/>
                                        <p:tgtEl>
                                          <p:spTgt spid="2560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784E5-F959-2199-0D79-C5C97344AE54}"/>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10C57DD1-6020-DBCD-4331-88AA7B261884}"/>
              </a:ext>
            </a:extLst>
          </p:cNvPr>
          <p:cNvSpPr txBox="1"/>
          <p:nvPr/>
        </p:nvSpPr>
        <p:spPr>
          <a:xfrm>
            <a:off x="6505873" y="1629449"/>
            <a:ext cx="7080068" cy="2492990"/>
          </a:xfrm>
          <a:prstGeom prst="rect">
            <a:avLst/>
          </a:prstGeom>
          <a:noFill/>
        </p:spPr>
        <p:txBody>
          <a:bodyPr wrap="square">
            <a:spAutoFit/>
          </a:bodyPr>
          <a:lstStyle/>
          <a:p>
            <a:r>
              <a:rPr lang="fr-CH" sz="6000" b="1" dirty="0">
                <a:latin typeface="Abadi MT Condensed Extra Bold" panose="020B0306030101010103" pitchFamily="34" charset="77"/>
              </a:rPr>
              <a:t>Julie Sweet</a:t>
            </a:r>
          </a:p>
          <a:p>
            <a:r>
              <a:rPr lang="fr-CH" sz="2400" b="1" dirty="0">
                <a:latin typeface="Abadi MT Condensed Extra Bold" panose="020B0306030101010103" pitchFamily="34" charset="77"/>
              </a:rPr>
              <a:t>PDG de </a:t>
            </a:r>
            <a:r>
              <a:rPr lang="fr-CH" sz="2400" b="1" dirty="0">
                <a:solidFill>
                  <a:srgbClr val="FF0000"/>
                </a:solidFill>
                <a:latin typeface="Abadi MT Condensed Extra Bold" panose="020B0306030101010103" pitchFamily="34" charset="77"/>
              </a:rPr>
              <a:t>Accenture</a:t>
            </a:r>
            <a:r>
              <a:rPr lang="fr-CH" sz="2400" b="1" dirty="0">
                <a:latin typeface="Abadi MT Condensed Extra Bold" panose="020B0306030101010103" pitchFamily="34" charset="77"/>
              </a:rPr>
              <a:t> depuis 2019</a:t>
            </a:r>
          </a:p>
          <a:p>
            <a:r>
              <a:rPr lang="fr-CH" sz="2400" b="1" dirty="0">
                <a:latin typeface="Abadi MT Condensed Extra Bold" panose="020B0306030101010103" pitchFamily="34" charset="77"/>
              </a:rPr>
              <a:t>(Membre fondateur de ID2020, avec </a:t>
            </a:r>
            <a:r>
              <a:rPr lang="fr-CH" sz="2400" b="1" dirty="0" err="1">
                <a:latin typeface="Abadi MT Condensed Extra Bold" panose="020B0306030101010103" pitchFamily="34" charset="77"/>
              </a:rPr>
              <a:t>Gavi</a:t>
            </a:r>
            <a:r>
              <a:rPr lang="fr-CH" sz="2400" b="1" dirty="0">
                <a:latin typeface="Abadi MT Condensed Extra Bold" panose="020B0306030101010103" pitchFamily="34" charset="77"/>
              </a:rPr>
              <a:t>, </a:t>
            </a:r>
          </a:p>
          <a:p>
            <a:r>
              <a:rPr lang="fr-CH" sz="2400" b="1" dirty="0">
                <a:latin typeface="Abadi MT Condensed Extra Bold" panose="020B0306030101010103" pitchFamily="34" charset="77"/>
              </a:rPr>
              <a:t>  Microsoft, Fondation Rockefeller, </a:t>
            </a:r>
            <a:r>
              <a:rPr lang="fr-CH" sz="2400" b="1" dirty="0" err="1">
                <a:latin typeface="Abadi MT Condensed Extra Bold" panose="020B0306030101010103" pitchFamily="34" charset="77"/>
              </a:rPr>
              <a:t>Ideo</a:t>
            </a:r>
            <a:r>
              <a:rPr lang="fr-CH" sz="2400" b="1" dirty="0">
                <a:latin typeface="Abadi MT Condensed Extra Bold" panose="020B0306030101010103" pitchFamily="34" charset="77"/>
              </a:rPr>
              <a:t>)</a:t>
            </a:r>
            <a:br>
              <a:rPr lang="fr-CH" sz="2400" b="1" dirty="0">
                <a:latin typeface="Abadi MT Condensed Extra Bold" panose="020B0306030101010103" pitchFamily="34" charset="77"/>
              </a:rPr>
            </a:br>
            <a:endParaRPr lang="fr-FR" sz="2400" b="1" dirty="0">
              <a:latin typeface="Abadi MT Condensed Extra Bold" panose="020B0306030101010103" pitchFamily="34" charset="77"/>
            </a:endParaRPr>
          </a:p>
        </p:txBody>
      </p:sp>
      <p:sp>
        <p:nvSpPr>
          <p:cNvPr id="15" name="ZoneTexte 14">
            <a:extLst>
              <a:ext uri="{FF2B5EF4-FFF2-40B4-BE49-F238E27FC236}">
                <a16:creationId xmlns:a16="http://schemas.microsoft.com/office/drawing/2014/main" id="{AD00A111-839B-99EC-31FD-2BD11576B81D}"/>
              </a:ext>
            </a:extLst>
          </p:cNvPr>
          <p:cNvSpPr txBox="1"/>
          <p:nvPr/>
        </p:nvSpPr>
        <p:spPr>
          <a:xfrm>
            <a:off x="7064401" y="5148254"/>
            <a:ext cx="4275010" cy="1077218"/>
          </a:xfrm>
          <a:prstGeom prst="rect">
            <a:avLst/>
          </a:prstGeom>
          <a:noFill/>
        </p:spPr>
        <p:txBody>
          <a:bodyPr wrap="square">
            <a:spAutoFit/>
          </a:bodyPr>
          <a:lstStyle/>
          <a:p>
            <a:r>
              <a:rPr lang="fr-CH" sz="3200" b="1" dirty="0">
                <a:latin typeface="Abadi MT Condensed Extra Bold" panose="020B0306030101010103" pitchFamily="34" charset="77"/>
              </a:rPr>
              <a:t>En place depuis </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le 5 février 2020</a:t>
            </a:r>
            <a:endParaRPr lang="fr-FR" dirty="0"/>
          </a:p>
        </p:txBody>
      </p:sp>
      <p:pic>
        <p:nvPicPr>
          <p:cNvPr id="4" name="Picture 6" descr="Forum économique mondial — Wikipédia">
            <a:extLst>
              <a:ext uri="{FF2B5EF4-FFF2-40B4-BE49-F238E27FC236}">
                <a16:creationId xmlns:a16="http://schemas.microsoft.com/office/drawing/2014/main" id="{DC8889ED-793A-208B-2FFD-E873E0788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465" y="5192708"/>
            <a:ext cx="2387392" cy="1476103"/>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3453D86A-5D0E-AAFD-06D2-C34FC4A6C921}"/>
              </a:ext>
            </a:extLst>
          </p:cNvPr>
          <p:cNvSpPr txBox="1"/>
          <p:nvPr/>
        </p:nvSpPr>
        <p:spPr>
          <a:xfrm>
            <a:off x="6897663" y="3861092"/>
            <a:ext cx="4441748" cy="1077218"/>
          </a:xfrm>
          <a:prstGeom prst="rect">
            <a:avLst/>
          </a:prstGeom>
          <a:noFill/>
        </p:spPr>
        <p:txBody>
          <a:bodyPr wrap="square">
            <a:spAutoFit/>
          </a:bodyPr>
          <a:lstStyle/>
          <a:p>
            <a:r>
              <a:rPr lang="fr-CH" sz="2400" b="1" dirty="0">
                <a:solidFill>
                  <a:srgbClr val="141414"/>
                </a:solidFill>
                <a:effectLst/>
                <a:latin typeface="Abadi MT Condensed" panose="020B0506030101010103" pitchFamily="34" charset="0"/>
              </a:rPr>
              <a:t>Site du WEF : </a:t>
            </a:r>
            <a:br>
              <a:rPr lang="fr-CH" b="1" dirty="0">
                <a:solidFill>
                  <a:srgbClr val="141414"/>
                </a:solidFill>
                <a:effectLst/>
                <a:latin typeface="Abadi MT Condensed" panose="020B0506030101010103" pitchFamily="34" charset="0"/>
              </a:rPr>
            </a:br>
            <a:r>
              <a:rPr lang="fr-CH" sz="2000" b="1" dirty="0">
                <a:solidFill>
                  <a:srgbClr val="141414"/>
                </a:solidFill>
                <a:highlight>
                  <a:srgbClr val="FFFF00"/>
                </a:highlight>
                <a:latin typeface="Abadi MT Condensed" panose="020B0506030101010103" pitchFamily="34" charset="0"/>
              </a:rPr>
              <a:t>« Classée </a:t>
            </a:r>
            <a:r>
              <a:rPr lang="fr-CH" sz="2000" b="1" dirty="0">
                <a:solidFill>
                  <a:srgbClr val="141414"/>
                </a:solidFill>
                <a:effectLst/>
                <a:highlight>
                  <a:srgbClr val="FFFF00"/>
                </a:highlight>
                <a:latin typeface="Abadi MT Condensed" panose="020B0506030101010103" pitchFamily="34" charset="0"/>
              </a:rPr>
              <a:t>par Forbes comme l'une des 100 femmes les plus puissantes du monde » </a:t>
            </a:r>
            <a:endParaRPr lang="fr-FR" sz="2000" b="1" dirty="0">
              <a:highlight>
                <a:srgbClr val="FFFF00"/>
              </a:highlight>
              <a:latin typeface="Abadi MT Condensed" panose="020B0506030101010103" pitchFamily="34" charset="0"/>
            </a:endParaRPr>
          </a:p>
        </p:txBody>
      </p:sp>
      <p:pic>
        <p:nvPicPr>
          <p:cNvPr id="2050" name="Picture 2" descr="Julie Sweet - Technology Training for All - YouTube">
            <a:extLst>
              <a:ext uri="{FF2B5EF4-FFF2-40B4-BE49-F238E27FC236}">
                <a16:creationId xmlns:a16="http://schemas.microsoft.com/office/drawing/2014/main" id="{CAAC0276-456E-331B-E806-8C354CCAC3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925" y="1784488"/>
            <a:ext cx="5758888" cy="324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5269DFC2-6CB1-C63C-DBCE-139789A6849F}"/>
              </a:ext>
            </a:extLst>
          </p:cNvPr>
          <p:cNvPicPr>
            <a:picLocks noChangeAspect="1"/>
          </p:cNvPicPr>
          <p:nvPr/>
        </p:nvPicPr>
        <p:blipFill>
          <a:blip r:embed="rId4"/>
          <a:stretch>
            <a:fillRect/>
          </a:stretch>
        </p:blipFill>
        <p:spPr>
          <a:xfrm>
            <a:off x="4181673" y="3861092"/>
            <a:ext cx="2540000" cy="2540000"/>
          </a:xfrm>
          <a:prstGeom prst="rect">
            <a:avLst/>
          </a:prstGeom>
          <a:ln>
            <a:solidFill>
              <a:schemeClr val="tx1"/>
            </a:solidFill>
          </a:ln>
        </p:spPr>
      </p:pic>
      <p:sp>
        <p:nvSpPr>
          <p:cNvPr id="14" name="ZoneTexte 13">
            <a:extLst>
              <a:ext uri="{FF2B5EF4-FFF2-40B4-BE49-F238E27FC236}">
                <a16:creationId xmlns:a16="http://schemas.microsoft.com/office/drawing/2014/main" id="{87F967C7-F7CD-18DC-337E-EF9C40987C1E}"/>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pic>
        <p:nvPicPr>
          <p:cNvPr id="16" name="Image 15">
            <a:extLst>
              <a:ext uri="{FF2B5EF4-FFF2-40B4-BE49-F238E27FC236}">
                <a16:creationId xmlns:a16="http://schemas.microsoft.com/office/drawing/2014/main" id="{5A8CC591-A610-DFBA-E5E5-DDE4F266589F}"/>
              </a:ext>
            </a:extLst>
          </p:cNvPr>
          <p:cNvPicPr>
            <a:picLocks noChangeAspect="1"/>
          </p:cNvPicPr>
          <p:nvPr/>
        </p:nvPicPr>
        <p:blipFill>
          <a:blip r:embed="rId5"/>
          <a:stretch>
            <a:fillRect/>
          </a:stretch>
        </p:blipFill>
        <p:spPr>
          <a:xfrm>
            <a:off x="9652726" y="109801"/>
            <a:ext cx="1583281" cy="1583281"/>
          </a:xfrm>
          <a:prstGeom prst="rect">
            <a:avLst/>
          </a:prstGeom>
        </p:spPr>
      </p:pic>
    </p:spTree>
    <p:extLst>
      <p:ext uri="{BB962C8B-B14F-4D97-AF65-F5344CB8AC3E}">
        <p14:creationId xmlns:p14="http://schemas.microsoft.com/office/powerpoint/2010/main" val="173775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left)">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E2260-050F-37BC-BE8C-7D9040D3E7EE}"/>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E4910B8-8145-82F4-F022-FD5502087824}"/>
              </a:ext>
            </a:extLst>
          </p:cNvPr>
          <p:cNvSpPr txBox="1"/>
          <p:nvPr/>
        </p:nvSpPr>
        <p:spPr>
          <a:xfrm>
            <a:off x="254833" y="1346425"/>
            <a:ext cx="12246964" cy="1706686"/>
          </a:xfrm>
          <a:prstGeom prst="rect">
            <a:avLst/>
          </a:prstGeom>
          <a:noFill/>
        </p:spPr>
        <p:txBody>
          <a:bodyPr wrap="square">
            <a:spAutoFit/>
          </a:bodyPr>
          <a:lstStyle/>
          <a:p>
            <a:pPr algn="ctr">
              <a:lnSpc>
                <a:spcPts val="6380"/>
              </a:lnSpc>
            </a:pPr>
            <a:r>
              <a:rPr lang="fr-FR" sz="4800" b="1" dirty="0">
                <a:latin typeface="Abadi MT Condensed Extra Bold" panose="020B0306030101010103" pitchFamily="34" charset="77"/>
              </a:rPr>
              <a:t>La Suisse bientôt </a:t>
            </a:r>
          </a:p>
          <a:p>
            <a:pPr algn="ctr">
              <a:lnSpc>
                <a:spcPts val="6380"/>
              </a:lnSpc>
            </a:pPr>
            <a:r>
              <a:rPr lang="fr-FR" sz="4800" b="1" dirty="0">
                <a:latin typeface="Abadi MT Condensed Extra Bold" panose="020B0306030101010103" pitchFamily="34" charset="77"/>
              </a:rPr>
              <a:t>dans l’Union européenne ?</a:t>
            </a:r>
          </a:p>
        </p:txBody>
      </p:sp>
      <p:pic>
        <p:nvPicPr>
          <p:cNvPr id="4" name="Image 3">
            <a:extLst>
              <a:ext uri="{FF2B5EF4-FFF2-40B4-BE49-F238E27FC236}">
                <a16:creationId xmlns:a16="http://schemas.microsoft.com/office/drawing/2014/main" id="{1EC5044A-7CBB-E1B0-5C3E-64C9A44707B5}"/>
              </a:ext>
            </a:extLst>
          </p:cNvPr>
          <p:cNvPicPr>
            <a:picLocks noChangeAspect="1"/>
          </p:cNvPicPr>
          <p:nvPr/>
        </p:nvPicPr>
        <p:blipFill>
          <a:blip r:embed="rId2"/>
          <a:stretch>
            <a:fillRect/>
          </a:stretch>
        </p:blipFill>
        <p:spPr>
          <a:xfrm>
            <a:off x="6232333" y="3251238"/>
            <a:ext cx="1583281" cy="1583281"/>
          </a:xfrm>
          <a:prstGeom prst="rect">
            <a:avLst/>
          </a:prstGeom>
        </p:spPr>
      </p:pic>
      <p:pic>
        <p:nvPicPr>
          <p:cNvPr id="5" name="Picture 2" descr="48,285 Union Européenne Vectores, Ilustraciones y Gráficos - 123RF">
            <a:extLst>
              <a:ext uri="{FF2B5EF4-FFF2-40B4-BE49-F238E27FC236}">
                <a16:creationId xmlns:a16="http://schemas.microsoft.com/office/drawing/2014/main" id="{242CA089-F2E2-2689-6963-C3232B2BE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9289" y="3405522"/>
            <a:ext cx="1274711" cy="1274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37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2090C-7441-4E05-FB98-4B1DD57D349E}"/>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3C841035-9A7A-43CC-3B8A-D56EB90EEEC0}"/>
              </a:ext>
            </a:extLst>
          </p:cNvPr>
          <p:cNvSpPr txBox="1">
            <a:spLocks/>
          </p:cNvSpPr>
          <p:nvPr/>
        </p:nvSpPr>
        <p:spPr>
          <a:xfrm>
            <a:off x="609025" y="337114"/>
            <a:ext cx="486832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b="1" dirty="0">
                <a:latin typeface="Abadi MT Condensed Extra Bold" panose="020B0306030101010103" pitchFamily="34" charset="77"/>
              </a:rPr>
              <a:t>La </a:t>
            </a:r>
            <a:r>
              <a:rPr lang="fr-FR" b="1" dirty="0">
                <a:solidFill>
                  <a:srgbClr val="FF0000"/>
                </a:solidFill>
                <a:latin typeface="Abadi MT Condensed Extra Bold" panose="020B0306030101010103" pitchFamily="34" charset="77"/>
              </a:rPr>
              <a:t>propagande</a:t>
            </a:r>
            <a:r>
              <a:rPr lang="fr-FR" b="1" dirty="0">
                <a:latin typeface="Abadi MT Condensed Extra Bold" panose="020B0306030101010103" pitchFamily="34" charset="77"/>
              </a:rPr>
              <a:t> d’Etat</a:t>
            </a:r>
          </a:p>
        </p:txBody>
      </p:sp>
      <p:pic>
        <p:nvPicPr>
          <p:cNvPr id="7" name="Image 6">
            <a:extLst>
              <a:ext uri="{FF2B5EF4-FFF2-40B4-BE49-F238E27FC236}">
                <a16:creationId xmlns:a16="http://schemas.microsoft.com/office/drawing/2014/main" id="{3B98FAE8-B4D5-5FA0-6DE4-888237F62BD4}"/>
              </a:ext>
            </a:extLst>
          </p:cNvPr>
          <p:cNvPicPr>
            <a:picLocks noChangeAspect="1"/>
          </p:cNvPicPr>
          <p:nvPr/>
        </p:nvPicPr>
        <p:blipFill>
          <a:blip r:embed="rId2"/>
          <a:stretch>
            <a:fillRect/>
          </a:stretch>
        </p:blipFill>
        <p:spPr>
          <a:xfrm>
            <a:off x="6006866" y="0"/>
            <a:ext cx="5477117" cy="6858000"/>
          </a:xfrm>
          <a:prstGeom prst="rect">
            <a:avLst/>
          </a:prstGeom>
        </p:spPr>
      </p:pic>
      <p:sp>
        <p:nvSpPr>
          <p:cNvPr id="10" name="ZoneTexte 9">
            <a:extLst>
              <a:ext uri="{FF2B5EF4-FFF2-40B4-BE49-F238E27FC236}">
                <a16:creationId xmlns:a16="http://schemas.microsoft.com/office/drawing/2014/main" id="{F98647C0-CA2D-CB61-B7F2-ACE12C65C3E9}"/>
              </a:ext>
            </a:extLst>
          </p:cNvPr>
          <p:cNvSpPr txBox="1"/>
          <p:nvPr/>
        </p:nvSpPr>
        <p:spPr>
          <a:xfrm>
            <a:off x="770360" y="999896"/>
            <a:ext cx="4545654" cy="1200329"/>
          </a:xfrm>
          <a:prstGeom prst="rect">
            <a:avLst/>
          </a:prstGeom>
          <a:noFill/>
        </p:spPr>
        <p:txBody>
          <a:bodyPr wrap="square">
            <a:spAutoFit/>
          </a:bodyPr>
          <a:lstStyle/>
          <a:p>
            <a:r>
              <a:rPr lang="fr-FR" sz="7200" b="1" dirty="0">
                <a:latin typeface="Abadi MT Condensed Extra Bold" panose="020B0306030101010103" pitchFamily="34" charset="77"/>
              </a:rPr>
              <a:t>va bon train</a:t>
            </a:r>
            <a:endParaRPr lang="fr-FR" sz="7200" dirty="0"/>
          </a:p>
        </p:txBody>
      </p:sp>
      <p:sp>
        <p:nvSpPr>
          <p:cNvPr id="12" name="ZoneTexte 11">
            <a:extLst>
              <a:ext uri="{FF2B5EF4-FFF2-40B4-BE49-F238E27FC236}">
                <a16:creationId xmlns:a16="http://schemas.microsoft.com/office/drawing/2014/main" id="{61435C9D-439A-164E-DA88-618433D03949}"/>
              </a:ext>
            </a:extLst>
          </p:cNvPr>
          <p:cNvSpPr txBox="1"/>
          <p:nvPr/>
        </p:nvSpPr>
        <p:spPr>
          <a:xfrm>
            <a:off x="772171" y="2637237"/>
            <a:ext cx="4545654" cy="2554545"/>
          </a:xfrm>
          <a:prstGeom prst="rect">
            <a:avLst/>
          </a:prstGeom>
          <a:noFill/>
        </p:spPr>
        <p:txBody>
          <a:bodyPr wrap="square">
            <a:spAutoFit/>
          </a:bodyPr>
          <a:lstStyle/>
          <a:p>
            <a:pPr algn="ctr"/>
            <a:r>
              <a:rPr lang="fr-FR" sz="3200" b="1" dirty="0">
                <a:latin typeface="Abadi MT Condensed Extra Bold" panose="020B0306030101010103" pitchFamily="34" charset="77"/>
              </a:rPr>
              <a:t>Pour faire accepter </a:t>
            </a:r>
          </a:p>
          <a:p>
            <a:pPr algn="ctr"/>
            <a:r>
              <a:rPr lang="fr-FR" sz="3200" b="1" dirty="0">
                <a:latin typeface="Abadi MT Condensed Extra Bold" panose="020B0306030101010103" pitchFamily="34" charset="77"/>
              </a:rPr>
              <a:t>au peuple suisse </a:t>
            </a:r>
          </a:p>
          <a:p>
            <a:pPr algn="ctr"/>
            <a:r>
              <a:rPr lang="fr-FR" sz="3200" b="1" dirty="0">
                <a:latin typeface="Abadi MT Condensed Extra Bold" panose="020B0306030101010103" pitchFamily="34" charset="77"/>
              </a:rPr>
              <a:t>l’idée que la Suisse </a:t>
            </a:r>
          </a:p>
          <a:p>
            <a:pPr algn="ctr"/>
            <a:r>
              <a:rPr lang="fr-FR" sz="3200" b="1" dirty="0">
                <a:latin typeface="Abadi MT Condensed Extra Bold" panose="020B0306030101010103" pitchFamily="34" charset="77"/>
              </a:rPr>
              <a:t>soit sous la tutelle de l’UE …</a:t>
            </a:r>
          </a:p>
        </p:txBody>
      </p:sp>
      <p:pic>
        <p:nvPicPr>
          <p:cNvPr id="13" name="Image 12">
            <a:extLst>
              <a:ext uri="{FF2B5EF4-FFF2-40B4-BE49-F238E27FC236}">
                <a16:creationId xmlns:a16="http://schemas.microsoft.com/office/drawing/2014/main" id="{6FF9677B-F0B3-4E5A-D46F-F582E089B39F}"/>
              </a:ext>
            </a:extLst>
          </p:cNvPr>
          <p:cNvPicPr>
            <a:picLocks noChangeAspect="1"/>
          </p:cNvPicPr>
          <p:nvPr/>
        </p:nvPicPr>
        <p:blipFill>
          <a:blip r:embed="rId3"/>
          <a:stretch>
            <a:fillRect/>
          </a:stretch>
        </p:blipFill>
        <p:spPr>
          <a:xfrm>
            <a:off x="3131945" y="4837151"/>
            <a:ext cx="1583281" cy="1583281"/>
          </a:xfrm>
          <a:prstGeom prst="rect">
            <a:avLst/>
          </a:prstGeom>
        </p:spPr>
      </p:pic>
      <p:pic>
        <p:nvPicPr>
          <p:cNvPr id="14" name="Picture 2" descr="48,285 Union Européenne Vectores, Ilustraciones y Gráficos - 123RF">
            <a:extLst>
              <a:ext uri="{FF2B5EF4-FFF2-40B4-BE49-F238E27FC236}">
                <a16:creationId xmlns:a16="http://schemas.microsoft.com/office/drawing/2014/main" id="{E9CF54EA-6A3D-0BDF-48A7-F4C9C094AC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8901" y="4991435"/>
            <a:ext cx="1274711" cy="1274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72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3D08FC3-091A-9B45-A717-B9FB771EAF73}"/>
              </a:ext>
            </a:extLst>
          </p:cNvPr>
          <p:cNvPicPr>
            <a:picLocks noChangeAspect="1"/>
          </p:cNvPicPr>
          <p:nvPr/>
        </p:nvPicPr>
        <p:blipFill>
          <a:blip r:embed="rId2"/>
          <a:stretch>
            <a:fillRect/>
          </a:stretch>
        </p:blipFill>
        <p:spPr>
          <a:xfrm>
            <a:off x="7874239" y="524903"/>
            <a:ext cx="4134810" cy="4027611"/>
          </a:xfrm>
          <a:prstGeom prst="rect">
            <a:avLst/>
          </a:prstGeom>
          <a:ln>
            <a:solidFill>
              <a:schemeClr val="tx1"/>
            </a:solidFill>
          </a:ln>
        </p:spPr>
      </p:pic>
      <p:pic>
        <p:nvPicPr>
          <p:cNvPr id="6" name="Image 5">
            <a:extLst>
              <a:ext uri="{FF2B5EF4-FFF2-40B4-BE49-F238E27FC236}">
                <a16:creationId xmlns:a16="http://schemas.microsoft.com/office/drawing/2014/main" id="{C3E66561-08C6-6644-B55B-0A97F4F9BC5A}"/>
              </a:ext>
            </a:extLst>
          </p:cNvPr>
          <p:cNvPicPr>
            <a:picLocks noChangeAspect="1"/>
          </p:cNvPicPr>
          <p:nvPr/>
        </p:nvPicPr>
        <p:blipFill>
          <a:blip r:embed="rId3"/>
          <a:stretch>
            <a:fillRect/>
          </a:stretch>
        </p:blipFill>
        <p:spPr>
          <a:xfrm>
            <a:off x="542060" y="2043298"/>
            <a:ext cx="6736854" cy="1908776"/>
          </a:xfrm>
          <a:prstGeom prst="rect">
            <a:avLst/>
          </a:prstGeom>
          <a:ln>
            <a:solidFill>
              <a:schemeClr val="tx1"/>
            </a:solidFill>
          </a:ln>
        </p:spPr>
      </p:pic>
      <p:sp>
        <p:nvSpPr>
          <p:cNvPr id="11" name="ZoneTexte 10">
            <a:extLst>
              <a:ext uri="{FF2B5EF4-FFF2-40B4-BE49-F238E27FC236}">
                <a16:creationId xmlns:a16="http://schemas.microsoft.com/office/drawing/2014/main" id="{8546ED56-EDA0-0E40-8749-8891C3FF32D8}"/>
              </a:ext>
            </a:extLst>
          </p:cNvPr>
          <p:cNvSpPr txBox="1"/>
          <p:nvPr/>
        </p:nvSpPr>
        <p:spPr>
          <a:xfrm>
            <a:off x="542060" y="4773160"/>
            <a:ext cx="11359163" cy="1569660"/>
          </a:xfrm>
          <a:prstGeom prst="rect">
            <a:avLst/>
          </a:prstGeom>
          <a:noFill/>
          <a:ln w="28575">
            <a:solidFill>
              <a:schemeClr val="tx1"/>
            </a:solidFill>
          </a:ln>
        </p:spPr>
        <p:txBody>
          <a:bodyPr wrap="square">
            <a:spAutoFit/>
          </a:bodyPr>
          <a:lstStyle/>
          <a:p>
            <a:r>
              <a:rPr lang="fr-CH" sz="3200" b="1" dirty="0"/>
              <a:t>« </a:t>
            </a:r>
            <a:r>
              <a:rPr lang="fr-CH" sz="3200" b="1" dirty="0">
                <a:effectLst/>
              </a:rPr>
              <a:t>La pandémie a été </a:t>
            </a:r>
            <a:r>
              <a:rPr lang="fr-CH" sz="3200" b="1" dirty="0">
                <a:solidFill>
                  <a:srgbClr val="FF0000"/>
                </a:solidFill>
                <a:effectLst/>
              </a:rPr>
              <a:t>un test massif de gouvernance</a:t>
            </a:r>
            <a:r>
              <a:rPr lang="fr-CH" sz="3200" b="1" dirty="0">
                <a:effectLst/>
              </a:rPr>
              <a:t>. </a:t>
            </a:r>
            <a:r>
              <a:rPr lang="fr-CH" sz="3200" b="1" dirty="0"/>
              <a:t>Lorsque la pandémie prendra enfin fin, ce sera un hommage au pouvoir de la </a:t>
            </a:r>
            <a:r>
              <a:rPr lang="fr-CH" sz="3200" b="1" u="sng" dirty="0"/>
              <a:t>coopération mondiale</a:t>
            </a:r>
            <a:r>
              <a:rPr lang="fr-CH" sz="3200" b="1" dirty="0"/>
              <a:t> et de </a:t>
            </a:r>
            <a:r>
              <a:rPr lang="fr-CH" sz="3200" b="1" u="sng" dirty="0"/>
              <a:t>l'innovation</a:t>
            </a:r>
            <a:r>
              <a:rPr lang="fr-CH" sz="3200" b="1" dirty="0"/>
              <a:t>. »</a:t>
            </a:r>
            <a:endParaRPr lang="fr-FR" sz="3200" b="1" dirty="0"/>
          </a:p>
        </p:txBody>
      </p:sp>
      <p:sp>
        <p:nvSpPr>
          <p:cNvPr id="7" name="ZoneTexte 6">
            <a:extLst>
              <a:ext uri="{FF2B5EF4-FFF2-40B4-BE49-F238E27FC236}">
                <a16:creationId xmlns:a16="http://schemas.microsoft.com/office/drawing/2014/main" id="{B9753454-C53B-EB43-AD85-BEEDD92AA083}"/>
              </a:ext>
            </a:extLst>
          </p:cNvPr>
          <p:cNvSpPr txBox="1"/>
          <p:nvPr/>
        </p:nvSpPr>
        <p:spPr>
          <a:xfrm>
            <a:off x="530612" y="486425"/>
            <a:ext cx="6712485" cy="1446550"/>
          </a:xfrm>
          <a:prstGeom prst="rect">
            <a:avLst/>
          </a:prstGeom>
          <a:noFill/>
        </p:spPr>
        <p:txBody>
          <a:bodyPr wrap="square">
            <a:spAutoFit/>
          </a:bodyPr>
          <a:lstStyle/>
          <a:p>
            <a:r>
              <a:rPr lang="fr-CH" sz="4400" b="1" dirty="0">
                <a:effectLst/>
                <a:latin typeface="Abadi MT Condensed Extra Bold" panose="020B0306030101010103" pitchFamily="34" charset="77"/>
              </a:rPr>
              <a:t>Le COVID, un test de </a:t>
            </a:r>
            <a:r>
              <a:rPr lang="fr-CH" sz="4400" b="1" dirty="0">
                <a:solidFill>
                  <a:srgbClr val="FF0000"/>
                </a:solidFill>
                <a:effectLst/>
                <a:latin typeface="Abadi MT Condensed Extra Bold" panose="020B0306030101010103" pitchFamily="34" charset="77"/>
              </a:rPr>
              <a:t>gouvernance</a:t>
            </a:r>
            <a:r>
              <a:rPr lang="fr-CH" sz="4400" b="1" dirty="0">
                <a:effectLst/>
                <a:latin typeface="Abadi MT Condensed Extra Bold" panose="020B0306030101010103" pitchFamily="34" charset="77"/>
              </a:rPr>
              <a:t> massif ?</a:t>
            </a:r>
          </a:p>
        </p:txBody>
      </p:sp>
      <p:sp>
        <p:nvSpPr>
          <p:cNvPr id="8" name="ZoneTexte 7">
            <a:extLst>
              <a:ext uri="{FF2B5EF4-FFF2-40B4-BE49-F238E27FC236}">
                <a16:creationId xmlns:a16="http://schemas.microsoft.com/office/drawing/2014/main" id="{7D9D517A-06F9-3049-B9D8-B363AFFDB891}"/>
              </a:ext>
            </a:extLst>
          </p:cNvPr>
          <p:cNvSpPr txBox="1"/>
          <p:nvPr/>
        </p:nvSpPr>
        <p:spPr>
          <a:xfrm>
            <a:off x="5581799" y="1384370"/>
            <a:ext cx="2439866" cy="461665"/>
          </a:xfrm>
          <a:prstGeom prst="rect">
            <a:avLst/>
          </a:prstGeom>
          <a:solidFill>
            <a:schemeClr val="bg1"/>
          </a:solidFill>
          <a:ln w="25400">
            <a:solidFill>
              <a:schemeClr val="tx1"/>
            </a:solidFill>
          </a:ln>
        </p:spPr>
        <p:txBody>
          <a:bodyPr wrap="square">
            <a:spAutoFit/>
          </a:bodyPr>
          <a:lstStyle/>
          <a:p>
            <a:pPr algn="ctr"/>
            <a:r>
              <a:rPr lang="fr-CH" sz="2400" b="1" dirty="0">
                <a:effectLst/>
              </a:rPr>
              <a:t>7 décembre 2021</a:t>
            </a:r>
          </a:p>
        </p:txBody>
      </p:sp>
      <p:sp>
        <p:nvSpPr>
          <p:cNvPr id="4" name="ZoneTexte 3">
            <a:extLst>
              <a:ext uri="{FF2B5EF4-FFF2-40B4-BE49-F238E27FC236}">
                <a16:creationId xmlns:a16="http://schemas.microsoft.com/office/drawing/2014/main" id="{462D0F03-35EB-FCD0-0AB1-B7159E579B38}"/>
              </a:ext>
            </a:extLst>
          </p:cNvPr>
          <p:cNvSpPr txBox="1"/>
          <p:nvPr/>
        </p:nvSpPr>
        <p:spPr>
          <a:xfrm>
            <a:off x="542060" y="4126829"/>
            <a:ext cx="4741421" cy="646331"/>
          </a:xfrm>
          <a:prstGeom prst="rect">
            <a:avLst/>
          </a:prstGeom>
          <a:noFill/>
        </p:spPr>
        <p:txBody>
          <a:bodyPr wrap="square">
            <a:spAutoFit/>
          </a:bodyPr>
          <a:lstStyle/>
          <a:p>
            <a:r>
              <a:rPr lang="fr-CH" sz="3600" b="1" dirty="0">
                <a:latin typeface="Abadi MT Condensed Extra Bold" panose="020B0306030101010103" pitchFamily="34" charset="77"/>
              </a:rPr>
              <a:t>Traduction : </a:t>
            </a:r>
            <a:endParaRPr lang="fr-FR" sz="3600" b="1" dirty="0">
              <a:latin typeface="Abadi MT Condensed Extra Bold" panose="020B0306030101010103" pitchFamily="34" charset="77"/>
            </a:endParaRPr>
          </a:p>
        </p:txBody>
      </p:sp>
    </p:spTree>
    <p:extLst>
      <p:ext uri="{BB962C8B-B14F-4D97-AF65-F5344CB8AC3E}">
        <p14:creationId xmlns:p14="http://schemas.microsoft.com/office/powerpoint/2010/main" val="69600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87498-B2A5-0576-0DEE-208BCF2C1AAA}"/>
            </a:ext>
          </a:extLst>
        </p:cNvPr>
        <p:cNvGrpSpPr/>
        <p:nvPr/>
      </p:nvGrpSpPr>
      <p:grpSpPr>
        <a:xfrm>
          <a:off x="0" y="0"/>
          <a:ext cx="0" cy="0"/>
          <a:chOff x="0" y="0"/>
          <a:chExt cx="0" cy="0"/>
        </a:xfrm>
      </p:grpSpPr>
      <p:pic>
        <p:nvPicPr>
          <p:cNvPr id="22530" name="Picture 2" descr="Des espaces urbains bien entretenus rendent les gens heureux | Iddéo">
            <a:extLst>
              <a:ext uri="{FF2B5EF4-FFF2-40B4-BE49-F238E27FC236}">
                <a16:creationId xmlns:a16="http://schemas.microsoft.com/office/drawing/2014/main" id="{0FE8642F-055B-81B5-7F10-04936900FD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999" y="522466"/>
            <a:ext cx="11430000" cy="508000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ADE8CC71-FD8A-492B-DF2E-5A18541F6611}"/>
              </a:ext>
            </a:extLst>
          </p:cNvPr>
          <p:cNvSpPr txBox="1"/>
          <p:nvPr/>
        </p:nvSpPr>
        <p:spPr>
          <a:xfrm>
            <a:off x="644578" y="3795534"/>
            <a:ext cx="10867869" cy="2723823"/>
          </a:xfrm>
          <a:prstGeom prst="rect">
            <a:avLst/>
          </a:prstGeom>
          <a:solidFill>
            <a:schemeClr val="bg1"/>
          </a:solidFill>
          <a:ln w="28575">
            <a:solidFill>
              <a:schemeClr val="tx1"/>
            </a:solidFill>
          </a:ln>
        </p:spPr>
        <p:txBody>
          <a:bodyPr wrap="square">
            <a:spAutoFit/>
          </a:bodyPr>
          <a:lstStyle/>
          <a:p>
            <a:r>
              <a:rPr lang="fr-CH" sz="3200" b="1" dirty="0"/>
              <a:t>Pour nous, l</a:t>
            </a:r>
            <a:r>
              <a:rPr lang="fr-CH" sz="3200" b="1" dirty="0">
                <a:effectLst/>
              </a:rPr>
              <a:t>a pandémie a été </a:t>
            </a:r>
            <a:r>
              <a:rPr lang="fr-CH" sz="3200" b="1" dirty="0">
                <a:solidFill>
                  <a:srgbClr val="FF0000"/>
                </a:solidFill>
                <a:effectLst/>
              </a:rPr>
              <a:t>un RÉVEIL MASSIF de la population mondiale</a:t>
            </a:r>
            <a:r>
              <a:rPr lang="fr-CH" sz="3200" b="1" dirty="0">
                <a:effectLst/>
              </a:rPr>
              <a:t>.</a:t>
            </a:r>
            <a:br>
              <a:rPr lang="fr-CH" sz="3200" b="1" dirty="0">
                <a:effectLst/>
              </a:rPr>
            </a:br>
            <a:r>
              <a:rPr lang="fr-CH" sz="1100" b="1" dirty="0">
                <a:effectLst/>
              </a:rPr>
              <a:t>  </a:t>
            </a:r>
            <a:br>
              <a:rPr lang="fr-CH" sz="3200" b="1" dirty="0">
                <a:effectLst/>
              </a:rPr>
            </a:br>
            <a:r>
              <a:rPr lang="fr-CH" sz="3200" b="1" dirty="0">
                <a:effectLst/>
              </a:rPr>
              <a:t>Peu importe les corruptions, l</a:t>
            </a:r>
            <a:r>
              <a:rPr lang="fr-CH" sz="3200" b="1" dirty="0"/>
              <a:t>eurs « pandémies » ne prendront plus désormais et ce sera la fin de la </a:t>
            </a:r>
            <a:r>
              <a:rPr lang="fr-CH" sz="3200" b="1" u="sng" dirty="0"/>
              <a:t>coopération totalitaire mondiale</a:t>
            </a:r>
            <a:r>
              <a:rPr lang="fr-CH" sz="3200" b="1" dirty="0"/>
              <a:t> et de </a:t>
            </a:r>
            <a:r>
              <a:rPr lang="fr-CH" sz="3200" b="1" u="sng" dirty="0"/>
              <a:t>l'innovation digitale déshumanisante</a:t>
            </a:r>
            <a:r>
              <a:rPr lang="fr-CH" sz="3200" b="1" dirty="0"/>
              <a:t>. </a:t>
            </a:r>
            <a:endParaRPr lang="fr-FR" sz="3200" b="1" dirty="0"/>
          </a:p>
        </p:txBody>
      </p:sp>
    </p:spTree>
    <p:extLst>
      <p:ext uri="{BB962C8B-B14F-4D97-AF65-F5344CB8AC3E}">
        <p14:creationId xmlns:p14="http://schemas.microsoft.com/office/powerpoint/2010/main" val="313222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64924-B48B-862F-0FE9-85B325BCB067}"/>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14D2F466-ECAE-0B02-03EB-9C18ACA2A2E9}"/>
              </a:ext>
            </a:extLst>
          </p:cNvPr>
          <p:cNvSpPr txBox="1">
            <a:spLocks/>
          </p:cNvSpPr>
          <p:nvPr/>
        </p:nvSpPr>
        <p:spPr>
          <a:xfrm>
            <a:off x="2998445" y="3757730"/>
            <a:ext cx="919355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000"/>
              </a:lnSpc>
            </a:pPr>
            <a:r>
              <a:rPr lang="fr-CH" sz="6600" b="1" dirty="0" err="1">
                <a:latin typeface="Abadi MT Condensed Extra Bold" panose="020B0306030101010103" pitchFamily="34" charset="77"/>
              </a:rPr>
              <a:t>MERCi</a:t>
            </a:r>
            <a:r>
              <a:rPr lang="fr-CH" sz="6600" b="1" dirty="0">
                <a:latin typeface="Abadi MT Condensed Extra Bold" panose="020B0306030101010103" pitchFamily="34" charset="77"/>
              </a:rPr>
              <a:t> </a:t>
            </a:r>
          </a:p>
          <a:p>
            <a:pPr algn="ctr">
              <a:lnSpc>
                <a:spcPts val="6000"/>
              </a:lnSpc>
            </a:pPr>
            <a:r>
              <a:rPr lang="fr-CH" sz="6600" b="1" dirty="0">
                <a:latin typeface="Abadi MT Condensed Extra Bold" panose="020B0306030101010103" pitchFamily="34" charset="77"/>
              </a:rPr>
              <a:t>pour votre attention</a:t>
            </a:r>
            <a:r>
              <a:rPr lang="fr-CH" sz="8800" b="1" dirty="0">
                <a:latin typeface="Abadi MT Condensed Extra Bold" panose="020B0306030101010103" pitchFamily="34" charset="77"/>
              </a:rPr>
              <a:t> </a:t>
            </a:r>
            <a:endParaRPr lang="fr-FR" sz="8800" b="1" dirty="0">
              <a:latin typeface="Abadi MT Condensed Extra Bold" panose="020B0306030101010103" pitchFamily="34" charset="77"/>
            </a:endParaRPr>
          </a:p>
        </p:txBody>
      </p:sp>
      <p:pic>
        <p:nvPicPr>
          <p:cNvPr id="7" name="Image 6">
            <a:extLst>
              <a:ext uri="{FF2B5EF4-FFF2-40B4-BE49-F238E27FC236}">
                <a16:creationId xmlns:a16="http://schemas.microsoft.com/office/drawing/2014/main" id="{D0DDB5B9-1A05-43B0-A419-FC329DD04289}"/>
              </a:ext>
            </a:extLst>
          </p:cNvPr>
          <p:cNvPicPr>
            <a:picLocks noChangeAspect="1"/>
          </p:cNvPicPr>
          <p:nvPr/>
        </p:nvPicPr>
        <p:blipFill>
          <a:blip r:embed="rId2"/>
          <a:stretch>
            <a:fillRect/>
          </a:stretch>
        </p:blipFill>
        <p:spPr>
          <a:xfrm>
            <a:off x="-744404" y="1014026"/>
            <a:ext cx="4829948" cy="4829948"/>
          </a:xfrm>
          <a:prstGeom prst="rect">
            <a:avLst/>
          </a:prstGeom>
        </p:spPr>
      </p:pic>
      <p:sp>
        <p:nvSpPr>
          <p:cNvPr id="10" name="ZoneTexte 9">
            <a:extLst>
              <a:ext uri="{FF2B5EF4-FFF2-40B4-BE49-F238E27FC236}">
                <a16:creationId xmlns:a16="http://schemas.microsoft.com/office/drawing/2014/main" id="{49607E86-C1B5-7DAB-9DCF-415716419AD4}"/>
              </a:ext>
            </a:extLst>
          </p:cNvPr>
          <p:cNvSpPr txBox="1"/>
          <p:nvPr/>
        </p:nvSpPr>
        <p:spPr>
          <a:xfrm>
            <a:off x="7073668" y="5338581"/>
            <a:ext cx="1439352" cy="1446550"/>
          </a:xfrm>
          <a:prstGeom prst="rect">
            <a:avLst/>
          </a:prstGeom>
          <a:noFill/>
        </p:spPr>
        <p:txBody>
          <a:bodyPr wrap="square">
            <a:spAutoFit/>
          </a:bodyPr>
          <a:lstStyle/>
          <a:p>
            <a:r>
              <a:rPr lang="fr-CH" sz="8800" dirty="0">
                <a:solidFill>
                  <a:srgbClr val="000000"/>
                </a:solidFill>
                <a:effectLst/>
                <a:latin typeface=".Apple Color Emoji UI"/>
              </a:rPr>
              <a:t>❤️</a:t>
            </a:r>
          </a:p>
        </p:txBody>
      </p:sp>
      <p:sp>
        <p:nvSpPr>
          <p:cNvPr id="2" name="Titre 1">
            <a:extLst>
              <a:ext uri="{FF2B5EF4-FFF2-40B4-BE49-F238E27FC236}">
                <a16:creationId xmlns:a16="http://schemas.microsoft.com/office/drawing/2014/main" id="{07CD01B7-31F5-19C4-5405-70F80443C321}"/>
              </a:ext>
            </a:extLst>
          </p:cNvPr>
          <p:cNvSpPr txBox="1">
            <a:spLocks/>
          </p:cNvSpPr>
          <p:nvPr/>
        </p:nvSpPr>
        <p:spPr>
          <a:xfrm>
            <a:off x="3378563" y="2121509"/>
            <a:ext cx="7899815" cy="2119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600"/>
              </a:lnSpc>
            </a:pPr>
            <a:r>
              <a:rPr lang="fr-CH" sz="5400" b="1" dirty="0">
                <a:latin typeface="Zapfino" panose="03030300040707070C03" pitchFamily="66" charset="77"/>
              </a:rPr>
              <a:t>L</a:t>
            </a:r>
            <a:r>
              <a:rPr lang="fr-CH" sz="5400" b="1" dirty="0">
                <a:latin typeface="Abadi MT Condensed Extra Bold" panose="020B0306030101010103" pitchFamily="34" charset="77"/>
              </a:rPr>
              <a:t>a liberté commence</a:t>
            </a:r>
            <a:endParaRPr lang="fr-FR" sz="5400" b="1" dirty="0">
              <a:latin typeface="Abadi MT Condensed Extra Bold" panose="020B0306030101010103" pitchFamily="34" charset="77"/>
            </a:endParaRPr>
          </a:p>
        </p:txBody>
      </p:sp>
      <p:sp>
        <p:nvSpPr>
          <p:cNvPr id="5" name="ZoneTexte 4">
            <a:extLst>
              <a:ext uri="{FF2B5EF4-FFF2-40B4-BE49-F238E27FC236}">
                <a16:creationId xmlns:a16="http://schemas.microsoft.com/office/drawing/2014/main" id="{B456053E-FB7C-49CA-D523-FDE9BF349C1E}"/>
              </a:ext>
            </a:extLst>
          </p:cNvPr>
          <p:cNvSpPr txBox="1"/>
          <p:nvPr/>
        </p:nvSpPr>
        <p:spPr>
          <a:xfrm>
            <a:off x="5803385" y="1799109"/>
            <a:ext cx="6637564" cy="830997"/>
          </a:xfrm>
          <a:prstGeom prst="rect">
            <a:avLst/>
          </a:prstGeom>
          <a:noFill/>
        </p:spPr>
        <p:txBody>
          <a:bodyPr wrap="square">
            <a:spAutoFit/>
          </a:bodyPr>
          <a:lstStyle/>
          <a:p>
            <a:r>
              <a:rPr lang="fr-CH" sz="4800" b="1" dirty="0">
                <a:latin typeface="Abadi MT Condensed Extra Bold" panose="020B0306030101010103" pitchFamily="34" charset="77"/>
              </a:rPr>
              <a:t>où l’ignorance finit. </a:t>
            </a:r>
            <a:endParaRPr lang="fr-FR" sz="4800" dirty="0"/>
          </a:p>
        </p:txBody>
      </p:sp>
      <p:sp>
        <p:nvSpPr>
          <p:cNvPr id="6" name="ZoneTexte 5">
            <a:extLst>
              <a:ext uri="{FF2B5EF4-FFF2-40B4-BE49-F238E27FC236}">
                <a16:creationId xmlns:a16="http://schemas.microsoft.com/office/drawing/2014/main" id="{89E99CA4-3DE6-C1B4-2002-74A4B03E4DEA}"/>
              </a:ext>
            </a:extLst>
          </p:cNvPr>
          <p:cNvSpPr txBox="1"/>
          <p:nvPr/>
        </p:nvSpPr>
        <p:spPr>
          <a:xfrm>
            <a:off x="8800211" y="2362922"/>
            <a:ext cx="3640738" cy="830997"/>
          </a:xfrm>
          <a:prstGeom prst="rect">
            <a:avLst/>
          </a:prstGeom>
          <a:noFill/>
        </p:spPr>
        <p:txBody>
          <a:bodyPr wrap="square">
            <a:spAutoFit/>
          </a:bodyPr>
          <a:lstStyle/>
          <a:p>
            <a:r>
              <a:rPr lang="fr-CH" sz="4800" dirty="0">
                <a:latin typeface="Abadi MT Condensed" panose="020B0506030101010103" pitchFamily="34" charset="0"/>
              </a:rPr>
              <a:t>Victor Hugo </a:t>
            </a:r>
            <a:endParaRPr lang="fr-FR" sz="4800" dirty="0">
              <a:latin typeface="Abadi MT Condensed" panose="020B0506030101010103" pitchFamily="34" charset="0"/>
            </a:endParaRPr>
          </a:p>
        </p:txBody>
      </p:sp>
    </p:spTree>
    <p:extLst>
      <p:ext uri="{BB962C8B-B14F-4D97-AF65-F5344CB8AC3E}">
        <p14:creationId xmlns:p14="http://schemas.microsoft.com/office/powerpoint/2010/main" val="131455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right)">
                                      <p:cBhvr>
                                        <p:cTn id="8" dur="10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p:tgtEl>
                                          <p:spTgt spid="5"/>
                                        </p:tgtEl>
                                        <p:attrNameLst>
                                          <p:attrName>ppt_x</p:attrName>
                                        </p:attrNameLst>
                                      </p:cBhvr>
                                      <p:tavLst>
                                        <p:tav tm="0">
                                          <p:val>
                                            <p:strVal val="#ppt_x-#ppt_w*1.125000"/>
                                          </p:val>
                                        </p:tav>
                                        <p:tav tm="100000">
                                          <p:val>
                                            <p:strVal val="#ppt_x"/>
                                          </p:val>
                                        </p:tav>
                                      </p:tavLst>
                                    </p:anim>
                                    <p:animEffect transition="in" filter="wipe(right)">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p:tgtEl>
                                          <p:spTgt spid="6"/>
                                        </p:tgtEl>
                                        <p:attrNameLst>
                                          <p:attrName>ppt_x</p:attrName>
                                        </p:attrNameLst>
                                      </p:cBhvr>
                                      <p:tavLst>
                                        <p:tav tm="0">
                                          <p:val>
                                            <p:strVal val="#ppt_x-#ppt_w*1.125000"/>
                                          </p:val>
                                        </p:tav>
                                        <p:tav tm="100000">
                                          <p:val>
                                            <p:strVal val="#ppt_x"/>
                                          </p:val>
                                        </p:tav>
                                      </p:tavLst>
                                    </p:anim>
                                    <p:animEffect transition="in" filter="wipe(right)">
                                      <p:cBhvr>
                                        <p:cTn id="20" dur="1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1"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strVal val="#ppt_w*0.70"/>
                                          </p:val>
                                        </p:tav>
                                        <p:tav tm="100000">
                                          <p:val>
                                            <p:strVal val="#ppt_w"/>
                                          </p:val>
                                        </p:tav>
                                      </p:tavLst>
                                    </p:anim>
                                    <p:anim calcmode="lin" valueType="num">
                                      <p:cBhvr>
                                        <p:cTn id="26" dur="1000" fill="hold"/>
                                        <p:tgtEl>
                                          <p:spTgt spid="3"/>
                                        </p:tgtEl>
                                        <p:attrNameLst>
                                          <p:attrName>ppt_h</p:attrName>
                                        </p:attrNameLst>
                                      </p:cBhvr>
                                      <p:tavLst>
                                        <p:tav tm="0">
                                          <p:val>
                                            <p:strVal val="#ppt_h"/>
                                          </p:val>
                                        </p:tav>
                                        <p:tav tm="100000">
                                          <p:val>
                                            <p:strVal val="#ppt_h"/>
                                          </p:val>
                                        </p:tav>
                                      </p:tavLst>
                                    </p:anim>
                                    <p:animEffect transition="in" filter="fade">
                                      <p:cBhvr>
                                        <p:cTn id="27" dur="1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1"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fltVal val="0"/>
                                          </p:val>
                                        </p:tav>
                                        <p:tav tm="100000">
                                          <p:val>
                                            <p:strVal val="#ppt_w"/>
                                          </p:val>
                                        </p:tav>
                                      </p:tavLst>
                                    </p:anim>
                                    <p:anim calcmode="lin" valueType="num">
                                      <p:cBhvr>
                                        <p:cTn id="33" dur="1000" fill="hold"/>
                                        <p:tgtEl>
                                          <p:spTgt spid="10"/>
                                        </p:tgtEl>
                                        <p:attrNameLst>
                                          <p:attrName>ppt_h</p:attrName>
                                        </p:attrNameLst>
                                      </p:cBhvr>
                                      <p:tavLst>
                                        <p:tav tm="0">
                                          <p:val>
                                            <p:fltVal val="0"/>
                                          </p:val>
                                        </p:tav>
                                        <p:tav tm="100000">
                                          <p:val>
                                            <p:strVal val="#ppt_h"/>
                                          </p:val>
                                        </p:tav>
                                      </p:tavLst>
                                    </p:anim>
                                    <p:anim calcmode="lin" valueType="num">
                                      <p:cBhvr>
                                        <p:cTn id="34" dur="1000" fill="hold"/>
                                        <p:tgtEl>
                                          <p:spTgt spid="10"/>
                                        </p:tgtEl>
                                        <p:attrNameLst>
                                          <p:attrName>style.rotation</p:attrName>
                                        </p:attrNameLst>
                                      </p:cBhvr>
                                      <p:tavLst>
                                        <p:tav tm="0">
                                          <p:val>
                                            <p:fltVal val="90"/>
                                          </p:val>
                                        </p:tav>
                                        <p:tav tm="100000">
                                          <p:val>
                                            <p:fltVal val="0"/>
                                          </p:val>
                                        </p:tav>
                                      </p:tavLst>
                                    </p:anim>
                                    <p:animEffect transition="in" filter="fade">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10" grpId="1"/>
      <p:bldP spid="2" grpId="0"/>
      <p:bldP spid="5" grpId="0"/>
      <p:bldP spid="6"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35096</TotalTime>
  <Words>5334</Words>
  <Application>Microsoft Macintosh PowerPoint</Application>
  <PresentationFormat>Grand écran</PresentationFormat>
  <Paragraphs>519</Paragraphs>
  <Slides>89</Slides>
  <Notes>1</Notes>
  <HiddenSlides>0</HiddenSlides>
  <MMClips>0</MMClips>
  <ScaleCrop>false</ScaleCrop>
  <HeadingPairs>
    <vt:vector size="6" baseType="variant">
      <vt:variant>
        <vt:lpstr>Polices utilisées</vt:lpstr>
      </vt:variant>
      <vt:variant>
        <vt:i4>33</vt:i4>
      </vt:variant>
      <vt:variant>
        <vt:lpstr>Thème</vt:lpstr>
      </vt:variant>
      <vt:variant>
        <vt:i4>1</vt:i4>
      </vt:variant>
      <vt:variant>
        <vt:lpstr>Titres des diapositives</vt:lpstr>
      </vt:variant>
      <vt:variant>
        <vt:i4>89</vt:i4>
      </vt:variant>
    </vt:vector>
  </HeadingPairs>
  <TitlesOfParts>
    <vt:vector size="123" baseType="lpstr">
      <vt:lpstr>-apple-system</vt:lpstr>
      <vt:lpstr>.Apple Color Emoji UI</vt:lpstr>
      <vt:lpstr>.Lucida Grande UI Regular</vt:lpstr>
      <vt:lpstr>Abadi MT Condensed</vt:lpstr>
      <vt:lpstr>Abadi MT Condensed Extra Bold</vt:lpstr>
      <vt:lpstr>Arial</vt:lpstr>
      <vt:lpstr>Arial Rounded MT Bold</vt:lpstr>
      <vt:lpstr>ArialMT</vt:lpstr>
      <vt:lpstr>Calibri</vt:lpstr>
      <vt:lpstr>Calibri Light</vt:lpstr>
      <vt:lpstr>CerebriSansBold</vt:lpstr>
      <vt:lpstr>crimsontext_regular</vt:lpstr>
      <vt:lpstr>Font-Bold</vt:lpstr>
      <vt:lpstr>Font-Regular</vt:lpstr>
      <vt:lpstr>FrutigerNeueW02-Regular</vt:lpstr>
      <vt:lpstr>Gotham SSm A</vt:lpstr>
      <vt:lpstr>Helvetica</vt:lpstr>
      <vt:lpstr>Helvetica Neue</vt:lpstr>
      <vt:lpstr>inherit</vt:lpstr>
      <vt:lpstr>Montserrat</vt:lpstr>
      <vt:lpstr>Noto Sans</vt:lpstr>
      <vt:lpstr>Nunito</vt:lpstr>
      <vt:lpstr>Nunito Sans</vt:lpstr>
      <vt:lpstr>Open Sans</vt:lpstr>
      <vt:lpstr>ProximaNova</vt:lpstr>
      <vt:lpstr>ReithSans</vt:lpstr>
      <vt:lpstr>Rethink Sans</vt:lpstr>
      <vt:lpstr>RTS Neue VAR</vt:lpstr>
      <vt:lpstr>Sole Serif</vt:lpstr>
      <vt:lpstr>Source Sans Pro</vt:lpstr>
      <vt:lpstr>SRG_SSR_Text_VF</vt:lpstr>
      <vt:lpstr>Times New Roman</vt:lpstr>
      <vt:lpstr>Zapfino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Lobbies occupent le terrain</vt:lpstr>
      <vt:lpstr>Ursula von der Leyen Pedigree de la Présidente de la Commission européenne</vt:lpstr>
      <vt:lpstr>George Soros désigne les « alliés fiables »  du Parlement Européen </vt:lpstr>
      <vt:lpstr>George Soros et la Cour européenne  des droits de l’homme </vt:lpstr>
      <vt:lpstr>Présentation PowerPoint</vt:lpstr>
      <vt:lpstr>Ursula von der Leyen La vaccination &amp; les 17 ODD de l’Agenda 2030</vt:lpstr>
      <vt:lpstr>COVAX &amp; ACT(Access to Covid Tools Accelerator )</vt:lpstr>
      <vt:lpstr>Les SMS d’Ursula Von der Leyen &amp; Albert Bourla Présidente de la Commission européenne &amp; PDG de Pfizer</vt:lpstr>
      <vt:lpstr>Le Nouvel Ordre Mondial Sanitaire de l’Union européenne</vt:lpstr>
      <vt:lpstr>Présentation PowerPoint</vt:lpstr>
      <vt:lpstr>Présentation PowerPoint</vt:lpstr>
      <vt:lpstr>L’identité numérique selon le WEF </vt:lpstr>
      <vt:lpstr>L’identité numérique dans l’Union européenne  </vt:lpstr>
      <vt:lpstr>Présentation PowerPoint</vt:lpstr>
      <vt:lpstr>Ursula von der Leyen Le Green Pass, les puces et le digital</vt:lpstr>
      <vt:lpstr>Ursula von der Leyen fait ses annonces à Davos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L’UER veille à la parole « juste » Avec ses 113 médias publics Union européenne de Radio-Télévision</vt:lpstr>
      <vt:lpstr>L’UER  = Union européenne de Radio-Télévision</vt:lpstr>
      <vt:lpstr>Au Grand-Saconnex, canton de Genève … juste en face de Gavi et à deux pas de l’OMS.</vt:lpstr>
      <vt:lpstr>Qui est à la tête de l’UER ? La présidente de</vt:lpstr>
      <vt:lpstr>L’UER et ses affiliés participent à la  « lutte contre la désinformation sur le Covid-19 »</vt:lpstr>
      <vt:lpstr>Présentation PowerPoint</vt:lpstr>
      <vt:lpstr>Présentation PowerPoint</vt:lpstr>
      <vt:lpstr>Présentation PowerPoint</vt:lpstr>
      <vt:lpstr>Présentation PowerPoint</vt:lpstr>
      <vt:lpstr>Les Lobbies occupent le terrain</vt:lpstr>
      <vt:lpstr>Présentation PowerPoint</vt:lpstr>
      <vt:lpstr>Présentation PowerPoint</vt:lpstr>
      <vt:lpstr>Présentation PowerPoint</vt:lpstr>
      <vt:lpstr>Présentation PowerPoint</vt:lpstr>
      <vt:lpstr>Présentation PowerPoint</vt:lpstr>
      <vt:lpstr>Alain Berset Conseiller fédéral de l’intérieur (donc de la santé)  2012-2024</vt:lpstr>
      <vt:lpstr>Didier Pittet L’expert aux multiples casquettes</vt:lpstr>
      <vt:lpstr>Présentation PowerPoint</vt:lpstr>
      <vt:lpstr>Présentation PowerPoint</vt:lpstr>
      <vt:lpstr>Présentation PowerPoint</vt:lpstr>
      <vt:lpstr>Présentation PowerPoint</vt:lpstr>
      <vt:lpstr>Présentation PowerPoint</vt:lpstr>
      <vt:lpstr>Loi COVID-19 : Dans le livret de vote du 13 juin 2021, le texte de loi n’était pas le bon.</vt:lpstr>
      <vt:lpstr>Jeu des 41 erreurs  Où est le certificat sanitaire ?</vt:lpstr>
      <vt:lpstr>Jeu des 41 erreurs Où est l’aide aux médias privés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WEF &amp; OMS</dc:title>
  <dc:creator>Microsoft Office User</dc:creator>
  <cp:lastModifiedBy>mac</cp:lastModifiedBy>
  <cp:revision>870</cp:revision>
  <dcterms:created xsi:type="dcterms:W3CDTF">2022-06-08T15:52:41Z</dcterms:created>
  <dcterms:modified xsi:type="dcterms:W3CDTF">2025-10-19T10:52:53Z</dcterms:modified>
</cp:coreProperties>
</file>