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564" r:id="rId3"/>
    <p:sldId id="565" r:id="rId4"/>
    <p:sldId id="566" r:id="rId5"/>
    <p:sldId id="545" r:id="rId6"/>
    <p:sldId id="570" r:id="rId7"/>
    <p:sldId id="576" r:id="rId8"/>
    <p:sldId id="571" r:id="rId9"/>
    <p:sldId id="567" r:id="rId10"/>
    <p:sldId id="572" r:id="rId11"/>
    <p:sldId id="555" r:id="rId12"/>
    <p:sldId id="556" r:id="rId13"/>
    <p:sldId id="557" r:id="rId14"/>
    <p:sldId id="592" r:id="rId15"/>
    <p:sldId id="559" r:id="rId16"/>
    <p:sldId id="573" r:id="rId17"/>
    <p:sldId id="574" r:id="rId18"/>
    <p:sldId id="575" r:id="rId19"/>
    <p:sldId id="554" r:id="rId20"/>
    <p:sldId id="591" r:id="rId21"/>
    <p:sldId id="579" r:id="rId22"/>
    <p:sldId id="581" r:id="rId23"/>
    <p:sldId id="577" r:id="rId24"/>
    <p:sldId id="601" r:id="rId25"/>
    <p:sldId id="542" r:id="rId26"/>
    <p:sldId id="543" r:id="rId27"/>
    <p:sldId id="595" r:id="rId28"/>
    <p:sldId id="588" r:id="rId29"/>
    <p:sldId id="589" r:id="rId30"/>
    <p:sldId id="596" r:id="rId31"/>
    <p:sldId id="553" r:id="rId32"/>
    <p:sldId id="580" r:id="rId33"/>
    <p:sldId id="582" r:id="rId34"/>
    <p:sldId id="583" r:id="rId35"/>
    <p:sldId id="586" r:id="rId36"/>
    <p:sldId id="585" r:id="rId37"/>
    <p:sldId id="587" r:id="rId38"/>
    <p:sldId id="584" r:id="rId39"/>
    <p:sldId id="552" r:id="rId40"/>
    <p:sldId id="540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27F"/>
    <a:srgbClr val="FF2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717"/>
    <p:restoredTop sz="92413"/>
  </p:normalViewPr>
  <p:slideViewPr>
    <p:cSldViewPr snapToGrid="0" snapToObjects="1">
      <p:cViewPr varScale="1">
        <p:scale>
          <a:sx n="92" d="100"/>
          <a:sy n="92" d="100"/>
        </p:scale>
        <p:origin x="18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8C8BB-1E84-5E46-BA6B-0A75A03DF86E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3CD27-4E4A-E043-9A58-0CC65355B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5751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40DA5D-6368-994B-B643-55ADD33A6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CBDCDA5-17AB-DD40-B3C2-D3B3C0B47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0B7503-E4E2-2D4C-9C3E-86BDE1387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A99B0F-0A8A-FF4A-B34F-D4175CEA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AA9D9E-2E6C-3940-846D-F548DC0E5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78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EF0156-0305-794F-939F-8BA179190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88D011-DAC4-FC42-BE29-EAD9CBD5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E05217-1802-584B-A57E-054BDFAE3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F8DF82-E18B-5242-A634-8B2C7230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A2D758-83A2-0942-86CE-2155B4C4B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92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39365E-3FE0-EA4C-AC2B-7B401720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ED73D9-C3AC-034A-812B-388441165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95FAD-7E62-824E-BE1A-C4BE98B8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634AC3-5108-9349-9797-4291D6E2D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9D7C3C-5427-1B4B-AF63-F255682D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05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7DE0F-430F-2441-818F-04B236AC5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202878-0FBB-EF43-8175-04CB4A2EC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75D8B3-0235-A14D-A696-DACBFA3C2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014393-1F0C-4140-8D1A-643D66060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60B577-5D44-AF40-AAF0-D4D973FC1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5804D0-6A5D-D048-A324-C0AE9B542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69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66B551-A65D-7549-B5D1-7463A14ED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EA58AE-892B-204E-AB22-75F2ABF81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D78791-6C4D-F84D-9E5C-24C2813C0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FABAB8-70DB-C642-B3C4-2633ACDEC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2FD075-4638-A54A-947F-649F3E1E6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97EF71A-A0D7-5849-8878-8E3C118AF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55B3C-4930-204E-94A6-8A2ED785E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D18DF7-EAF4-BD45-9959-07428D342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646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6ED643-A420-DE46-A3AA-7C70251B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9EF900E-EAE7-E344-A606-0E9A1CC7A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E1C0A7C-2346-DA4D-BD4F-535736CD3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D05E2-5B66-BB41-83FD-53FE119F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82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73579E-5C8D-8044-BDF3-0FCD682D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A1B92E-FDC3-3144-80A8-F39DF323C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DE704E-F7CA-EB44-A1CB-47DECBBD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111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8FED2-EBA7-C449-B3D3-A25186926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F04702-EBDE-CF47-9E74-BC336711D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7365E7-C405-1347-B847-6091A3337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FAB286-AB81-104D-AB69-89D863006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257A0F-096C-C340-9E65-604DA0A3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4914DF-30C8-444C-9BC9-F3AE7AAB5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A58A6-0955-7445-954A-C568F153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C8AB928-8D02-7F4A-A0FD-5F78152D9A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05F95D-6C85-014B-8750-7FA6EAAF1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669232-A105-B74B-837A-A404A300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62B213-45DB-0841-82FF-0B48530C8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E41C78-828A-3A4D-A8EA-C658DE25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77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D31949-AC95-9A4F-B4BF-D8498A7C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CCB868-3E6D-C342-A97F-FF4EF39E0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FBC107-1503-8E42-8596-BE139F554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47BC04-9070-9149-973C-693BE3107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83810A-ADA5-A041-8A44-F0F5EEBCC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599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B61C5C2-00AC-9447-A733-DE403289F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9BF8569-BF2D-5D42-B266-7502CAA9B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0DC4EB-9897-5E45-8D52-EC63C55C2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3D2AAF-DC40-E94C-9E77-774BF9CDE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8C6D90-2BFA-CD4F-8C5D-B5A7DEBA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445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2071189-E6DF-DC4A-AEFC-D15F478F6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B46E51-DECD-4C48-9C1A-555DD905F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93DADC-AA47-AA47-AACA-870E123F5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DA0A7-0500-F945-B225-F4BE58C5A8A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94C691-DED6-6941-9494-06EF96695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98E5DB-D070-F74D-866D-BE4FFEDB2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0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weforum.org/meetings/world-economic-forum-annual-meeting-2022/sessions/conversation-with-albert-bourla-ceo-of-pfizer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EE95FE08-B4A5-BF26-3638-FC27F55BD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734" y="4084673"/>
            <a:ext cx="3574800" cy="35748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753EAE0-040A-6199-CFE2-A3C303DB4267}"/>
              </a:ext>
            </a:extLst>
          </p:cNvPr>
          <p:cNvSpPr txBox="1">
            <a:spLocks/>
          </p:cNvSpPr>
          <p:nvPr/>
        </p:nvSpPr>
        <p:spPr>
          <a:xfrm>
            <a:off x="0" y="5073720"/>
            <a:ext cx="4975298" cy="159670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dirty="0">
                <a:latin typeface="Zapfino" panose="03030300040707070C03" pitchFamily="66" charset="77"/>
              </a:rPr>
              <a:t>Une conférence de  </a:t>
            </a:r>
            <a:r>
              <a:rPr lang="fr-FR" sz="2800" dirty="0">
                <a:latin typeface="☞ABADI MT PRO COND" panose="020B0806020104020203" pitchFamily="34" charset="0"/>
              </a:rPr>
              <a:t>Chloé </a:t>
            </a:r>
            <a:r>
              <a:rPr lang="fr-FR" sz="2800" dirty="0" err="1">
                <a:latin typeface="☞ABADI MT PRO COND" panose="020B0806020104020203" pitchFamily="34" charset="0"/>
              </a:rPr>
              <a:t>Frammery</a:t>
            </a:r>
            <a:r>
              <a:rPr lang="fr-FR" sz="2800" b="1" dirty="0">
                <a:latin typeface="☞ABADI MT PRO COND" panose="020B0806020104020203" pitchFamily="34" charset="0"/>
                <a:ea typeface="HGMaruGothicMPRO" panose="020F0600000000000000" pitchFamily="34" charset="-128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EB3CD8-49E9-228C-5C46-371F96B89E75}"/>
              </a:ext>
            </a:extLst>
          </p:cNvPr>
          <p:cNvSpPr txBox="1"/>
          <p:nvPr/>
        </p:nvSpPr>
        <p:spPr>
          <a:xfrm>
            <a:off x="1064268" y="-142821"/>
            <a:ext cx="9071021" cy="35573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CH" sz="8000" dirty="0">
                <a:latin typeface="Zapfino" panose="03030300040707070C03" pitchFamily="66" charset="77"/>
                <a:ea typeface="+mj-ea"/>
                <a:cs typeface="+mj-cs"/>
              </a:rPr>
              <a:t>Comment</a:t>
            </a:r>
            <a:endParaRPr lang="fr-FR" sz="6000" dirty="0">
              <a:latin typeface="Zapfino" panose="03030300040707070C03" pitchFamily="66" charset="77"/>
              <a:ea typeface="+mj-ea"/>
              <a:cs typeface="+mj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B607B0-A9EB-0FED-0596-F05238E0D3EC}"/>
              </a:ext>
            </a:extLst>
          </p:cNvPr>
          <p:cNvSpPr txBox="1"/>
          <p:nvPr/>
        </p:nvSpPr>
        <p:spPr>
          <a:xfrm>
            <a:off x="1064268" y="2087776"/>
            <a:ext cx="94815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7200" u="sng" dirty="0">
                <a:solidFill>
                  <a:srgbClr val="FF0000"/>
                </a:solidFill>
                <a:effectLst/>
                <a:latin typeface="Gill Sans Ultra Bold" panose="020B0A02020104020203" pitchFamily="34" charset="77"/>
                <a:ea typeface="+mj-ea"/>
                <a:cs typeface="+mj-cs"/>
              </a:rPr>
              <a:t>VÉRIFIER </a:t>
            </a:r>
          </a:p>
          <a:p>
            <a:pPr algn="ctr"/>
            <a:r>
              <a:rPr lang="fr-CH" sz="5400" dirty="0">
                <a:effectLst/>
                <a:latin typeface="Gill Sans Ultra Bold" panose="020B0A02020104020203" pitchFamily="34" charset="77"/>
                <a:ea typeface="+mj-ea"/>
                <a:cs typeface="+mj-cs"/>
              </a:rPr>
              <a:t>les sources d’une information ?</a:t>
            </a:r>
            <a:endParaRPr lang="fr-FR" sz="5400" dirty="0">
              <a:effectLst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2BF4066-2B82-2A58-774E-061AD7BC6BB2}"/>
              </a:ext>
            </a:extLst>
          </p:cNvPr>
          <p:cNvSpPr txBox="1"/>
          <p:nvPr/>
        </p:nvSpPr>
        <p:spPr>
          <a:xfrm>
            <a:off x="7881580" y="5645160"/>
            <a:ext cx="4452619" cy="894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200"/>
              </a:lnSpc>
            </a:pPr>
            <a:r>
              <a:rPr lang="fr-CH" sz="4000" dirty="0">
                <a:latin typeface="☞ABADI MT PRO COND" panose="020B0806020104020203" pitchFamily="34" charset="0"/>
                <a:ea typeface="+mj-ea"/>
                <a:cs typeface="+mj-cs"/>
              </a:rPr>
              <a:t>Festival Nexus</a:t>
            </a:r>
            <a:br>
              <a:rPr lang="fr-CH" dirty="0">
                <a:latin typeface="Impact" panose="020B0806030902050204" pitchFamily="34" charset="0"/>
                <a:ea typeface="+mj-ea"/>
                <a:cs typeface="+mj-cs"/>
              </a:rPr>
            </a:br>
            <a:r>
              <a:rPr lang="fr-CH" sz="2400" dirty="0">
                <a:latin typeface="☞ABADI MT PRO COND" panose="020B0806020104020203" pitchFamily="34" charset="0"/>
                <a:ea typeface="+mj-ea"/>
                <a:cs typeface="+mj-cs"/>
              </a:rPr>
              <a:t>27 juin 2026</a:t>
            </a:r>
            <a:endParaRPr lang="fr-FR" sz="2400" dirty="0">
              <a:latin typeface="☞ABADI MT PRO COND" panose="020B08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94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DF6BD-0093-FBB5-FA6F-332215B74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480ABDE-CCAC-9020-195C-E42CA7000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736" y="0"/>
            <a:ext cx="5368528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3E9525-D736-11DF-7808-EAAC0930336B}"/>
              </a:ext>
            </a:extLst>
          </p:cNvPr>
          <p:cNvSpPr txBox="1"/>
          <p:nvPr/>
        </p:nvSpPr>
        <p:spPr>
          <a:xfrm>
            <a:off x="668538" y="1884256"/>
            <a:ext cx="3048000" cy="480131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FRANCE TRAVAIL RECRUTE DES FIGURANTS APPLAUDISSEURS POUR LE 14 JUILLET 2026 !</a:t>
            </a:r>
            <a:b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1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❗ Bonjour 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@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grok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♨️ Peux tu vérifier la véracité de cette ahurissante annonce ?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♨️ Et nous expliquer pourquoi un gouvernement ressent la nécessité d'acheter une figuration ?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♨️ Et enfin si cela s'est déjà pratiqué dans l'histoire et par qui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DED9AE-C3CB-F7C2-0214-E30D341E39D3}"/>
              </a:ext>
            </a:extLst>
          </p:cNvPr>
          <p:cNvSpPr txBox="1"/>
          <p:nvPr/>
        </p:nvSpPr>
        <p:spPr>
          <a:xfrm>
            <a:off x="8475463" y="993231"/>
            <a:ext cx="2937164" cy="563231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« Réponse de </a:t>
            </a:r>
            <a:r>
              <a:rPr lang="fr-CH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Grok</a:t>
            </a: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: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fr-CH" sz="11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Bonjour ! Oui, l’annonce FT-14072026-APP est bien réelle sur France Travail (publiée le 03/05/2026) : recrutement d’applaudisseurs pros (intermittents du spectacle) pour le défilé et discours de Macron le 14 juillet 2026 aux Champs-Élysées, 500 € la journée.</a:t>
            </a:r>
          </a:p>
          <a:p>
            <a:endParaRPr lang="fr-CH" sz="11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Pourquoi ? Pour garantir une foule visiblement enthousiaste et chaleureuse à la caméra, renforçant l’image positive de l’événement officiel. »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9822C1-803F-B54E-7EB7-E011F96F0754}"/>
              </a:ext>
            </a:extLst>
          </p:cNvPr>
          <p:cNvSpPr txBox="1"/>
          <p:nvPr/>
        </p:nvSpPr>
        <p:spPr>
          <a:xfrm>
            <a:off x="105542" y="70223"/>
            <a:ext cx="3195358" cy="1641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fr-CH" sz="4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Publication trouvée sur X le 4 mai 2026 : </a:t>
            </a:r>
            <a:endParaRPr lang="fr-FR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625C37-8D9C-19D4-2528-FCD8F03F36A7}"/>
              </a:ext>
            </a:extLst>
          </p:cNvPr>
          <p:cNvSpPr/>
          <p:nvPr/>
        </p:nvSpPr>
        <p:spPr>
          <a:xfrm>
            <a:off x="3803072" y="993232"/>
            <a:ext cx="3254551" cy="371930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8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1D226-CF94-F4B2-3AE0-8E9549AD9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40934BD-74EC-20E8-DA50-FE87CCE14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443" y="211162"/>
            <a:ext cx="4377070" cy="57699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C6F840B-D092-35A2-7AA6-9705A904626D}"/>
              </a:ext>
            </a:extLst>
          </p:cNvPr>
          <p:cNvSpPr txBox="1"/>
          <p:nvPr/>
        </p:nvSpPr>
        <p:spPr>
          <a:xfrm>
            <a:off x="434533" y="296055"/>
            <a:ext cx="28921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Vérification : </a:t>
            </a:r>
            <a:endParaRPr lang="fr-FR" sz="40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B326B1-374A-396A-3BFD-6CA2893F6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33" y="1174383"/>
            <a:ext cx="4083326" cy="53806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32B0F7-8A1A-DA53-9A7F-ED3C052D76E0}"/>
              </a:ext>
            </a:extLst>
          </p:cNvPr>
          <p:cNvSpPr txBox="1"/>
          <p:nvPr/>
        </p:nvSpPr>
        <p:spPr>
          <a:xfrm>
            <a:off x="3133371" y="1003941"/>
            <a:ext cx="2516485" cy="70788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4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Avec </a:t>
            </a:r>
            <a:r>
              <a:rPr lang="fr-CH" sz="4000" b="1" dirty="0" err="1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Grok</a:t>
            </a:r>
            <a:r>
              <a:rPr lang="fr-CH" sz="4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: </a:t>
            </a:r>
            <a:endParaRPr lang="fr-FR" sz="4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235AEF7-0CCC-8706-3644-63AD9AB2606C}"/>
              </a:ext>
            </a:extLst>
          </p:cNvPr>
          <p:cNvSpPr txBox="1"/>
          <p:nvPr/>
        </p:nvSpPr>
        <p:spPr>
          <a:xfrm>
            <a:off x="5078969" y="5869860"/>
            <a:ext cx="4862948" cy="70788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4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Site de France Travail : </a:t>
            </a:r>
            <a:endParaRPr lang="fr-FR" sz="4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5DE272-6E01-7A9B-1387-48B6DBD19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491563" flipV="1">
            <a:off x="9798792" y="5876408"/>
            <a:ext cx="1450317" cy="8060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8B589E9-AA1C-888C-167B-F3724C89E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33620">
            <a:off x="4696442" y="1592018"/>
            <a:ext cx="2123456" cy="11325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D231EF-BF16-DE51-8C0E-83C7AEBD64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13408"/>
            <a:ext cx="3894721" cy="18311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6F71DE-80B9-50C8-2703-D850B62E5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4530" y="4448260"/>
            <a:ext cx="4972983" cy="183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5F02A-CE9A-EB12-C658-05A9B9AC7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1B99C54-D4A5-7AD5-1C55-C9977C3E7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736" y="0"/>
            <a:ext cx="5368528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37F607-44F9-2015-597A-DC46FB182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195" y="1053361"/>
            <a:ext cx="6937609" cy="62018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2D0714-5E64-F422-FF42-992CC99EA1DA}"/>
              </a:ext>
            </a:extLst>
          </p:cNvPr>
          <p:cNvSpPr txBox="1"/>
          <p:nvPr/>
        </p:nvSpPr>
        <p:spPr>
          <a:xfrm>
            <a:off x="434533" y="296055"/>
            <a:ext cx="28921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0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Conclusion</a:t>
            </a:r>
            <a:r>
              <a:rPr lang="fr-CH" sz="4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: 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8550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2D69E-0281-CD91-724D-1C5D6DB4A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2F29B50-EEFA-AC03-2B9A-582DE73B62BE}"/>
              </a:ext>
            </a:extLst>
          </p:cNvPr>
          <p:cNvSpPr txBox="1"/>
          <p:nvPr/>
        </p:nvSpPr>
        <p:spPr>
          <a:xfrm>
            <a:off x="422564" y="559480"/>
            <a:ext cx="113468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Les </a:t>
            </a:r>
            <a:r>
              <a:rPr lang="fr-CH" sz="5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sources</a:t>
            </a:r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d’une info </a:t>
            </a:r>
            <a:endParaRPr lang="fr-CH" sz="5400" dirty="0">
              <a:latin typeface="Gill Sans Ultra Bold" panose="020B0A02020104020203" pitchFamily="34" charset="77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0596D4-692E-861A-DB69-0AC776E831E8}"/>
              </a:ext>
            </a:extLst>
          </p:cNvPr>
          <p:cNvSpPr txBox="1"/>
          <p:nvPr/>
        </p:nvSpPr>
        <p:spPr>
          <a:xfrm>
            <a:off x="1796747" y="2111090"/>
            <a:ext cx="897774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Les points clés pour sourcer une info </a:t>
            </a:r>
            <a:r>
              <a:rPr lang="fr-CH" sz="4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:</a:t>
            </a:r>
            <a:br>
              <a:rPr lang="fr-CH" sz="4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</a:br>
            <a:r>
              <a:rPr lang="fr-CH" sz="2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</a:t>
            </a:r>
            <a:endParaRPr lang="fr-CH" sz="40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lien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 possible vers le discours / info d'origine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latin typeface="Helvetica Neue" panose="02000503000000020004" pitchFamily="2" charset="0"/>
              </a:rPr>
              <a:t>L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'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authenticité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du discours / info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latin typeface="Helvetica Neue" panose="02000503000000020004" pitchFamily="2" charset="0"/>
              </a:rPr>
              <a:t>L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date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du discours / info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lieu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ou les circonstances du discours / info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Les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personnes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principales et leur </a:t>
            </a:r>
            <a:r>
              <a:rPr lang="fr-CH" sz="2800" dirty="0">
                <a:effectLst/>
                <a:latin typeface="Helvetica Neue" panose="02000503000000020004" pitchFamily="2" charset="0"/>
              </a:rPr>
              <a:t>fonction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3AD68E6-040B-C8BA-CE7C-AC0332AC7B67}"/>
              </a:ext>
            </a:extLst>
          </p:cNvPr>
          <p:cNvSpPr/>
          <p:nvPr/>
        </p:nvSpPr>
        <p:spPr>
          <a:xfrm>
            <a:off x="1417508" y="1947434"/>
            <a:ext cx="9606366" cy="3497412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66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7753E-2599-0E69-B7F0-C07AD6E99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v_0_20260626201317">
            <a:hlinkClick r:id="" action="ppaction://media"/>
            <a:extLst>
              <a:ext uri="{FF2B5EF4-FFF2-40B4-BE49-F238E27FC236}">
                <a16:creationId xmlns:a16="http://schemas.microsoft.com/office/drawing/2014/main" id="{95E79297-3BA1-B743-F4F1-8E9577508F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82CB90E-2DCE-ED66-6F35-E49CE318F6A8}"/>
              </a:ext>
            </a:extLst>
          </p:cNvPr>
          <p:cNvSpPr txBox="1"/>
          <p:nvPr/>
        </p:nvSpPr>
        <p:spPr>
          <a:xfrm>
            <a:off x="221674" y="203262"/>
            <a:ext cx="623454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18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Vous vous souvenez de cette vidéo de Albert </a:t>
            </a:r>
            <a:r>
              <a:rPr lang="fr-CH" sz="1800" dirty="0" err="1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Bourla</a:t>
            </a:r>
            <a:r>
              <a:rPr lang="fr-CH" sz="18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, PDG de Pfizer ?</a:t>
            </a:r>
          </a:p>
        </p:txBody>
      </p:sp>
    </p:spTree>
    <p:extLst>
      <p:ext uri="{BB962C8B-B14F-4D97-AF65-F5344CB8AC3E}">
        <p14:creationId xmlns:p14="http://schemas.microsoft.com/office/powerpoint/2010/main" val="33380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49E61-F16D-0AA3-2413-92F135A29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97B97BD-D0D3-8A98-A74C-5F87521E51E6}"/>
              </a:ext>
            </a:extLst>
          </p:cNvPr>
          <p:cNvSpPr txBox="1"/>
          <p:nvPr/>
        </p:nvSpPr>
        <p:spPr>
          <a:xfrm>
            <a:off x="526474" y="129989"/>
            <a:ext cx="11055926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Le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</a:rPr>
              <a:t>lien</a:t>
            </a:r>
            <a:r>
              <a:rPr lang="fr-CH" sz="54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internet (url)</a:t>
            </a:r>
            <a:br>
              <a:rPr lang="fr-CH" sz="54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</a:br>
            <a:r>
              <a:rPr lang="fr-CH" sz="44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(</a:t>
            </a:r>
            <a:r>
              <a:rPr lang="fr-CH" sz="4400" b="1" dirty="0" err="1">
                <a:solidFill>
                  <a:srgbClr val="000000"/>
                </a:solidFill>
                <a:latin typeface="☞ABADI MT PRO COND" panose="020B0806020104020203" pitchFamily="34" charset="0"/>
              </a:rPr>
              <a:t>u</a:t>
            </a:r>
            <a:r>
              <a:rPr lang="fr-CH" sz="4400" dirty="0" err="1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niform</a:t>
            </a:r>
            <a:r>
              <a:rPr lang="fr-CH" sz="44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</a:t>
            </a:r>
            <a:r>
              <a:rPr lang="fr-CH" sz="4400" dirty="0" err="1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resource</a:t>
            </a:r>
            <a:r>
              <a:rPr lang="fr-CH" sz="44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</a:t>
            </a:r>
            <a:r>
              <a:rPr lang="fr-CH" sz="4400" dirty="0" err="1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locator</a:t>
            </a:r>
            <a:r>
              <a:rPr lang="fr-CH" sz="44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)</a:t>
            </a:r>
            <a:endParaRPr lang="fr-CH" sz="4400" b="1" dirty="0">
              <a:solidFill>
                <a:srgbClr val="000000"/>
              </a:solidFill>
              <a:latin typeface="Gill Sans Ultra Bold" panose="020B0A02020104020203" pitchFamily="34" charset="77"/>
            </a:endParaRPr>
          </a:p>
          <a:p>
            <a:pPr marL="800100" indent="-800100">
              <a:buFont typeface=".Lucida Grande UI Regular"/>
              <a:buChar char="►"/>
            </a:pPr>
            <a:r>
              <a:rPr lang="fr-CH" sz="60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I</a:t>
            </a:r>
            <a:r>
              <a:rPr lang="fr-CH" sz="6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dentifier la </a:t>
            </a:r>
            <a:r>
              <a:rPr lang="fr-CH" sz="6000" b="1" dirty="0">
                <a:solidFill>
                  <a:srgbClr val="FF0000"/>
                </a:solidFill>
                <a:effectLst/>
                <a:latin typeface="☞ABADI MT PRO COND" panose="020B0806020104020203" pitchFamily="34" charset="0"/>
              </a:rPr>
              <a:t>source</a:t>
            </a:r>
            <a:r>
              <a:rPr lang="fr-CH" sz="6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originale</a:t>
            </a:r>
            <a:endParaRPr lang="fr-CH" sz="6000" b="1" dirty="0">
              <a:latin typeface="☞ABADI MT PRO COND" panose="020B0806020104020203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D112A8-915D-BB89-7E49-E0D0B4DF7CDD}"/>
              </a:ext>
            </a:extLst>
          </p:cNvPr>
          <p:cNvSpPr/>
          <p:nvPr/>
        </p:nvSpPr>
        <p:spPr>
          <a:xfrm>
            <a:off x="311273" y="2920727"/>
            <a:ext cx="7003928" cy="226268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A00CD1D-53F1-2FE8-558F-3BB1F865ACD2}"/>
              </a:ext>
            </a:extLst>
          </p:cNvPr>
          <p:cNvSpPr txBox="1"/>
          <p:nvPr/>
        </p:nvSpPr>
        <p:spPr>
          <a:xfrm>
            <a:off x="461608" y="3136274"/>
            <a:ext cx="68535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C</a:t>
            </a:r>
            <a:r>
              <a:rPr lang="fr-CH" sz="24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ette vidéo vient du site du WEF et la voici en version intégrale </a:t>
            </a:r>
            <a:r>
              <a:rPr lang="fr-CH" sz="24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: </a:t>
            </a:r>
            <a:br>
              <a:rPr lang="fr-CH" sz="2400" b="1" dirty="0">
                <a:solidFill>
                  <a:srgbClr val="000000"/>
                </a:solidFill>
                <a:latin typeface="☞ABADI MT PRO COND" panose="020B0806020104020203" pitchFamily="34" charset="0"/>
              </a:rPr>
            </a:br>
            <a:r>
              <a:rPr lang="fr-CH" sz="2400" b="1" dirty="0">
                <a:solidFill>
                  <a:srgbClr val="0070C0"/>
                </a:solidFill>
                <a:latin typeface="☞ABADI MT PRO COND" panose="020B0806020104020203" pitchFamily="34" charset="0"/>
                <a:hlinkClick r:id="rId2"/>
              </a:rPr>
              <a:t>https://www.weforum.org/meetings/world-economic-forum-annual-meeting-2022/sessions/conversation-with-albert-bourla-ceo-of-pfizer</a:t>
            </a:r>
            <a:endParaRPr lang="fr-CH" sz="2400" dirty="0">
              <a:solidFill>
                <a:srgbClr val="0070C0"/>
              </a:solidFill>
              <a:effectLst/>
              <a:latin typeface="☞ABADI MT PRO COND" panose="020B0806020104020203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2A14E2-193B-13DD-09C1-BB1CD8746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504512"/>
            <a:ext cx="4895558" cy="30228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3E6898-5431-C4A6-C1C7-BC5C60D74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410" y="4906999"/>
            <a:ext cx="2292545" cy="134981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4985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7753E-2599-0E69-B7F0-C07AD6E99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C57BBB7-E86A-5D8C-0DBF-4C34EE45731A}"/>
              </a:ext>
            </a:extLst>
          </p:cNvPr>
          <p:cNvSpPr txBox="1"/>
          <p:nvPr/>
        </p:nvSpPr>
        <p:spPr>
          <a:xfrm>
            <a:off x="526474" y="2710176"/>
            <a:ext cx="347056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CH" sz="1200" i="1" dirty="0">
              <a:solidFill>
                <a:srgbClr val="000000"/>
              </a:solidFill>
              <a:latin typeface="☞ABADI MT PRO COND" panose="020B0806020104020203" pitchFamily="34" charset="0"/>
            </a:endParaRPr>
          </a:p>
          <a:p>
            <a:r>
              <a:rPr lang="fr-CH" sz="2800" dirty="0">
                <a:highlight>
                  <a:srgbClr val="FFFF00"/>
                </a:highlight>
                <a:latin typeface="☞ABADI MT PRO COND" panose="020B0806020104020203" pitchFamily="34" charset="0"/>
              </a:rPr>
              <a:t>« O</a:t>
            </a:r>
            <a:r>
              <a:rPr lang="fr-CH" sz="2800" dirty="0"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n veut réduire de 50% le nombre de personnes dans le monde. Je pense qu'aujourd'hui, ce rêve est en train de devenir réalité. »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5AA145-133A-5AEE-B96E-1D5DB5140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492" y="2372992"/>
            <a:ext cx="6703016" cy="42126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892FCCF-E44F-3A2B-822C-1404BB6A2475}"/>
              </a:ext>
            </a:extLst>
          </p:cNvPr>
          <p:cNvSpPr txBox="1"/>
          <p:nvPr/>
        </p:nvSpPr>
        <p:spPr>
          <a:xfrm>
            <a:off x="526474" y="129989"/>
            <a:ext cx="1166552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L’authenticité</a:t>
            </a:r>
            <a:endParaRPr lang="fr-CH" sz="5400" b="1" dirty="0">
              <a:solidFill>
                <a:srgbClr val="FF0000"/>
              </a:solidFill>
              <a:latin typeface="Gill Sans Ultra Bold" panose="020B0A02020104020203" pitchFamily="34" charset="77"/>
            </a:endParaRPr>
          </a:p>
          <a:p>
            <a:pPr marL="800100" indent="-800100">
              <a:buFont typeface=".Lucida Grande UI Regular"/>
              <a:buChar char="►"/>
            </a:pPr>
            <a:r>
              <a:rPr lang="fr-CH" sz="60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I</a:t>
            </a:r>
            <a:r>
              <a:rPr lang="fr-CH" sz="6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dentifier </a:t>
            </a:r>
            <a:r>
              <a:rPr lang="fr-CH" sz="6000" b="1" dirty="0">
                <a:solidFill>
                  <a:srgbClr val="FF0000"/>
                </a:solidFill>
                <a:effectLst/>
                <a:latin typeface="☞ABADI MT PRO COND" panose="020B0806020104020203" pitchFamily="34" charset="0"/>
              </a:rPr>
              <a:t>l’authenticité</a:t>
            </a:r>
            <a:r>
              <a:rPr lang="fr-CH" sz="6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de l’info</a:t>
            </a:r>
            <a:endParaRPr lang="fr-CH" sz="4000" b="1" dirty="0">
              <a:latin typeface="☞ABADI MT PRO COND" panose="020B0806020104020203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98EDB3-D55F-C38E-182B-BCF81A845020}"/>
              </a:ext>
            </a:extLst>
          </p:cNvPr>
          <p:cNvSpPr txBox="1"/>
          <p:nvPr/>
        </p:nvSpPr>
        <p:spPr>
          <a:xfrm>
            <a:off x="3726873" y="2125401"/>
            <a:ext cx="3325090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fr-CH" sz="3200" b="1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☞ABADI MT PRO COND" panose="020B0806020104020203" pitchFamily="34" charset="0"/>
              </a:rPr>
              <a:t>Vidéo tronquée</a:t>
            </a:r>
            <a:endParaRPr lang="fr-FR" sz="3200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4233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7753E-2599-0E69-B7F0-C07AD6E99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v_0_20260626185947">
            <a:hlinkClick r:id="" action="ppaction://media"/>
            <a:extLst>
              <a:ext uri="{FF2B5EF4-FFF2-40B4-BE49-F238E27FC236}">
                <a16:creationId xmlns:a16="http://schemas.microsoft.com/office/drawing/2014/main" id="{5A23343D-51F8-D226-FFB4-59442C59E5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8BF3D4E-9E47-D259-D9B5-550AF8A6D6AB}"/>
              </a:ext>
            </a:extLst>
          </p:cNvPr>
          <p:cNvSpPr txBox="1"/>
          <p:nvPr/>
        </p:nvSpPr>
        <p:spPr>
          <a:xfrm>
            <a:off x="374073" y="298841"/>
            <a:ext cx="3325089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fr-CH" sz="3200" b="1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a:rPr>
              <a:t>Vidéo originale</a:t>
            </a:r>
            <a:endParaRPr lang="fr-FR" sz="3200" b="1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0701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D75C8-C44E-7F4C-9A16-D1099843D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ACB5652-1E2E-1560-0F7D-998C92D0C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370" y="2086143"/>
            <a:ext cx="6457895" cy="438896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5C221F-40F0-27FA-0AEC-5D452E40593F}"/>
              </a:ext>
            </a:extLst>
          </p:cNvPr>
          <p:cNvSpPr/>
          <p:nvPr/>
        </p:nvSpPr>
        <p:spPr>
          <a:xfrm>
            <a:off x="713509" y="382890"/>
            <a:ext cx="5583382" cy="523044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4521EA5-9CB8-2917-C76E-BD93022BD50D}"/>
              </a:ext>
            </a:extLst>
          </p:cNvPr>
          <p:cNvSpPr txBox="1"/>
          <p:nvPr/>
        </p:nvSpPr>
        <p:spPr>
          <a:xfrm>
            <a:off x="1219200" y="720566"/>
            <a:ext cx="457200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8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Ce qu'Albert BOURLA, PDG de Pfizer a réellement dit [à 2:50] dans la vidéo originale, c'est :</a:t>
            </a:r>
            <a:br>
              <a:rPr lang="fr-CH" sz="28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</a:br>
            <a:r>
              <a:rPr lang="fr-CH" sz="1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</a:t>
            </a:r>
            <a:endParaRPr lang="fr-CH" sz="28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  <a:p>
            <a:r>
              <a:rPr lang="fr-CH" sz="2800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« </a:t>
            </a:r>
            <a:r>
              <a:rPr lang="fr-CH" sz="2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D'ici à 2023, on veut réduire de 50% le nombre de personnes dans le monde </a:t>
            </a:r>
            <a:r>
              <a:rPr lang="fr-CH" sz="2800" u="sng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qui n'ont pas les moyens d'acheter nos médicaments</a:t>
            </a:r>
            <a:r>
              <a:rPr lang="fr-CH" sz="2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. </a:t>
            </a:r>
            <a:r>
              <a:rPr lang="fr-CH" sz="2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Je pense qu'aujourd'hui, ce rêve est en train de devenir réalité. »</a:t>
            </a:r>
          </a:p>
        </p:txBody>
      </p:sp>
    </p:spTree>
    <p:extLst>
      <p:ext uri="{BB962C8B-B14F-4D97-AF65-F5344CB8AC3E}">
        <p14:creationId xmlns:p14="http://schemas.microsoft.com/office/powerpoint/2010/main" val="216815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C008F-F044-024B-D30F-D284624E7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D2B21D-1C6F-B398-C4C8-AD82C3F97B63}"/>
              </a:ext>
            </a:extLst>
          </p:cNvPr>
          <p:cNvSpPr txBox="1"/>
          <p:nvPr/>
        </p:nvSpPr>
        <p:spPr>
          <a:xfrm>
            <a:off x="526474" y="129989"/>
            <a:ext cx="1105592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La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</a:rPr>
              <a:t>date</a:t>
            </a:r>
            <a:endParaRPr lang="fr-CH" sz="5400" b="1" dirty="0">
              <a:solidFill>
                <a:srgbClr val="000000"/>
              </a:solidFill>
              <a:latin typeface="Gill Sans Ultra Bold" panose="020B0A02020104020203" pitchFamily="34" charset="77"/>
            </a:endParaRPr>
          </a:p>
          <a:p>
            <a:pPr marL="800100" indent="-800100">
              <a:buFont typeface=".Lucida Grande UI Regular"/>
              <a:buChar char="►"/>
            </a:pPr>
            <a:r>
              <a:rPr lang="fr-CH" sz="60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I</a:t>
            </a:r>
            <a:r>
              <a:rPr lang="fr-CH" sz="6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dentifier la </a:t>
            </a:r>
            <a:r>
              <a:rPr lang="fr-CH" sz="6000" b="1" dirty="0">
                <a:solidFill>
                  <a:srgbClr val="FF0000"/>
                </a:solidFill>
                <a:effectLst/>
                <a:latin typeface="☞ABADI MT PRO COND" panose="020B0806020104020203" pitchFamily="34" charset="0"/>
              </a:rPr>
              <a:t>date </a:t>
            </a:r>
            <a:r>
              <a:rPr lang="fr-CH" sz="6000" b="1" dirty="0">
                <a:effectLst/>
                <a:latin typeface="☞ABADI MT PRO COND" panose="020B0806020104020203" pitchFamily="34" charset="0"/>
              </a:rPr>
              <a:t>de l’info</a:t>
            </a:r>
            <a:endParaRPr lang="fr-CH" sz="6000" b="1" dirty="0">
              <a:latin typeface="☞ABADI MT PRO COND" panose="020B0806020104020203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F385C9-30CC-D8CD-04D0-CD3911B95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627" y="1817211"/>
            <a:ext cx="7772400" cy="47991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A984F6-1645-9AFB-A634-864B2D28F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010" y="5700073"/>
            <a:ext cx="1919386" cy="127959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06630BF-9EFA-D7ED-246B-76E8151FAE9F}"/>
              </a:ext>
            </a:extLst>
          </p:cNvPr>
          <p:cNvSpPr/>
          <p:nvPr/>
        </p:nvSpPr>
        <p:spPr>
          <a:xfrm>
            <a:off x="6639951" y="4026586"/>
            <a:ext cx="4797083" cy="86348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83FB3B-7D5D-8EC8-B021-70028A968435}"/>
              </a:ext>
            </a:extLst>
          </p:cNvPr>
          <p:cNvSpPr txBox="1"/>
          <p:nvPr/>
        </p:nvSpPr>
        <p:spPr>
          <a:xfrm>
            <a:off x="6738425" y="4196717"/>
            <a:ext cx="49424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8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C</a:t>
            </a:r>
            <a:r>
              <a:rPr lang="fr-CH" sz="28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ette vidéo date du </a:t>
            </a:r>
            <a:r>
              <a:rPr lang="fr-CH" sz="28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25 mai 2022</a:t>
            </a:r>
            <a:endParaRPr lang="fr-CH" sz="2800" dirty="0">
              <a:solidFill>
                <a:srgbClr val="0070C0"/>
              </a:solidFill>
              <a:effectLst/>
              <a:highlight>
                <a:srgbClr val="FFFF00"/>
              </a:highlight>
              <a:latin typeface="☞ABADI MT PRO COND" panose="020B08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26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77A56-148D-DCDE-76AB-9ADFEB097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40FCBB1-203F-1680-AE58-47B9FAEFCC4D}"/>
              </a:ext>
            </a:extLst>
          </p:cNvPr>
          <p:cNvSpPr txBox="1"/>
          <p:nvPr/>
        </p:nvSpPr>
        <p:spPr>
          <a:xfrm>
            <a:off x="526474" y="129989"/>
            <a:ext cx="1105592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Le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</a:rPr>
              <a:t>lieu</a:t>
            </a:r>
            <a:endParaRPr lang="fr-CH" sz="5400" b="1" dirty="0">
              <a:solidFill>
                <a:srgbClr val="000000"/>
              </a:solidFill>
              <a:latin typeface="Gill Sans Ultra Bold" panose="020B0A02020104020203" pitchFamily="34" charset="77"/>
            </a:endParaRPr>
          </a:p>
          <a:p>
            <a:pPr marL="800100" indent="-800100">
              <a:buFont typeface=".Lucida Grande UI Regular"/>
              <a:buChar char="►"/>
            </a:pPr>
            <a:r>
              <a:rPr lang="fr-CH" sz="60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I</a:t>
            </a:r>
            <a:r>
              <a:rPr lang="fr-CH" sz="6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dentifier le </a:t>
            </a:r>
            <a:r>
              <a:rPr lang="fr-CH" sz="6000" b="1" dirty="0">
                <a:solidFill>
                  <a:srgbClr val="FF0000"/>
                </a:solidFill>
                <a:effectLst/>
                <a:latin typeface="☞ABADI MT PRO COND" panose="020B0806020104020203" pitchFamily="34" charset="0"/>
              </a:rPr>
              <a:t>lieu </a:t>
            </a:r>
            <a:r>
              <a:rPr lang="fr-CH" sz="6000" b="1" dirty="0">
                <a:effectLst/>
                <a:latin typeface="☞ABADI MT PRO COND" panose="020B0806020104020203" pitchFamily="34" charset="0"/>
              </a:rPr>
              <a:t>de l’info </a:t>
            </a:r>
          </a:p>
          <a:p>
            <a:r>
              <a:rPr lang="fr-CH" sz="4000" b="1" i="1" dirty="0">
                <a:effectLst/>
                <a:latin typeface="☞ABADI MT PRO COND" panose="020B0806020104020203" pitchFamily="34" charset="0"/>
              </a:rPr>
              <a:t>ou les circonstances</a:t>
            </a:r>
            <a:endParaRPr lang="fr-CH" sz="4000" b="1" dirty="0">
              <a:latin typeface="☞ABADI MT PRO COND" panose="020B0806020104020203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E585CD3-65B4-130D-05A2-83D3987ADF48}"/>
              </a:ext>
            </a:extLst>
          </p:cNvPr>
          <p:cNvSpPr/>
          <p:nvPr/>
        </p:nvSpPr>
        <p:spPr>
          <a:xfrm>
            <a:off x="2224479" y="3005133"/>
            <a:ext cx="8424764" cy="190449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BD047B-FCA7-39F8-DCB8-A4D7877770C6}"/>
              </a:ext>
            </a:extLst>
          </p:cNvPr>
          <p:cNvSpPr txBox="1"/>
          <p:nvPr/>
        </p:nvSpPr>
        <p:spPr>
          <a:xfrm>
            <a:off x="2374813" y="3220680"/>
            <a:ext cx="80071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8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C</a:t>
            </a:r>
            <a:r>
              <a:rPr lang="fr-CH" sz="28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et échange a été filmé en direct de la session du </a:t>
            </a:r>
            <a:r>
              <a:rPr lang="fr-CH" sz="28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Forum de Davos de mai 2022</a:t>
            </a:r>
            <a:r>
              <a:rPr lang="fr-CH" sz="28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, organisé par le Forum économique mondial (WEF). </a:t>
            </a:r>
            <a:endParaRPr lang="fr-CH" sz="2800" dirty="0">
              <a:solidFill>
                <a:srgbClr val="0070C0"/>
              </a:solidFill>
              <a:effectLst/>
              <a:latin typeface="☞ABADI MT PRO COND" panose="020B08060201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6A13F4-0236-FFA2-98B1-2BB131443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2260" y="4450264"/>
            <a:ext cx="2292545" cy="134981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530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D1FD-2E68-04CC-5EB0-B805849D0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BDC4595-3478-75F6-6AA1-C63AF4717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90" y="1928852"/>
            <a:ext cx="7772400" cy="479915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E6763B5-EE89-C1B5-FE65-9A5B8DC48717}"/>
              </a:ext>
            </a:extLst>
          </p:cNvPr>
          <p:cNvSpPr txBox="1"/>
          <p:nvPr/>
        </p:nvSpPr>
        <p:spPr>
          <a:xfrm>
            <a:off x="526474" y="129989"/>
            <a:ext cx="1166552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Les </a:t>
            </a:r>
            <a:r>
              <a:rPr lang="fr-CH" sz="5400" b="1" dirty="0">
                <a:solidFill>
                  <a:srgbClr val="FF0000"/>
                </a:solidFill>
                <a:latin typeface="Gill Sans Ultra Bold" panose="020B0A02020104020203" pitchFamily="34" charset="77"/>
              </a:rPr>
              <a:t>personnes</a:t>
            </a:r>
          </a:p>
          <a:p>
            <a:pPr marL="800100" indent="-800100">
              <a:buFont typeface=".Lucida Grande UI Regular"/>
              <a:buChar char="►"/>
            </a:pPr>
            <a:r>
              <a:rPr lang="fr-CH" sz="60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I</a:t>
            </a:r>
            <a:r>
              <a:rPr lang="fr-CH" sz="6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dentifier les </a:t>
            </a:r>
            <a:r>
              <a:rPr lang="fr-CH" sz="6000" b="1" dirty="0">
                <a:solidFill>
                  <a:srgbClr val="FF0000"/>
                </a:solidFill>
                <a:effectLst/>
                <a:latin typeface="☞ABADI MT PRO COND" panose="020B0806020104020203" pitchFamily="34" charset="0"/>
              </a:rPr>
              <a:t>personnes</a:t>
            </a:r>
            <a:r>
              <a:rPr lang="fr-CH" sz="6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impliquées</a:t>
            </a:r>
            <a:endParaRPr lang="fr-CH" sz="4000" b="1" dirty="0">
              <a:latin typeface="☞ABADI MT PRO COND" panose="020B0806020104020203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E8E05F0-0B6D-844B-2658-26F6B4C9F1B1}"/>
              </a:ext>
            </a:extLst>
          </p:cNvPr>
          <p:cNvSpPr/>
          <p:nvPr/>
        </p:nvSpPr>
        <p:spPr>
          <a:xfrm>
            <a:off x="4923161" y="4514030"/>
            <a:ext cx="7130689" cy="2213981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A3F6F71-DED9-063E-BBD5-FF1BEA4B57D5}"/>
              </a:ext>
            </a:extLst>
          </p:cNvPr>
          <p:cNvSpPr txBox="1"/>
          <p:nvPr/>
        </p:nvSpPr>
        <p:spPr>
          <a:xfrm>
            <a:off x="5130201" y="4723201"/>
            <a:ext cx="692364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8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Dans cet échange, </a:t>
            </a:r>
            <a:r>
              <a:rPr lang="fr-CH" sz="28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Albert </a:t>
            </a:r>
            <a:r>
              <a:rPr lang="fr-CH" sz="28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Bourla</a:t>
            </a:r>
            <a:r>
              <a:rPr lang="fr-CH" sz="2800" b="1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, PDG de Pfizer</a:t>
            </a:r>
            <a:r>
              <a:rPr lang="fr-CH" sz="28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, </a:t>
            </a:r>
          </a:p>
          <a:p>
            <a:r>
              <a:rPr lang="fr-CH" sz="28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répond aux questions de </a:t>
            </a:r>
            <a:r>
              <a:rPr lang="fr-CH" sz="2800" b="1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Klaus Schwab, </a:t>
            </a:r>
          </a:p>
          <a:p>
            <a:r>
              <a:rPr lang="fr-CH" sz="2800" b="1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le Fondateur et Président du Forum économique mondial</a:t>
            </a:r>
            <a:r>
              <a:rPr lang="fr-CH" sz="28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.</a:t>
            </a:r>
            <a:endParaRPr lang="fr-CH" sz="2800" dirty="0">
              <a:solidFill>
                <a:srgbClr val="0070C0"/>
              </a:solidFill>
              <a:effectLst/>
              <a:latin typeface="☞ABADI MT PRO COND" panose="020B08060201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950B69-D1EA-241D-2553-AB62B5C63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46" y="1651059"/>
            <a:ext cx="3175000" cy="3175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0C4C4AB-CC4C-D186-2D3C-69A7264CF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5784" y="1808930"/>
            <a:ext cx="2221268" cy="27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87263-6C43-2C6F-040A-9EC5F82DB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8C78A27-3F68-6CDD-F0DA-7A5F00E6EB1B}"/>
              </a:ext>
            </a:extLst>
          </p:cNvPr>
          <p:cNvSpPr txBox="1"/>
          <p:nvPr/>
        </p:nvSpPr>
        <p:spPr>
          <a:xfrm>
            <a:off x="422564" y="559480"/>
            <a:ext cx="113468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On </a:t>
            </a:r>
            <a:r>
              <a:rPr lang="fr-CH" sz="5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vérifie</a:t>
            </a:r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les 5 points : </a:t>
            </a:r>
            <a:endParaRPr lang="fr-CH" sz="5400" dirty="0">
              <a:latin typeface="Gill Sans Ultra Bold" panose="020B0A02020104020203" pitchFamily="34" charset="77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89E896-6E4C-1A06-AE15-083D7B298CC0}"/>
              </a:ext>
            </a:extLst>
          </p:cNvPr>
          <p:cNvSpPr txBox="1"/>
          <p:nvPr/>
        </p:nvSpPr>
        <p:spPr>
          <a:xfrm>
            <a:off x="1423259" y="2111089"/>
            <a:ext cx="897774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Les points clés pour sourcer une info </a:t>
            </a:r>
            <a:r>
              <a:rPr lang="fr-CH" sz="4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:</a:t>
            </a:r>
            <a:br>
              <a:rPr lang="fr-CH" sz="4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</a:br>
            <a:r>
              <a:rPr lang="fr-CH" sz="2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</a:t>
            </a:r>
            <a:endParaRPr lang="fr-CH" sz="40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lien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 possible vers le discours / info d'origine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latin typeface="Helvetica Neue" panose="02000503000000020004" pitchFamily="2" charset="0"/>
              </a:rPr>
              <a:t>L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'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authenticité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du discours / info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latin typeface="Helvetica Neue" panose="02000503000000020004" pitchFamily="2" charset="0"/>
              </a:rPr>
              <a:t>L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date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lieu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ou les circonstances du discours 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Les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personnes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principales et leur </a:t>
            </a:r>
            <a:r>
              <a:rPr lang="fr-CH" sz="2800" dirty="0">
                <a:effectLst/>
                <a:latin typeface="Helvetica Neue" panose="02000503000000020004" pitchFamily="2" charset="0"/>
              </a:rPr>
              <a:t>fonction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41FF4EC-851D-9198-2E0C-E5FEF4E9C12D}"/>
              </a:ext>
            </a:extLst>
          </p:cNvPr>
          <p:cNvSpPr/>
          <p:nvPr/>
        </p:nvSpPr>
        <p:spPr>
          <a:xfrm>
            <a:off x="1018262" y="1947433"/>
            <a:ext cx="9606366" cy="3497412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025AE3-DA3A-0F5E-DEE0-35D3AA688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4679" y="2575548"/>
            <a:ext cx="974156" cy="9233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7D034D-F875-052A-F7B6-A4D96730E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2284" y="3486463"/>
            <a:ext cx="974156" cy="9233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AF6DE1-126F-28C5-D797-41E1D91C7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9450" y="3923559"/>
            <a:ext cx="974156" cy="9233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68B356-B5F3-7854-F78D-8CCC9E441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2284" y="4409794"/>
            <a:ext cx="974156" cy="92333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B0D898-77F5-BAFA-6DB5-F868855AA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88" y="3184977"/>
            <a:ext cx="1034208" cy="1022321"/>
          </a:xfrm>
          <a:prstGeom prst="rect">
            <a:avLst/>
          </a:prstGeom>
        </p:spPr>
      </p:pic>
      <p:sp>
        <p:nvSpPr>
          <p:cNvPr id="11" name="Flèche vers la droite 10">
            <a:extLst>
              <a:ext uri="{FF2B5EF4-FFF2-40B4-BE49-F238E27FC236}">
                <a16:creationId xmlns:a16="http://schemas.microsoft.com/office/drawing/2014/main" id="{0426A826-A351-8F72-00A4-7662CAA3290E}"/>
              </a:ext>
            </a:extLst>
          </p:cNvPr>
          <p:cNvSpPr/>
          <p:nvPr/>
        </p:nvSpPr>
        <p:spPr>
          <a:xfrm>
            <a:off x="1018262" y="5608501"/>
            <a:ext cx="1723291" cy="10484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B5313E8-D7A3-41F6-7049-4A60E0A61E8B}"/>
              </a:ext>
            </a:extLst>
          </p:cNvPr>
          <p:cNvSpPr txBox="1"/>
          <p:nvPr/>
        </p:nvSpPr>
        <p:spPr>
          <a:xfrm>
            <a:off x="2864131" y="584033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Ce n’est PAS une info. </a:t>
            </a:r>
            <a:endParaRPr lang="fr-FR" sz="3200" dirty="0">
              <a:highlight>
                <a:srgbClr val="FFFF00"/>
              </a:highlight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AA5080-32CB-FCB5-104E-EFF7BBF3B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888" y="5288754"/>
            <a:ext cx="2297272" cy="14437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369693-B0C8-4405-D5E9-DCA00591B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648" y="5048257"/>
            <a:ext cx="2426249" cy="216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09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D3317-A99B-2790-8059-CCB5E70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0C2F388-8CC9-A581-A458-ED549895E73C}"/>
              </a:ext>
            </a:extLst>
          </p:cNvPr>
          <p:cNvSpPr txBox="1"/>
          <p:nvPr/>
        </p:nvSpPr>
        <p:spPr>
          <a:xfrm>
            <a:off x="167244" y="300943"/>
            <a:ext cx="12024756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Mais COMMENT faire </a:t>
            </a:r>
          </a:p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pour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trouver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toutes les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sources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d’une info ? 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9E66EE-2587-78AE-DC9D-FF4C29A32C17}"/>
              </a:ext>
            </a:extLst>
          </p:cNvPr>
          <p:cNvSpPr txBox="1"/>
          <p:nvPr/>
        </p:nvSpPr>
        <p:spPr>
          <a:xfrm>
            <a:off x="595745" y="2641635"/>
            <a:ext cx="11304334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163">
              <a:lnSpc>
                <a:spcPts val="3980"/>
              </a:lnSpc>
              <a:spcAft>
                <a:spcPts val="1200"/>
              </a:spcAft>
            </a:pPr>
            <a:r>
              <a:rPr lang="fr-CH" sz="36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Repérer les </a:t>
            </a:r>
            <a:r>
              <a:rPr lang="fr-CH" sz="3600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détails importants</a:t>
            </a:r>
            <a:r>
              <a:rPr lang="fr-CH" sz="36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dans l'image ou la vidéo </a:t>
            </a:r>
            <a:br>
              <a:rPr lang="fr-CH" sz="3600" dirty="0">
                <a:solidFill>
                  <a:srgbClr val="000000"/>
                </a:solidFill>
                <a:latin typeface="☞ABADI MT PRO COND" panose="020B0806020104020203" pitchFamily="34" charset="0"/>
              </a:rPr>
            </a:br>
            <a:r>
              <a:rPr lang="fr-CH" sz="28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(</a:t>
            </a:r>
            <a:r>
              <a:rPr lang="fr-CH" sz="2800" u="sng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logo chaîne</a:t>
            </a:r>
            <a:r>
              <a:rPr lang="fr-CH" sz="28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, </a:t>
            </a:r>
            <a:r>
              <a:rPr lang="fr-CH" sz="2800" u="sng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phrases ou mots clés</a:t>
            </a:r>
            <a:r>
              <a:rPr lang="fr-CH" sz="28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, </a:t>
            </a:r>
            <a:r>
              <a:rPr lang="fr-CH" sz="2800" u="sng" dirty="0">
                <a:solidFill>
                  <a:srgbClr val="000000"/>
                </a:solidFill>
                <a:latin typeface="☞ABADI MT PRO COND" panose="020B0806020104020203" pitchFamily="34" charset="0"/>
              </a:rPr>
              <a:t>tenue vestimentaire</a:t>
            </a:r>
            <a:r>
              <a:rPr lang="fr-CH" sz="28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, </a:t>
            </a:r>
            <a:r>
              <a:rPr lang="fr-CH" sz="2800" u="sng" dirty="0">
                <a:solidFill>
                  <a:srgbClr val="000000"/>
                </a:solidFill>
                <a:latin typeface="☞ABADI MT PRO COND" panose="020B0806020104020203" pitchFamily="34" charset="0"/>
              </a:rPr>
              <a:t>protagonistes</a:t>
            </a:r>
            <a:r>
              <a:rPr lang="fr-CH" sz="28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)</a:t>
            </a:r>
            <a:r>
              <a:rPr lang="fr-CH" sz="36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</a:t>
            </a:r>
            <a:br>
              <a:rPr lang="fr-CH" sz="3600" dirty="0">
                <a:solidFill>
                  <a:srgbClr val="000000"/>
                </a:solidFill>
                <a:latin typeface="☞ABADI MT PRO COND" panose="020B0806020104020203" pitchFamily="34" charset="0"/>
              </a:rPr>
            </a:br>
            <a:r>
              <a:rPr lang="fr-CH" sz="36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puis retrouver les sources en tapant ces éléments clés dans un </a:t>
            </a:r>
            <a:r>
              <a:rPr lang="fr-CH" sz="3600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moteur de recherche</a:t>
            </a:r>
            <a:r>
              <a:rPr lang="fr-CH" sz="36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(Brave, Chrome)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69184B-52C7-E11F-982F-D59BFF5EDDA0}"/>
              </a:ext>
            </a:extLst>
          </p:cNvPr>
          <p:cNvSpPr txBox="1"/>
          <p:nvPr/>
        </p:nvSpPr>
        <p:spPr>
          <a:xfrm>
            <a:off x="845127" y="4983243"/>
            <a:ext cx="11166764" cy="1398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163">
              <a:lnSpc>
                <a:spcPts val="5180"/>
              </a:lnSpc>
              <a:spcAft>
                <a:spcPts val="1200"/>
              </a:spcAft>
            </a:pPr>
            <a:r>
              <a:rPr lang="fr-CH" sz="36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Prendre une capture d’écran et utiliser</a:t>
            </a:r>
            <a:r>
              <a:rPr lang="fr-CH" sz="36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</a:t>
            </a:r>
            <a:r>
              <a:rPr lang="fr-CH" sz="36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Google</a:t>
            </a:r>
            <a:r>
              <a:rPr lang="fr-CH" sz="36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« image inversée » (Lens) </a:t>
            </a:r>
            <a:r>
              <a:rPr lang="fr-CH" sz="36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puis a</a:t>
            </a:r>
            <a:r>
              <a:rPr lang="fr-CH" sz="36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ppel à </a:t>
            </a:r>
            <a:r>
              <a:rPr lang="fr-CH" sz="36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l’IA</a:t>
            </a:r>
            <a:r>
              <a:rPr lang="fr-CH" sz="36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mais on vérifie tout !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B17E00-D4B2-17E5-75C7-187C73C52F0C}"/>
              </a:ext>
            </a:extLst>
          </p:cNvPr>
          <p:cNvSpPr txBox="1"/>
          <p:nvPr/>
        </p:nvSpPr>
        <p:spPr>
          <a:xfrm>
            <a:off x="153389" y="4970781"/>
            <a:ext cx="9549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solidFill>
                  <a:srgbClr val="FF0000"/>
                </a:solidFill>
                <a:latin typeface="☞ABADI MT PRO COND" panose="020B0806020104020203" pitchFamily="34" charset="0"/>
              </a:rPr>
              <a:t>Ou</a:t>
            </a:r>
            <a:endParaRPr lang="fr-FR" sz="3600" b="1" kern="0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486CE0A-91E4-1341-EF76-3DCCBE81FBA9}"/>
              </a:ext>
            </a:extLst>
          </p:cNvPr>
          <p:cNvSpPr/>
          <p:nvPr/>
        </p:nvSpPr>
        <p:spPr>
          <a:xfrm>
            <a:off x="595745" y="2520727"/>
            <a:ext cx="11416146" cy="227754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D1D33AE-0194-0053-CC93-1D63A0C90411}"/>
              </a:ext>
            </a:extLst>
          </p:cNvPr>
          <p:cNvSpPr/>
          <p:nvPr/>
        </p:nvSpPr>
        <p:spPr>
          <a:xfrm>
            <a:off x="1108365" y="4900803"/>
            <a:ext cx="10903526" cy="16469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93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35BB0-A1E2-19AE-A0FF-E9BF019EE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62D3E55-9F55-0F94-142F-13F202F0A5FB}"/>
              </a:ext>
            </a:extLst>
          </p:cNvPr>
          <p:cNvSpPr txBox="1"/>
          <p:nvPr/>
        </p:nvSpPr>
        <p:spPr>
          <a:xfrm>
            <a:off x="167244" y="300943"/>
            <a:ext cx="7355774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Comment faire </a:t>
            </a:r>
          </a:p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pour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trouver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la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source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originale ?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74A945-38A3-EE85-274B-4C6450804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3018" y="136961"/>
            <a:ext cx="4238501" cy="65840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C5CE50-D77E-A06C-ECB3-82497439EF4B}"/>
              </a:ext>
            </a:extLst>
          </p:cNvPr>
          <p:cNvSpPr txBox="1"/>
          <p:nvPr/>
        </p:nvSpPr>
        <p:spPr>
          <a:xfrm>
            <a:off x="2978726" y="3897260"/>
            <a:ext cx="45442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.Lucida Grande UI Regular"/>
              <a:buChar char="►"/>
            </a:pPr>
            <a:r>
              <a:rPr lang="fr-CH" sz="6000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Exemple</a:t>
            </a:r>
            <a:r>
              <a:rPr lang="fr-CH" sz="60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: 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357678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6C728-DAA3-68AC-C2D4-882C93944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B608B02-CF27-3B12-2C75-3DAF11D52401}"/>
              </a:ext>
            </a:extLst>
          </p:cNvPr>
          <p:cNvSpPr txBox="1"/>
          <p:nvPr/>
        </p:nvSpPr>
        <p:spPr>
          <a:xfrm>
            <a:off x="167244" y="300943"/>
            <a:ext cx="735577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Google </a:t>
            </a:r>
            <a:r>
              <a:rPr lang="fr-CH" sz="5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Lens</a:t>
            </a:r>
            <a:b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</a:b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« Image inversée 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E9C55E-7A2E-6BDF-0B33-C387A06BF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655" y="346364"/>
            <a:ext cx="3301187" cy="61652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772AC2-AC71-9BEB-A1BF-8F3F892F2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44" y="2941389"/>
            <a:ext cx="5654599" cy="22775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0F75E8-9426-0AFF-5D6E-6AF5F931D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773" y="3983814"/>
            <a:ext cx="1919386" cy="12795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194761-E332-A982-2759-A14AB26047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647288">
            <a:off x="5308430" y="2730362"/>
            <a:ext cx="2123456" cy="113251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C83854-B705-25D1-08AB-0133DFEFAA12}"/>
              </a:ext>
            </a:extLst>
          </p:cNvPr>
          <p:cNvSpPr txBox="1"/>
          <p:nvPr/>
        </p:nvSpPr>
        <p:spPr>
          <a:xfrm>
            <a:off x="4228569" y="5374745"/>
            <a:ext cx="45442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.Lucida Grande UI Regular"/>
              <a:buChar char="►"/>
            </a:pPr>
            <a:r>
              <a:rPr lang="fr-CH" sz="6000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Résultat</a:t>
            </a:r>
            <a:r>
              <a:rPr lang="fr-CH" sz="60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: 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149732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3E1F8-D20C-8E16-3D9E-E66BC42ED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A6FFF6E-AB1A-B257-D135-9BD19BE5ADEC}"/>
              </a:ext>
            </a:extLst>
          </p:cNvPr>
          <p:cNvSpPr txBox="1"/>
          <p:nvPr/>
        </p:nvSpPr>
        <p:spPr>
          <a:xfrm>
            <a:off x="167244" y="300943"/>
            <a:ext cx="7355774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Réponse </a:t>
            </a:r>
            <a:r>
              <a:rPr lang="fr-CH" sz="5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IA</a:t>
            </a:r>
          </a:p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donnée par </a:t>
            </a:r>
            <a:r>
              <a:rPr lang="fr-CH" sz="4400" dirty="0">
                <a:highlight>
                  <a:srgbClr val="FFFF00"/>
                </a:highlight>
                <a:latin typeface="Gill Sans Ultra Bold" panose="020B0A02020104020203" pitchFamily="34" charset="77"/>
              </a:rPr>
              <a:t>Google</a:t>
            </a:r>
            <a:r>
              <a:rPr lang="fr-CH" sz="4400" dirty="0">
                <a:solidFill>
                  <a:srgbClr val="000000"/>
                </a:solidFill>
                <a:highlight>
                  <a:srgbClr val="FFFF00"/>
                </a:highlight>
                <a:latin typeface="Gill Sans Ultra Bold" panose="020B0A02020104020203" pitchFamily="34" charset="77"/>
              </a:rPr>
              <a:t> </a:t>
            </a:r>
            <a:r>
              <a:rPr lang="fr-CH" sz="4400" dirty="0">
                <a:highlight>
                  <a:srgbClr val="FFFF00"/>
                </a:highlight>
                <a:latin typeface="Gill Sans Ultra Bold" panose="020B0A02020104020203" pitchFamily="34" charset="77"/>
              </a:rPr>
              <a:t>Lens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à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vérifier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systématiquement ! 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2D5361C-1939-4D5C-54B3-39C6CB484795}"/>
              </a:ext>
            </a:extLst>
          </p:cNvPr>
          <p:cNvSpPr txBox="1"/>
          <p:nvPr/>
        </p:nvSpPr>
        <p:spPr>
          <a:xfrm>
            <a:off x="1970786" y="5136773"/>
            <a:ext cx="4964922" cy="449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8163">
              <a:lnSpc>
                <a:spcPts val="2660"/>
              </a:lnSpc>
              <a:spcAft>
                <a:spcPts val="1200"/>
              </a:spcAft>
            </a:pPr>
            <a:r>
              <a:rPr lang="fr-CH" sz="28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On </a:t>
            </a:r>
            <a:r>
              <a:rPr lang="fr-CH" sz="2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vérifie</a:t>
            </a:r>
            <a:r>
              <a:rPr lang="fr-CH" sz="28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ce qu</a:t>
            </a:r>
            <a:r>
              <a:rPr lang="fr-CH" sz="28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e nous dit l’IA</a:t>
            </a:r>
            <a:r>
              <a:rPr lang="fr-CH" sz="28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!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B311FF-22C9-AABF-2BB8-2F189A75D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807" y="254133"/>
            <a:ext cx="3559910" cy="59958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2C889A0-B54A-3CD4-297F-E416E195176B}"/>
              </a:ext>
            </a:extLst>
          </p:cNvPr>
          <p:cNvSpPr/>
          <p:nvPr/>
        </p:nvSpPr>
        <p:spPr>
          <a:xfrm>
            <a:off x="7230794" y="2951017"/>
            <a:ext cx="3995224" cy="1136073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947C965-EA5F-1771-1BB5-AB009F026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482066" flipV="1">
            <a:off x="6222794" y="4282890"/>
            <a:ext cx="2123456" cy="12327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79259D-65DB-65AE-EFAF-08FD281B9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24" y="3379796"/>
            <a:ext cx="3102429" cy="12495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703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79B87-698D-C853-A4D0-B793BF053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1C00D83-1A04-8E50-ABD0-6C850312EB77}"/>
              </a:ext>
            </a:extLst>
          </p:cNvPr>
          <p:cNvSpPr txBox="1"/>
          <p:nvPr/>
        </p:nvSpPr>
        <p:spPr>
          <a:xfrm>
            <a:off x="167243" y="300943"/>
            <a:ext cx="8893629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latin typeface="Gill Sans Ultra Bold" panose="020B0A02020104020203" pitchFamily="34" charset="77"/>
              </a:rPr>
              <a:t>Retrouver</a:t>
            </a:r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le </a:t>
            </a:r>
            <a:r>
              <a:rPr lang="fr-CH" sz="48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discours original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B2B11F-3590-48B6-918C-0C1EC7E73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961" y="2497675"/>
            <a:ext cx="4244078" cy="40593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958C33-FF4C-73A5-91CE-0641AEED7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94" y="2055268"/>
            <a:ext cx="4801318" cy="9669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D55187-DBBD-97C3-D790-FCFB7855F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3864" y="3824463"/>
            <a:ext cx="3175000" cy="3175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7C28F1C-E2B2-C5E8-61AB-A147DA7A932A}"/>
              </a:ext>
            </a:extLst>
          </p:cNvPr>
          <p:cNvSpPr/>
          <p:nvPr/>
        </p:nvSpPr>
        <p:spPr>
          <a:xfrm>
            <a:off x="5369355" y="2646218"/>
            <a:ext cx="2668860" cy="595269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7145198-8285-60EB-FC7A-01386AD4C0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2978" y="520229"/>
            <a:ext cx="4671779" cy="35124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0B891F-39ED-FEFE-A70C-1073B4C04CAC}"/>
              </a:ext>
            </a:extLst>
          </p:cNvPr>
          <p:cNvSpPr/>
          <p:nvPr/>
        </p:nvSpPr>
        <p:spPr>
          <a:xfrm>
            <a:off x="7225630" y="2454164"/>
            <a:ext cx="4921962" cy="1136073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AA678A7-F7B5-6A62-E8B1-20E5A7EF8D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860120" flipV="1">
            <a:off x="10386715" y="3767443"/>
            <a:ext cx="2123456" cy="123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EE670-2E18-8982-4DEF-FFF6FEDE3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3209AE1-6263-B93B-5C59-AE7A8C7D3859}"/>
              </a:ext>
            </a:extLst>
          </p:cNvPr>
          <p:cNvSpPr txBox="1"/>
          <p:nvPr/>
        </p:nvSpPr>
        <p:spPr>
          <a:xfrm>
            <a:off x="167244" y="300943"/>
            <a:ext cx="43484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latin typeface="Gill Sans Ultra Bold" panose="020B0A02020104020203" pitchFamily="34" charset="77"/>
              </a:rPr>
              <a:t>Résultat : </a:t>
            </a:r>
            <a:endParaRPr lang="fr-CH" sz="4800" dirty="0">
              <a:solidFill>
                <a:srgbClr val="FF0000"/>
              </a:solidFill>
              <a:latin typeface="Gill Sans Ultra Bold" panose="020B0A02020104020203" pitchFamily="34" charset="77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C61E16E-7C45-1EB8-CF7C-8F8F544AE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973" y="3683000"/>
            <a:ext cx="3175000" cy="3175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49718A5-BAC4-AB3D-2F3A-194EFB8A7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806" y="570603"/>
            <a:ext cx="3730597" cy="571679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7CCA67-31B2-55BB-31BC-072E59B5F27C}"/>
              </a:ext>
            </a:extLst>
          </p:cNvPr>
          <p:cNvSpPr txBox="1"/>
          <p:nvPr/>
        </p:nvSpPr>
        <p:spPr>
          <a:xfrm>
            <a:off x="7307454" y="1090801"/>
            <a:ext cx="4433455" cy="193899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L’intervention du 19 mars 2026 de Helmut </a:t>
            </a:r>
            <a:r>
              <a:rPr lang="fr-CH" sz="2400" dirty="0" err="1">
                <a:solidFill>
                  <a:srgbClr val="000000"/>
                </a:solidFill>
                <a:latin typeface="☞ABADI MT PRO COND" panose="020B0806020104020203" pitchFamily="34" charset="0"/>
              </a:rPr>
              <a:t>Sterz</a:t>
            </a:r>
            <a:r>
              <a:rPr lang="fr-CH" sz="2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, ancien directeur de toxicologie chez Pfizer Europe, </a:t>
            </a:r>
            <a:r>
              <a:rPr lang="fr-CH" sz="2400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sur la page officielle du Bundestag</a:t>
            </a:r>
            <a:r>
              <a:rPr lang="fr-CH" sz="2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(le Parlement allemand), à Berlin.</a:t>
            </a:r>
            <a:endParaRPr lang="fr-CH" sz="20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1EDA50-21AA-8487-3F8C-EBCACC394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765" y="5461919"/>
            <a:ext cx="1919386" cy="127959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C20E04F-C60D-CFFB-9FD6-5A4E50363F40}"/>
              </a:ext>
            </a:extLst>
          </p:cNvPr>
          <p:cNvSpPr txBox="1"/>
          <p:nvPr/>
        </p:nvSpPr>
        <p:spPr>
          <a:xfrm>
            <a:off x="7179202" y="6111033"/>
            <a:ext cx="4689957" cy="4616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Son intervention est à partir de [9:48]</a:t>
            </a:r>
            <a:endParaRPr lang="fr-CH" sz="20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71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53F77-0922-B45A-CC97-CF54B39DB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493606-FAF8-3B43-6615-B027BC8AE17B}"/>
              </a:ext>
            </a:extLst>
          </p:cNvPr>
          <p:cNvSpPr txBox="1"/>
          <p:nvPr/>
        </p:nvSpPr>
        <p:spPr>
          <a:xfrm>
            <a:off x="422564" y="559480"/>
            <a:ext cx="113468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On </a:t>
            </a:r>
            <a:r>
              <a:rPr lang="fr-CH" sz="5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vérifie</a:t>
            </a:r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les 5 points : </a:t>
            </a:r>
            <a:endParaRPr lang="fr-CH" sz="5400" dirty="0">
              <a:latin typeface="Gill Sans Ultra Bold" panose="020B0A02020104020203" pitchFamily="34" charset="77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D1E684-44E8-B5AD-479D-B13C27272BE2}"/>
              </a:ext>
            </a:extLst>
          </p:cNvPr>
          <p:cNvSpPr txBox="1"/>
          <p:nvPr/>
        </p:nvSpPr>
        <p:spPr>
          <a:xfrm>
            <a:off x="1423259" y="2111089"/>
            <a:ext cx="897774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0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Les points clés pour sourcer une info </a:t>
            </a:r>
            <a:r>
              <a:rPr lang="fr-CH" sz="4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:</a:t>
            </a:r>
            <a:br>
              <a:rPr lang="fr-CH" sz="4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</a:br>
            <a:r>
              <a:rPr lang="fr-CH" sz="2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</a:t>
            </a:r>
            <a:endParaRPr lang="fr-CH" sz="40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lien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 possible vers le discours / info d'origine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latin typeface="Helvetica Neue" panose="02000503000000020004" pitchFamily="2" charset="0"/>
              </a:rPr>
              <a:t>L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'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authenticité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du discours / info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latin typeface="Helvetica Neue" panose="02000503000000020004" pitchFamily="2" charset="0"/>
              </a:rPr>
              <a:t>L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date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lieu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ou les circonstances du discours </a:t>
            </a:r>
          </a:p>
          <a:p>
            <a:pPr marL="457200" indent="-457200">
              <a:buFont typeface=".Lucida Grande UI Regular"/>
              <a:buChar char="►"/>
            </a:pP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Les </a:t>
            </a:r>
            <a:r>
              <a:rPr lang="fr-CH" sz="2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personnes</a:t>
            </a:r>
            <a:r>
              <a:rPr lang="fr-CH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principales et leur </a:t>
            </a:r>
            <a:r>
              <a:rPr lang="fr-CH" sz="2800" dirty="0">
                <a:effectLst/>
                <a:latin typeface="Helvetica Neue" panose="02000503000000020004" pitchFamily="2" charset="0"/>
              </a:rPr>
              <a:t>fonction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8C479DB-910E-74A6-3C5B-2F37F48A76BE}"/>
              </a:ext>
            </a:extLst>
          </p:cNvPr>
          <p:cNvSpPr/>
          <p:nvPr/>
        </p:nvSpPr>
        <p:spPr>
          <a:xfrm>
            <a:off x="1018262" y="1947433"/>
            <a:ext cx="9606366" cy="3497412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52B0F3-EA76-9EE1-ACAB-80C33483B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4679" y="2575548"/>
            <a:ext cx="974156" cy="9233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B49FB1-0B18-10C0-D89E-47652727C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1845" y="3037366"/>
            <a:ext cx="974156" cy="9233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07449D-857D-A810-9D06-2CAE1A53F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2284" y="3486463"/>
            <a:ext cx="974156" cy="9233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832206-600E-EDEE-8FE2-01D9C5B6D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9450" y="3923559"/>
            <a:ext cx="974156" cy="9233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4F9CA5-2369-F6E6-D536-51A32CB8E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2284" y="4409794"/>
            <a:ext cx="974156" cy="923331"/>
          </a:xfrm>
          <a:prstGeom prst="rect">
            <a:avLst/>
          </a:prstGeom>
        </p:spPr>
      </p:pic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6ECD5E27-54C5-3D3B-F814-1AA7057FFD29}"/>
              </a:ext>
            </a:extLst>
          </p:cNvPr>
          <p:cNvSpPr/>
          <p:nvPr/>
        </p:nvSpPr>
        <p:spPr>
          <a:xfrm>
            <a:off x="1018262" y="5608501"/>
            <a:ext cx="1723291" cy="10484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9DDD024-9335-7E53-133F-01C4C9CAF7F0}"/>
              </a:ext>
            </a:extLst>
          </p:cNvPr>
          <p:cNvSpPr txBox="1"/>
          <p:nvPr/>
        </p:nvSpPr>
        <p:spPr>
          <a:xfrm>
            <a:off x="2864131" y="5840330"/>
            <a:ext cx="3931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dirty="0"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C’est une info vérifiée ! </a:t>
            </a:r>
            <a:endParaRPr lang="fr-FR" sz="32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856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3368C-518C-DC4F-D763-4B70061A6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297F85B-B7AE-7706-A158-C042008F4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05" y="1064592"/>
            <a:ext cx="4128272" cy="57634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C47175-F9EA-0392-9358-E88E0B14F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125" y="1099568"/>
            <a:ext cx="2873534" cy="56337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2B6279-058A-2FC2-D640-9C10B6433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207" y="1004782"/>
            <a:ext cx="2952755" cy="58233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711448-1683-F84A-FCBB-EBA7F62BA0AE}"/>
              </a:ext>
            </a:extLst>
          </p:cNvPr>
          <p:cNvSpPr txBox="1"/>
          <p:nvPr/>
        </p:nvSpPr>
        <p:spPr>
          <a:xfrm>
            <a:off x="0" y="99058"/>
            <a:ext cx="124374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Je peux </a:t>
            </a:r>
            <a:r>
              <a:rPr lang="fr-CH" sz="5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transmettre </a:t>
            </a:r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l’info</a:t>
            </a:r>
            <a:endParaRPr lang="fr-CH" sz="4400" dirty="0">
              <a:solidFill>
                <a:srgbClr val="000000"/>
              </a:solidFill>
              <a:latin typeface="Gill Sans Ultra Bold" panose="020B0A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8686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4DA70-1BD9-CABA-9929-8782EC49E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40CF3E7-42A9-36CB-0A86-3B2FA7EDF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36" y="1565061"/>
            <a:ext cx="3357845" cy="37278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860C77-F6B1-7B56-7B7A-8070669ED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824" y="2337873"/>
            <a:ext cx="3357845" cy="406455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3F2BBE5-6591-3A76-736F-F8BA846A93F0}"/>
              </a:ext>
            </a:extLst>
          </p:cNvPr>
          <p:cNvSpPr txBox="1"/>
          <p:nvPr/>
        </p:nvSpPr>
        <p:spPr>
          <a:xfrm>
            <a:off x="6834414" y="1280193"/>
            <a:ext cx="5189737" cy="5355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👉 </a:t>
            </a: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Sources :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■ Tweet de France Résistance 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https://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x.com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/i/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status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/2036009645198696653</a:t>
            </a:r>
          </a:p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■ Vidéo n°1 (audition de Helmut </a:t>
            </a:r>
            <a:r>
              <a:rPr lang="fr-CH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Sterz</a:t>
            </a: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)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Sous-titrée français</a:t>
            </a:r>
          </a:p>
          <a:p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https://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x.com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/i/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status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/2036009645198696653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Sous-titrée English</a:t>
            </a:r>
          </a:p>
          <a:p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https://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x.com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/i/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status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/2044437730466337049</a:t>
            </a:r>
          </a:p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■ Vidéo n°2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(interview Nexus)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https://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www.facebook.com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share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/v/1bK6pm3puA/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■</a:t>
            </a: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Site du Parlement fédéral de l'Allemagne - Audition complète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(19.03.26)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</a:t>
            </a:r>
          </a:p>
          <a:p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Commission d'enquête de "Réévaluation de la pandémie de coronavirus et leçons pour les futurs événements pandémiques"</a:t>
            </a:r>
          </a:p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[L'intervention de Helmut </a:t>
            </a:r>
            <a:r>
              <a:rPr lang="fr-CH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Sterz</a:t>
            </a: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est à 9:48]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https://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www.bundestag.de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dokumente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fr-CH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textarchiv</a:t>
            </a:r>
            <a:r>
              <a:rPr lang="fr-CH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/2026/kw12-pa-enquete-corona-1151444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1D3E40-C42D-4256-7A37-1D5C09621F4C}"/>
              </a:ext>
            </a:extLst>
          </p:cNvPr>
          <p:cNvSpPr txBox="1"/>
          <p:nvPr/>
        </p:nvSpPr>
        <p:spPr>
          <a:xfrm>
            <a:off x="167243" y="123786"/>
            <a:ext cx="88936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… Avec les </a:t>
            </a:r>
            <a:r>
              <a:rPr lang="fr-CH" sz="5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sources.</a:t>
            </a:r>
            <a:endParaRPr lang="fr-CH" sz="4400" dirty="0">
              <a:solidFill>
                <a:srgbClr val="FF0000"/>
              </a:solidFill>
              <a:latin typeface="Gill Sans Ultra Bold" panose="020B0A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128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19F23-4135-45A5-717E-18DAB3A5C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E7D810E-2554-E38B-AB60-2720806B905D}"/>
              </a:ext>
            </a:extLst>
          </p:cNvPr>
          <p:cNvSpPr txBox="1"/>
          <p:nvPr/>
        </p:nvSpPr>
        <p:spPr>
          <a:xfrm>
            <a:off x="789709" y="1977755"/>
            <a:ext cx="1100797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54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Attention </a:t>
            </a:r>
          </a:p>
          <a:p>
            <a:pPr algn="ctr"/>
            <a:r>
              <a:rPr lang="fr-CH" sz="54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aux </a:t>
            </a:r>
            <a:r>
              <a:rPr lang="fr-CH" sz="5400" u="sng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photos</a:t>
            </a:r>
            <a:r>
              <a:rPr lang="fr-CH" sz="54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 &amp; aux </a:t>
            </a:r>
            <a:r>
              <a:rPr lang="fr-CH" sz="5400" u="sng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titres</a:t>
            </a:r>
            <a:r>
              <a:rPr lang="fr-CH" sz="54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 </a:t>
            </a:r>
            <a:r>
              <a:rPr lang="fr-CH" sz="5400" dirty="0">
                <a:solidFill>
                  <a:srgbClr val="FF0000"/>
                </a:solidFill>
                <a:effectLst/>
                <a:latin typeface="Gill Sans Ultra Bold" panose="020B0A02020104020203" pitchFamily="34" charset="77"/>
              </a:rPr>
              <a:t>trompeurs</a:t>
            </a:r>
          </a:p>
        </p:txBody>
      </p:sp>
    </p:spTree>
    <p:extLst>
      <p:ext uri="{BB962C8B-B14F-4D97-AF65-F5344CB8AC3E}">
        <p14:creationId xmlns:p14="http://schemas.microsoft.com/office/powerpoint/2010/main" val="12161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E79D1-2171-0E74-AF03-1D7FF3FD0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0B0DDB-A078-88E7-A03B-8EC907F31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273" y="1933244"/>
            <a:ext cx="3954513" cy="478431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702A2B-932A-30F6-3E90-E49EC7B7D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327" y="1627000"/>
            <a:ext cx="4207642" cy="509055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8F0A046-9C68-459A-33A3-79ECCBD0E960}"/>
              </a:ext>
            </a:extLst>
          </p:cNvPr>
          <p:cNvSpPr txBox="1"/>
          <p:nvPr/>
        </p:nvSpPr>
        <p:spPr>
          <a:xfrm>
            <a:off x="333499" y="265005"/>
            <a:ext cx="1134588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Attention </a:t>
            </a:r>
          </a:p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aux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photos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truquées 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!</a:t>
            </a:r>
            <a:endParaRPr lang="fr-CH" sz="4400" dirty="0">
              <a:solidFill>
                <a:srgbClr val="000000"/>
              </a:solidFill>
              <a:effectLst/>
              <a:latin typeface="Gill Sans Ultra Bold" panose="020B0A02020104020203" pitchFamily="34" charset="77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1758CA4-66D9-BA5D-EDFF-EA0280988394}"/>
              </a:ext>
            </a:extLst>
          </p:cNvPr>
          <p:cNvSpPr txBox="1"/>
          <p:nvPr/>
        </p:nvSpPr>
        <p:spPr>
          <a:xfrm>
            <a:off x="9055959" y="5361713"/>
            <a:ext cx="2817055" cy="10772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France 3 (Le</a:t>
            </a:r>
            <a:r>
              <a:rPr lang="fr-CH" sz="24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19/20) </a:t>
            </a:r>
            <a:br>
              <a:rPr lang="fr-CH" sz="2000" dirty="0">
                <a:solidFill>
                  <a:srgbClr val="000000"/>
                </a:solidFill>
                <a:latin typeface="☞ABADI MT PRO COND" panose="020B0806020104020203" pitchFamily="34" charset="0"/>
              </a:rPr>
            </a:br>
            <a:r>
              <a:rPr lang="fr-CH" sz="2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15 décembre 2018</a:t>
            </a:r>
            <a:r>
              <a:rPr lang="fr-CH" sz="20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</a:t>
            </a:r>
            <a:br>
              <a:rPr lang="fr-CH" sz="2000" dirty="0">
                <a:solidFill>
                  <a:srgbClr val="000000"/>
                </a:solidFill>
                <a:latin typeface="☞ABADI MT PRO COND" panose="020B0806020104020203" pitchFamily="34" charset="0"/>
              </a:rPr>
            </a:br>
            <a:r>
              <a:rPr lang="fr-CH" sz="20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(Acte 5 des Gilets Jaunes)</a:t>
            </a:r>
            <a:r>
              <a:rPr lang="fr-CH" sz="2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</a:t>
            </a:r>
            <a:endParaRPr lang="fr-FR" sz="2000" dirty="0">
              <a:latin typeface="☞ABADI MT PRO COND" panose="020B0806020104020203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E60259-E255-2189-D50F-9A82240E26D3}"/>
              </a:ext>
            </a:extLst>
          </p:cNvPr>
          <p:cNvSpPr txBox="1"/>
          <p:nvPr/>
        </p:nvSpPr>
        <p:spPr>
          <a:xfrm>
            <a:off x="333499" y="1843079"/>
            <a:ext cx="2817055" cy="1508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La photo </a:t>
            </a:r>
            <a:r>
              <a:rPr lang="fr-CH" sz="2400" b="1" u="sng" dirty="0">
                <a:solidFill>
                  <a:srgbClr val="000000"/>
                </a:solidFill>
                <a:latin typeface="☞ABADI MT PRO COND" panose="020B0806020104020203" pitchFamily="34" charset="0"/>
              </a:rPr>
              <a:t>authentique</a:t>
            </a:r>
            <a:r>
              <a:rPr lang="fr-CH" sz="24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 de l’Acte 5 des Gilets Jaunes à Paris</a:t>
            </a:r>
            <a:br>
              <a:rPr lang="fr-CH" sz="2000" dirty="0">
                <a:solidFill>
                  <a:srgbClr val="000000"/>
                </a:solidFill>
                <a:latin typeface="☞ABADI MT PRO COND" panose="020B0806020104020203" pitchFamily="34" charset="0"/>
              </a:rPr>
            </a:br>
            <a:r>
              <a:rPr lang="fr-CH" sz="2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15 décembre 2018</a:t>
            </a:r>
            <a:r>
              <a:rPr lang="fr-CH" sz="20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</a:t>
            </a:r>
            <a:r>
              <a:rPr lang="fr-CH" sz="2000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</a:t>
            </a:r>
            <a:endParaRPr lang="fr-FR" sz="2000" dirty="0">
              <a:latin typeface="☞ABADI MT PRO COND" panose="020B08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86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E5754-D28D-63AA-04ED-90A61E185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024DEE0-7189-7459-81AB-0FE5A6ABCA78}"/>
              </a:ext>
            </a:extLst>
          </p:cNvPr>
          <p:cNvSpPr txBox="1"/>
          <p:nvPr/>
        </p:nvSpPr>
        <p:spPr>
          <a:xfrm>
            <a:off x="217765" y="96983"/>
            <a:ext cx="1056497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Attention aux </a:t>
            </a:r>
            <a:r>
              <a:rPr lang="fr-CH" sz="4800" dirty="0">
                <a:solidFill>
                  <a:srgbClr val="FF0000"/>
                </a:solidFill>
                <a:effectLst/>
                <a:latin typeface="Gill Sans Ultra Bold" panose="020B0A02020104020203" pitchFamily="34" charset="77"/>
              </a:rPr>
              <a:t>titres</a:t>
            </a:r>
            <a:r>
              <a:rPr lang="fr-CH" sz="48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 trompeurs 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29BC48-5962-630E-3469-A60036CCE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786" y="978982"/>
            <a:ext cx="6048248" cy="54171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9A0EB9F-30F5-16C8-1C60-85FAA77E2DB1}"/>
              </a:ext>
            </a:extLst>
          </p:cNvPr>
          <p:cNvSpPr txBox="1"/>
          <p:nvPr/>
        </p:nvSpPr>
        <p:spPr>
          <a:xfrm>
            <a:off x="3865419" y="6165277"/>
            <a:ext cx="2354941" cy="4616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6 janvier 2019</a:t>
            </a:r>
            <a:endParaRPr lang="fr-FR" sz="2000" dirty="0">
              <a:latin typeface="☞ABADI MT PRO COND" panose="020B08060201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84916C-FF5E-8D2F-417F-DF2422991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934" y="5310914"/>
            <a:ext cx="2288472" cy="8543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70FCDD-3FBA-9D42-FCA8-4316FAE04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13756" flipV="1">
            <a:off x="3871397" y="1281081"/>
            <a:ext cx="2123456" cy="123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5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25BBC-26D2-C015-F8AA-7E8EA3EE0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52674FC-37C5-5131-63C7-31232E52C3D3}"/>
              </a:ext>
            </a:extLst>
          </p:cNvPr>
          <p:cNvSpPr txBox="1"/>
          <p:nvPr/>
        </p:nvSpPr>
        <p:spPr>
          <a:xfrm>
            <a:off x="579120" y="1521173"/>
            <a:ext cx="1103376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66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La différence </a:t>
            </a:r>
          </a:p>
          <a:p>
            <a:pPr algn="ctr"/>
            <a:r>
              <a:rPr lang="fr-CH" sz="66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entre un </a:t>
            </a:r>
            <a:r>
              <a:rPr lang="fr-CH" sz="6600" dirty="0">
                <a:solidFill>
                  <a:srgbClr val="FF0000"/>
                </a:solidFill>
                <a:effectLst/>
                <a:latin typeface="Gill Sans Ultra Bold" panose="020B0A02020104020203" pitchFamily="34" charset="77"/>
              </a:rPr>
              <a:t>fait</a:t>
            </a:r>
            <a:r>
              <a:rPr lang="fr-CH" sz="66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 </a:t>
            </a:r>
          </a:p>
          <a:p>
            <a:pPr algn="ctr"/>
            <a:r>
              <a:rPr lang="fr-CH" sz="66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&amp; une </a:t>
            </a:r>
            <a:r>
              <a:rPr lang="fr-CH" sz="6600" dirty="0">
                <a:solidFill>
                  <a:srgbClr val="FF0000"/>
                </a:solidFill>
                <a:effectLst/>
                <a:latin typeface="Gill Sans Ultra Bold" panose="020B0A02020104020203" pitchFamily="34" charset="77"/>
              </a:rPr>
              <a:t>opinion</a:t>
            </a:r>
          </a:p>
        </p:txBody>
      </p:sp>
    </p:spTree>
    <p:extLst>
      <p:ext uri="{BB962C8B-B14F-4D97-AF65-F5344CB8AC3E}">
        <p14:creationId xmlns:p14="http://schemas.microsoft.com/office/powerpoint/2010/main" val="286034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93B37-FCED-8506-0257-041769849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2B9A9DF-0764-A557-B49B-3F8C2D7C6D58}"/>
              </a:ext>
            </a:extLst>
          </p:cNvPr>
          <p:cNvSpPr txBox="1"/>
          <p:nvPr/>
        </p:nvSpPr>
        <p:spPr>
          <a:xfrm>
            <a:off x="203811" y="346391"/>
            <a:ext cx="69437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Une </a:t>
            </a:r>
            <a:r>
              <a:rPr lang="fr-CH" sz="5400" u="sng" dirty="0">
                <a:solidFill>
                  <a:srgbClr val="FF0000"/>
                </a:solidFill>
                <a:effectLst/>
                <a:latin typeface="Gill Sans Ultra Bold" panose="020B0A02020104020203" pitchFamily="34" charset="77"/>
              </a:rPr>
              <a:t>opinion</a:t>
            </a:r>
          </a:p>
        </p:txBody>
      </p:sp>
      <p:pic>
        <p:nvPicPr>
          <p:cNvPr id="3074" name="Picture 2" descr="Gabriel Attal">
            <a:extLst>
              <a:ext uri="{FF2B5EF4-FFF2-40B4-BE49-F238E27FC236}">
                <a16:creationId xmlns:a16="http://schemas.microsoft.com/office/drawing/2014/main" id="{33796C45-CED2-5418-710B-90557AB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399" y="1711275"/>
            <a:ext cx="3006823" cy="400909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ulle rectangulaire 10">
            <a:extLst>
              <a:ext uri="{FF2B5EF4-FFF2-40B4-BE49-F238E27FC236}">
                <a16:creationId xmlns:a16="http://schemas.microsoft.com/office/drawing/2014/main" id="{A0C7B309-FF75-819B-D395-9885E9E975A2}"/>
              </a:ext>
            </a:extLst>
          </p:cNvPr>
          <p:cNvSpPr/>
          <p:nvPr/>
        </p:nvSpPr>
        <p:spPr>
          <a:xfrm>
            <a:off x="4628654" y="2355273"/>
            <a:ext cx="7153702" cy="4327351"/>
          </a:xfrm>
          <a:prstGeom prst="wedgeRectCallout">
            <a:avLst>
              <a:gd name="adj1" fmla="val -61093"/>
              <a:gd name="adj2" fmla="val 673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000" b="1" dirty="0">
                <a:solidFill>
                  <a:srgbClr val="000000"/>
                </a:solidFill>
                <a:latin typeface="Helvetica Neue" panose="02000503000000020004" pitchFamily="2" charset="0"/>
              </a:rPr>
              <a:t>Le 19 mars 2021</a:t>
            </a:r>
            <a:br>
              <a:rPr lang="fr-CH" sz="2000" b="1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sz="1100" b="1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br>
              <a:rPr lang="fr-CH" sz="2000" b="1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sz="2000" dirty="0">
                <a:solidFill>
                  <a:srgbClr val="000000"/>
                </a:solidFill>
                <a:latin typeface="Helvetica Neue" panose="02000503000000020004" pitchFamily="2" charset="0"/>
              </a:rPr>
              <a:t>« Et donc oui, il y a un travail à mener pour regagner la confiance sur le vaccin AstraZeneca. On en est parfaitement conscient. </a:t>
            </a:r>
            <a:br>
              <a:rPr lang="fr-CH" sz="2000" dirty="0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D'ailleurs le Premier ministre va se faire vacciner lui-même aujourd'hui pour montrer que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c'est un vaccin sûr et efficace</a:t>
            </a:r>
            <a:r>
              <a:rPr lang="fr-CH" sz="2000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. </a:t>
            </a:r>
            <a:br>
              <a:rPr lang="fr-CH" sz="2000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2000" dirty="0">
                <a:solidFill>
                  <a:srgbClr val="000000"/>
                </a:solidFill>
                <a:latin typeface="Helvetica Neue" panose="02000503000000020004" pitchFamily="2" charset="0"/>
              </a:rPr>
              <a:t>C'est ce qu'a redit hier l'Agence européenne du médicament, c'est ce que disent les agences de santé françaises. On a besoin du vaccin, c'est la sortie de crise. </a:t>
            </a:r>
          </a:p>
          <a:p>
            <a:r>
              <a:rPr lang="fr-CH" sz="20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Le vaccin, c'est ce qui nous permettra de sortir de cette crise. C'est essentiel que les Français se fassent vacciner. »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45D377D-6B78-378A-5484-3319565BB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4598" y="1677580"/>
            <a:ext cx="2963591" cy="11303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6200A3-B978-CAFF-7210-435C51DE4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8989" y="345906"/>
            <a:ext cx="1219200" cy="11303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B2A00BC-A6B0-087E-EB2E-B02F19E213F9}"/>
              </a:ext>
            </a:extLst>
          </p:cNvPr>
          <p:cNvSpPr txBox="1"/>
          <p:nvPr/>
        </p:nvSpPr>
        <p:spPr>
          <a:xfrm>
            <a:off x="554353" y="5269835"/>
            <a:ext cx="2880214" cy="147732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36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Gabriel Attal</a:t>
            </a:r>
            <a:b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Porte-parole du gouvernement français (2020 – 2022)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015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8B185-6977-0194-57DE-AFF2DD54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4A7A281-A7D5-C743-33E8-6470CBE5ED8F}"/>
              </a:ext>
            </a:extLst>
          </p:cNvPr>
          <p:cNvSpPr txBox="1"/>
          <p:nvPr/>
        </p:nvSpPr>
        <p:spPr>
          <a:xfrm>
            <a:off x="203811" y="365084"/>
            <a:ext cx="61360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Un </a:t>
            </a:r>
            <a:r>
              <a:rPr lang="fr-CH" sz="5400" u="sng" dirty="0">
                <a:solidFill>
                  <a:srgbClr val="FF0000"/>
                </a:solidFill>
                <a:effectLst/>
                <a:latin typeface="Gill Sans Ultra Bold" panose="020B0A02020104020203" pitchFamily="34" charset="77"/>
              </a:rPr>
              <a:t>fait</a:t>
            </a:r>
            <a:endParaRPr lang="fr-CH" sz="5400" dirty="0">
              <a:solidFill>
                <a:srgbClr val="FF0000"/>
              </a:solidFill>
              <a:effectLst/>
              <a:latin typeface="Gill Sans Ultra Bold" panose="020B0A02020104020203" pitchFamily="34" charset="77"/>
            </a:endParaRPr>
          </a:p>
        </p:txBody>
      </p:sp>
      <p:pic>
        <p:nvPicPr>
          <p:cNvPr id="3074" name="Picture 2" descr="Gabriel Attal">
            <a:extLst>
              <a:ext uri="{FF2B5EF4-FFF2-40B4-BE49-F238E27FC236}">
                <a16:creationId xmlns:a16="http://schemas.microsoft.com/office/drawing/2014/main" id="{D16B1D0C-DA48-7BDB-CF11-86A93B206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399" y="1711275"/>
            <a:ext cx="3006823" cy="400909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FFDA89-BA5A-21C5-22D1-718A94B07776}"/>
              </a:ext>
            </a:extLst>
          </p:cNvPr>
          <p:cNvSpPr txBox="1"/>
          <p:nvPr/>
        </p:nvSpPr>
        <p:spPr>
          <a:xfrm>
            <a:off x="554353" y="5269835"/>
            <a:ext cx="2880214" cy="147732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36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Gabriel Attal</a:t>
            </a:r>
            <a:b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Porte-parole du gouvernement français (2020 – 2022)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FAF02A-CDA0-6CE0-A44E-A783EC717FDA}"/>
              </a:ext>
            </a:extLst>
          </p:cNvPr>
          <p:cNvSpPr txBox="1"/>
          <p:nvPr/>
        </p:nvSpPr>
        <p:spPr>
          <a:xfrm>
            <a:off x="4623068" y="1804590"/>
            <a:ext cx="72385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400" b="1" i="0" dirty="0">
                <a:effectLst/>
                <a:latin typeface="☞ABADI MT PRO COND" panose="020B0806020104020203" pitchFamily="34" charset="0"/>
              </a:rPr>
              <a:t>« Rencontrez nos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Young global Leaders</a:t>
            </a:r>
            <a:r>
              <a:rPr lang="fr-CH" sz="2400" b="1" i="0" dirty="0">
                <a:solidFill>
                  <a:srgbClr val="FF0000"/>
                </a:solidFill>
                <a:effectLst/>
                <a:latin typeface="☞ABADI MT PRO COND" panose="020B0806020104020203" pitchFamily="34" charset="0"/>
              </a:rPr>
              <a:t> </a:t>
            </a:r>
            <a:r>
              <a:rPr lang="fr-CH" sz="2400" b="1" i="0" dirty="0">
                <a:effectLst/>
                <a:latin typeface="☞ABADI MT PRO COND" panose="020B0806020104020203" pitchFamily="34" charset="0"/>
              </a:rPr>
              <a:t>pour 2020 » </a:t>
            </a:r>
            <a:br>
              <a:rPr lang="fr-CH" sz="2400" b="1" i="0" dirty="0">
                <a:effectLst/>
                <a:latin typeface="☞ABADI MT PRO COND" panose="020B0806020104020203" pitchFamily="34" charset="0"/>
              </a:rPr>
            </a:br>
            <a:r>
              <a:rPr lang="fr-CH" sz="2400" b="1" i="0" dirty="0"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1</a:t>
            </a:r>
            <a:r>
              <a:rPr lang="fr-CH" sz="2400" b="1" dirty="0"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1 mars 2020</a:t>
            </a:r>
            <a:endParaRPr lang="fr-FR" sz="2400" b="1" dirty="0">
              <a:highlight>
                <a:srgbClr val="FFFF00"/>
              </a:highlight>
              <a:latin typeface="☞ABADI MT PRO COND" panose="020B0806020104020203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609B191-E0EF-5E7F-A3B5-B4C1453E5EEB}"/>
              </a:ext>
            </a:extLst>
          </p:cNvPr>
          <p:cNvSpPr/>
          <p:nvPr/>
        </p:nvSpPr>
        <p:spPr>
          <a:xfrm>
            <a:off x="4408149" y="1686538"/>
            <a:ext cx="7443425" cy="1960902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7155B01-7E11-8F04-462F-E4191548BDA4}"/>
              </a:ext>
            </a:extLst>
          </p:cNvPr>
          <p:cNvSpPr txBox="1"/>
          <p:nvPr/>
        </p:nvSpPr>
        <p:spPr>
          <a:xfrm>
            <a:off x="4623068" y="2711120"/>
            <a:ext cx="71117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u="sng" dirty="0"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Gabriel Attal</a:t>
            </a:r>
            <a:r>
              <a:rPr lang="fr-CH" sz="2000" b="1" i="0" dirty="0"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fait partie de la liste de YGL du Forum économique mondial nommés le 11 mar</a:t>
            </a:r>
            <a:r>
              <a:rPr lang="fr-CH" sz="2000" b="1" dirty="0"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 2020 </a:t>
            </a:r>
            <a:endParaRPr lang="fr-CH" sz="2000" b="1" i="0" dirty="0">
              <a:effectLst/>
              <a:highlight>
                <a:srgbClr val="FFFF00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AAF893A-D1F8-BA91-42E2-718ED0568FCC}"/>
              </a:ext>
            </a:extLst>
          </p:cNvPr>
          <p:cNvSpPr/>
          <p:nvPr/>
        </p:nvSpPr>
        <p:spPr>
          <a:xfrm>
            <a:off x="4418155" y="3860883"/>
            <a:ext cx="7545882" cy="2886279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DA80B3B-3713-6A5D-C36E-D0AAAF4DE551}"/>
              </a:ext>
            </a:extLst>
          </p:cNvPr>
          <p:cNvSpPr txBox="1"/>
          <p:nvPr/>
        </p:nvSpPr>
        <p:spPr>
          <a:xfrm>
            <a:off x="4617866" y="3860883"/>
            <a:ext cx="7658345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Lors de la 69ème réunion </a:t>
            </a:r>
          </a:p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du </a:t>
            </a:r>
            <a:r>
              <a:rPr lang="fr-CH" sz="24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Groupe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 </a:t>
            </a:r>
            <a:r>
              <a:rPr lang="fr-CH" sz="2400" b="1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Bilderberg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 </a:t>
            </a:r>
            <a:endParaRPr lang="fr-CH" sz="2400" dirty="0">
              <a:solidFill>
                <a:srgbClr val="000000"/>
              </a:solidFill>
              <a:effectLst/>
              <a:highlight>
                <a:srgbClr val="FFFF00"/>
              </a:highlight>
              <a:latin typeface="☞ABADI MT PRO COND" panose="020B0806020104020203" pitchFamily="34" charset="0"/>
            </a:endParaRPr>
          </a:p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18 - 21 mai 2023</a:t>
            </a:r>
            <a:r>
              <a:rPr lang="fr-CH" sz="24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à Lisbonne (Portugal) </a:t>
            </a:r>
            <a:endParaRPr lang="fr-CH" sz="24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  <a:p>
            <a:endParaRPr lang="fr-CH" sz="1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sz="2000" b="1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Gabriel Attal</a:t>
            </a: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fait partie des participants</a:t>
            </a:r>
            <a:r>
              <a:rPr lang="fr-CH" sz="20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aux côtés de : </a:t>
            </a:r>
            <a:endParaRPr lang="fr-CH" sz="2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Édouard Philippe (ex-Premier ministre français)</a:t>
            </a:r>
          </a:p>
          <a:p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Albert </a:t>
            </a:r>
            <a:r>
              <a:rPr lang="fr-CH" sz="20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Bourla</a:t>
            </a: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(Président de Pfizer)</a:t>
            </a:r>
          </a:p>
          <a:p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• Henry Kissinger (Bras droit des Rockefeller, Conseiller des </a:t>
            </a:r>
            <a:r>
              <a:rPr lang="fr-CH" sz="2000" dirty="0">
                <a:solidFill>
                  <a:srgbClr val="000000"/>
                </a:solidFill>
                <a:latin typeface="Helvetica Neue" panose="02000503000000020004" pitchFamily="2" charset="0"/>
              </a:rPr>
              <a:t>présidents US Eisenhower, Kennedy, Johnson, Nixon, Ford)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68774A0-D51C-F7D9-88FA-E55979908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58" y="3438995"/>
            <a:ext cx="2532185" cy="11863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68C61B-181C-D98D-7EB2-2089817B9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5644" y="475676"/>
            <a:ext cx="2292545" cy="134981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306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2" grpId="0"/>
      <p:bldP spid="15" grpId="0" animBg="1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76E7B-177D-9FE4-4450-B0C420B2A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5E11418-E90F-A82E-1875-F41834C2C574}"/>
              </a:ext>
            </a:extLst>
          </p:cNvPr>
          <p:cNvSpPr txBox="1"/>
          <p:nvPr/>
        </p:nvSpPr>
        <p:spPr>
          <a:xfrm>
            <a:off x="203811" y="365084"/>
            <a:ext cx="61360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Un </a:t>
            </a:r>
            <a:r>
              <a:rPr lang="fr-CH" sz="5400" u="sng" dirty="0">
                <a:solidFill>
                  <a:srgbClr val="FF0000"/>
                </a:solidFill>
                <a:effectLst/>
                <a:latin typeface="Gill Sans Ultra Bold" panose="020B0A02020104020203" pitchFamily="34" charset="77"/>
              </a:rPr>
              <a:t>fait</a:t>
            </a:r>
            <a:endParaRPr lang="fr-CH" sz="5400" dirty="0">
              <a:solidFill>
                <a:srgbClr val="FF0000"/>
              </a:solidFill>
              <a:effectLst/>
              <a:latin typeface="Gill Sans Ultra Bold" panose="020B0A02020104020203" pitchFamily="34" charset="77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01CF38-E928-9C75-630A-D1D6D9E09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0502"/>
            <a:ext cx="5273040" cy="47998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27FB6A-6DAC-B318-CC57-17D9AD762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960" y="186331"/>
            <a:ext cx="6690360" cy="34061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7CFE8C-62D2-4085-7141-A4FA3EB22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5282" y="3733547"/>
            <a:ext cx="7772400" cy="30832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8073DE-1800-21FD-4F67-BA19E5DEBDBC}"/>
              </a:ext>
            </a:extLst>
          </p:cNvPr>
          <p:cNvSpPr/>
          <p:nvPr/>
        </p:nvSpPr>
        <p:spPr>
          <a:xfrm>
            <a:off x="203811" y="2147455"/>
            <a:ext cx="4810149" cy="91633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72677-DEB0-F9BE-D958-570439E34929}"/>
              </a:ext>
            </a:extLst>
          </p:cNvPr>
          <p:cNvSpPr/>
          <p:nvPr/>
        </p:nvSpPr>
        <p:spPr>
          <a:xfrm>
            <a:off x="5120639" y="3047747"/>
            <a:ext cx="1965961" cy="48312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2378DB-7623-9997-FD9F-D4589D7692FB}"/>
              </a:ext>
            </a:extLst>
          </p:cNvPr>
          <p:cNvSpPr/>
          <p:nvPr/>
        </p:nvSpPr>
        <p:spPr>
          <a:xfrm>
            <a:off x="3962395" y="4621597"/>
            <a:ext cx="8122919" cy="1021353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89BA48-2346-BBDB-77CE-C6CF24151728}"/>
              </a:ext>
            </a:extLst>
          </p:cNvPr>
          <p:cNvSpPr/>
          <p:nvPr/>
        </p:nvSpPr>
        <p:spPr>
          <a:xfrm>
            <a:off x="203811" y="4170218"/>
            <a:ext cx="1965961" cy="23552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87A55E8-0722-50A4-4328-CDCFF51A315E}"/>
              </a:ext>
            </a:extLst>
          </p:cNvPr>
          <p:cNvSpPr/>
          <p:nvPr/>
        </p:nvSpPr>
        <p:spPr>
          <a:xfrm>
            <a:off x="178104" y="5559827"/>
            <a:ext cx="1965961" cy="23552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12EE77-18E1-63D6-C30D-DE4F3AA70818}"/>
              </a:ext>
            </a:extLst>
          </p:cNvPr>
          <p:cNvSpPr/>
          <p:nvPr/>
        </p:nvSpPr>
        <p:spPr>
          <a:xfrm>
            <a:off x="203811" y="3115740"/>
            <a:ext cx="1965961" cy="23013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DAF58F1-E329-087F-308D-7A104E0F9A86}"/>
              </a:ext>
            </a:extLst>
          </p:cNvPr>
          <p:cNvCxnSpPr>
            <a:cxnSpLocks/>
          </p:cNvCxnSpPr>
          <p:nvPr/>
        </p:nvCxnSpPr>
        <p:spPr>
          <a:xfrm>
            <a:off x="4275116" y="5363123"/>
            <a:ext cx="3026229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48A5A07-D02B-9D3B-5692-1304403DF04A}"/>
              </a:ext>
            </a:extLst>
          </p:cNvPr>
          <p:cNvCxnSpPr>
            <a:cxnSpLocks/>
          </p:cNvCxnSpPr>
          <p:nvPr/>
        </p:nvCxnSpPr>
        <p:spPr>
          <a:xfrm>
            <a:off x="9864436" y="5141450"/>
            <a:ext cx="1839884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79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C50B0-6AA7-1BCC-76DE-090E9BFB3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438059C-6546-838A-FF07-AA7C28E658A8}"/>
              </a:ext>
            </a:extLst>
          </p:cNvPr>
          <p:cNvSpPr txBox="1"/>
          <p:nvPr/>
        </p:nvSpPr>
        <p:spPr>
          <a:xfrm>
            <a:off x="1888176" y="843677"/>
            <a:ext cx="926473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Comment retrouver une source </a:t>
            </a:r>
            <a:r>
              <a:rPr lang="fr-CH" sz="5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supprimée</a:t>
            </a:r>
            <a:r>
              <a:rPr lang="fr-CH" sz="5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?</a:t>
            </a:r>
            <a:endParaRPr lang="fr-CH" sz="5400" dirty="0">
              <a:solidFill>
                <a:srgbClr val="000000"/>
              </a:solidFill>
              <a:effectLst/>
              <a:latin typeface="Gill Sans Ultra Bold" panose="020B0A02020104020203" pitchFamily="34" charset="77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FFC2E5A-948D-0FCD-78DF-C481495C2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920" y="3672840"/>
            <a:ext cx="3972758" cy="261740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35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A2C42-AF26-744B-A1F4-9AE2419D5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9D07B4-DC57-892D-75DB-9FEEC49FED4A}"/>
              </a:ext>
            </a:extLst>
          </p:cNvPr>
          <p:cNvSpPr txBox="1"/>
          <p:nvPr/>
        </p:nvSpPr>
        <p:spPr>
          <a:xfrm>
            <a:off x="319645" y="328752"/>
            <a:ext cx="1056497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3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façons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de retrouver une source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supprimée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:</a:t>
            </a:r>
            <a:endParaRPr lang="fr-CH" sz="4400" dirty="0">
              <a:solidFill>
                <a:srgbClr val="000000"/>
              </a:solidFill>
              <a:effectLst/>
              <a:latin typeface="Gill Sans Ultra Bold" panose="020B0A02020104020203" pitchFamily="34" charset="77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E76824-5A29-2ED6-9C96-EF546BD96F74}"/>
              </a:ext>
            </a:extLst>
          </p:cNvPr>
          <p:cNvSpPr txBox="1"/>
          <p:nvPr/>
        </p:nvSpPr>
        <p:spPr>
          <a:xfrm>
            <a:off x="691751" y="2302907"/>
            <a:ext cx="1056497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09663" indent="-571500">
              <a:spcAft>
                <a:spcPts val="1200"/>
              </a:spcAft>
              <a:buFont typeface=".Lucida Grande UI Regular"/>
              <a:buChar char="►"/>
            </a:pPr>
            <a:r>
              <a:rPr lang="fr-CH" sz="4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Site </a:t>
            </a:r>
            <a:r>
              <a:rPr lang="fr-CH" sz="4400" dirty="0" err="1">
                <a:solidFill>
                  <a:srgbClr val="0070C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archive.org</a:t>
            </a:r>
            <a:r>
              <a:rPr lang="fr-CH" sz="4400" dirty="0">
                <a:solidFill>
                  <a:srgbClr val="0070C0"/>
                </a:solidFill>
                <a:latin typeface="☞ABADI MT PRO COND" panose="020B0806020104020203" pitchFamily="34" charset="0"/>
              </a:rPr>
              <a:t> </a:t>
            </a:r>
            <a:r>
              <a:rPr lang="fr-CH" sz="4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(</a:t>
            </a:r>
            <a:r>
              <a:rPr lang="fr-CH" sz="4400" dirty="0" err="1">
                <a:solidFill>
                  <a:srgbClr val="000000"/>
                </a:solidFill>
                <a:latin typeface="☞ABADI MT PRO COND" panose="020B0806020104020203" pitchFamily="34" charset="0"/>
              </a:rPr>
              <a:t>Wayback</a:t>
            </a:r>
            <a:r>
              <a:rPr lang="fr-CH" sz="4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machine)</a:t>
            </a:r>
          </a:p>
          <a:p>
            <a:pPr marL="1109663" indent="-571500">
              <a:spcAft>
                <a:spcPts val="1200"/>
              </a:spcAft>
              <a:buFont typeface=".Lucida Grande UI Regular"/>
              <a:buChar char="►"/>
            </a:pPr>
            <a:r>
              <a:rPr lang="fr-CH" sz="4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Trouver un </a:t>
            </a:r>
            <a:r>
              <a:rPr lang="fr-CH" sz="4400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autre lien</a:t>
            </a:r>
            <a:r>
              <a:rPr lang="fr-CH" sz="4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(parfois la page est déplacée) ou une </a:t>
            </a:r>
            <a:r>
              <a:rPr lang="fr-CH" sz="4400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autre plate-forme</a:t>
            </a:r>
          </a:p>
          <a:p>
            <a:pPr marL="1109663" indent="-571500">
              <a:spcAft>
                <a:spcPts val="1200"/>
              </a:spcAft>
              <a:buFont typeface=".Lucida Grande UI Regular"/>
              <a:buChar char="►"/>
            </a:pPr>
            <a:r>
              <a:rPr lang="fr-CH" sz="4400" dirty="0">
                <a:solidFill>
                  <a:srgbClr val="00000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Recouper</a:t>
            </a:r>
            <a:r>
              <a:rPr lang="fr-CH" sz="4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 le plus d'infos authentiques qui confirment l'info 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FB3D99C-3206-2B15-9964-F7DFA69A3FC1}"/>
              </a:ext>
            </a:extLst>
          </p:cNvPr>
          <p:cNvSpPr/>
          <p:nvPr/>
        </p:nvSpPr>
        <p:spPr>
          <a:xfrm>
            <a:off x="1018262" y="1947432"/>
            <a:ext cx="9606366" cy="436321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12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AAE45-3125-A871-4F9F-B11CEA3FB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0760694-AB3B-B04C-2196-703362529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621" y="1706988"/>
            <a:ext cx="6417733" cy="36471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4E87609-2201-F40D-0F1B-5559D9BE40C3}"/>
              </a:ext>
            </a:extLst>
          </p:cNvPr>
          <p:cNvSpPr txBox="1"/>
          <p:nvPr/>
        </p:nvSpPr>
        <p:spPr>
          <a:xfrm>
            <a:off x="6262820" y="5124264"/>
            <a:ext cx="624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fr-CH" dirty="0"/>
            </a:br>
            <a:r>
              <a:rPr lang="fr-CH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Pédocriminalité</a:t>
            </a:r>
            <a:r>
              <a:rPr lang="fr-CH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Suisse. Partie 1 : les horreurs de la RTS.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C2B90B-95D8-3084-C2DF-AB32E1C9DC51}"/>
              </a:ext>
            </a:extLst>
          </p:cNvPr>
          <p:cNvSpPr txBox="1"/>
          <p:nvPr/>
        </p:nvSpPr>
        <p:spPr>
          <a:xfrm>
            <a:off x="319645" y="3112017"/>
            <a:ext cx="5943175" cy="357020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Idriss </a:t>
            </a:r>
            <a:r>
              <a:rPr lang="fr-CH" sz="2400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Aberkane</a:t>
            </a: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parle dans cette vidéo </a:t>
            </a:r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</a:rPr>
              <a:t>publiée le 9 mai 2026 </a:t>
            </a: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des </a:t>
            </a:r>
            <a:r>
              <a:rPr lang="fr-CH" sz="2400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pédocriminels</a:t>
            </a: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de la RTS.</a:t>
            </a:r>
          </a:p>
          <a:p>
            <a:endParaRPr lang="fr-CH" sz="1000" b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sz="24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Il cite un article du journal suisse </a:t>
            </a:r>
            <a:r>
              <a:rPr lang="fr-CH" sz="2400" b="1" i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Vigousse</a:t>
            </a:r>
            <a:r>
              <a:rPr lang="fr-CH" sz="24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 : </a:t>
            </a:r>
            <a:r>
              <a:rPr lang="fr-CH" sz="2400" b="1" dirty="0">
                <a:solidFill>
                  <a:srgbClr val="FF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« </a:t>
            </a:r>
            <a:r>
              <a:rPr lang="fr-CH" sz="24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La SSR ne perd pas le pédophile » </a:t>
            </a:r>
            <a:r>
              <a:rPr lang="fr-CH" sz="2400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</a:rPr>
              <a:t>du 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14.01.2011, </a:t>
            </a:r>
            <a:r>
              <a:rPr lang="fr-CH" sz="24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qui a été supprimé, </a:t>
            </a:r>
            <a:r>
              <a:rPr lang="fr-CH" sz="2400" b="1" dirty="0"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d’après Idriss, le jour de la mort de son auteur, Patrick Nordmann (20/08/2022).</a:t>
            </a:r>
            <a:endParaRPr lang="fr-CH" sz="2400" dirty="0">
              <a:effectLst/>
              <a:highlight>
                <a:srgbClr val="FFFF00"/>
              </a:highlight>
              <a:latin typeface="Helvetica Neue" panose="02000503000000020004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1198CD3-C8E9-35A3-97D6-1BA98D81F493}"/>
              </a:ext>
            </a:extLst>
          </p:cNvPr>
          <p:cNvSpPr txBox="1"/>
          <p:nvPr/>
        </p:nvSpPr>
        <p:spPr>
          <a:xfrm>
            <a:off x="319646" y="328752"/>
            <a:ext cx="11678766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Exemple : </a:t>
            </a:r>
          </a:p>
          <a:p>
            <a:r>
              <a:rPr lang="fr-CH" sz="40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L’article de </a:t>
            </a:r>
            <a:r>
              <a:rPr lang="fr-CH" sz="40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Vigousse</a:t>
            </a:r>
            <a:r>
              <a:rPr lang="fr-CH" sz="40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sur les </a:t>
            </a:r>
            <a:r>
              <a:rPr lang="fr-CH" sz="40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pédos</a:t>
            </a:r>
            <a:r>
              <a:rPr lang="fr-CH" sz="40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de la </a:t>
            </a:r>
            <a:r>
              <a:rPr lang="fr-CH" sz="40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RTS</a:t>
            </a:r>
            <a:r>
              <a:rPr lang="fr-CH" sz="40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</a:t>
            </a:r>
          </a:p>
          <a:p>
            <a:r>
              <a:rPr lang="fr-CH" sz="40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d</a:t>
            </a:r>
            <a:r>
              <a:rPr lang="fr-CH" sz="40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u 14/01/2011</a:t>
            </a:r>
            <a:endParaRPr lang="fr-CH" sz="4000" dirty="0">
              <a:solidFill>
                <a:srgbClr val="FF0000"/>
              </a:solidFill>
              <a:effectLst/>
              <a:latin typeface="Gill Sans Ultra Bold" panose="020B0A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4734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4B34-3634-767C-D074-61C6192DC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42B6AE-88A5-7993-C3E9-5E2E8FBD40D8}"/>
              </a:ext>
            </a:extLst>
          </p:cNvPr>
          <p:cNvSpPr txBox="1"/>
          <p:nvPr/>
        </p:nvSpPr>
        <p:spPr>
          <a:xfrm>
            <a:off x="319645" y="328752"/>
            <a:ext cx="1209358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J’utilise le site « </a:t>
            </a:r>
            <a:r>
              <a:rPr lang="fr-CH" sz="4400" dirty="0" err="1">
                <a:solidFill>
                  <a:srgbClr val="FF0000"/>
                </a:solidFill>
                <a:latin typeface="Gill Sans Ultra Bold" panose="020B0A02020104020203" pitchFamily="34" charset="77"/>
              </a:rPr>
              <a:t>archive.org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 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» pour retrouver la source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supprimée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</a:t>
            </a:r>
            <a:endParaRPr lang="fr-CH" sz="4400" dirty="0">
              <a:solidFill>
                <a:srgbClr val="000000"/>
              </a:solidFill>
              <a:effectLst/>
              <a:latin typeface="Gill Sans Ultra Bold" panose="020B0A02020104020203" pitchFamily="34" charset="77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4E34AA-2E3D-F388-A177-9D6C72435985}"/>
              </a:ext>
            </a:extLst>
          </p:cNvPr>
          <p:cNvSpPr txBox="1"/>
          <p:nvPr/>
        </p:nvSpPr>
        <p:spPr>
          <a:xfrm>
            <a:off x="0" y="2712761"/>
            <a:ext cx="48793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09663" indent="-571500">
              <a:spcAft>
                <a:spcPts val="1200"/>
              </a:spcAft>
              <a:buFont typeface=".Lucida Grande UI Regular"/>
              <a:buChar char="►"/>
            </a:pPr>
            <a:r>
              <a:rPr lang="fr-CH" sz="4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Site </a:t>
            </a:r>
            <a:r>
              <a:rPr lang="fr-CH" sz="4400" dirty="0" err="1">
                <a:solidFill>
                  <a:srgbClr val="0070C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archive.org</a:t>
            </a:r>
            <a:r>
              <a:rPr lang="fr-CH" sz="4400" dirty="0">
                <a:solidFill>
                  <a:srgbClr val="0070C0"/>
                </a:solidFill>
                <a:latin typeface="☞ABADI MT PRO COND" panose="020B0806020104020203" pitchFamily="34" charset="0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A5DA6E-7CB5-9E57-6F0A-065B1CEA8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11" y="3832773"/>
            <a:ext cx="12093589" cy="24998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BC5C0F-075F-F96D-BD3B-9B6055A3E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143584">
            <a:off x="7920902" y="3292112"/>
            <a:ext cx="3639798" cy="16999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0EAD97-A0A3-BC3B-C5B4-709E420957B5}"/>
              </a:ext>
            </a:extLst>
          </p:cNvPr>
          <p:cNvSpPr txBox="1"/>
          <p:nvPr/>
        </p:nvSpPr>
        <p:spPr>
          <a:xfrm>
            <a:off x="5544710" y="2003818"/>
            <a:ext cx="6105832" cy="80021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1" dirty="0">
                <a:effectLst/>
                <a:latin typeface="☞ABADI MT PRO COND" panose="020B0806020104020203" pitchFamily="34" charset="0"/>
              </a:rPr>
              <a:t>Lien vers le numéro 45 de Vigousse : </a:t>
            </a:r>
            <a:r>
              <a:rPr lang="fr-CH" sz="18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www.vigousse.ch</a:t>
            </a:r>
            <a:r>
              <a:rPr lang="fr-CH" sz="18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fr-CH" sz="18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numeros</a:t>
            </a:r>
            <a:r>
              <a:rPr lang="fr-CH" sz="18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/45/</a:t>
            </a:r>
            <a:r>
              <a:rPr lang="fr-CH" sz="18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pdf</a:t>
            </a:r>
            <a:r>
              <a:rPr lang="fr-CH" sz="18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/Vigousse_no45.pdf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FB6346-5A88-0525-C866-B6AF1EA1421A}"/>
              </a:ext>
            </a:extLst>
          </p:cNvPr>
          <p:cNvSpPr txBox="1"/>
          <p:nvPr/>
        </p:nvSpPr>
        <p:spPr>
          <a:xfrm>
            <a:off x="8227346" y="5687771"/>
            <a:ext cx="28781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8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www.vigousse.ch</a:t>
            </a:r>
            <a:r>
              <a:rPr lang="fr-CH" sz="8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fr-CH" sz="8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numeros</a:t>
            </a:r>
            <a:r>
              <a:rPr lang="fr-CH" sz="8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/45/</a:t>
            </a:r>
            <a:r>
              <a:rPr lang="fr-CH" sz="8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pdf</a:t>
            </a:r>
            <a:r>
              <a:rPr lang="fr-CH" sz="8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/Vigousse_no45.pdf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154782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AF696-95DA-6B76-527A-A6A373BFC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08F07A6-B515-0FAC-6FC9-EBAC543C28A3}"/>
              </a:ext>
            </a:extLst>
          </p:cNvPr>
          <p:cNvSpPr txBox="1"/>
          <p:nvPr/>
        </p:nvSpPr>
        <p:spPr>
          <a:xfrm>
            <a:off x="319645" y="328752"/>
            <a:ext cx="1056497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Je cherche parmi les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archives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de ce lien.</a:t>
            </a:r>
            <a:endParaRPr lang="fr-CH" sz="4400" dirty="0">
              <a:solidFill>
                <a:srgbClr val="000000"/>
              </a:solidFill>
              <a:effectLst/>
              <a:latin typeface="Gill Sans Ultra Bold" panose="020B0A02020104020203" pitchFamily="34" charset="77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3ACBC1-34AD-ED80-BD12-08593A6A4849}"/>
              </a:ext>
            </a:extLst>
          </p:cNvPr>
          <p:cNvSpPr txBox="1"/>
          <p:nvPr/>
        </p:nvSpPr>
        <p:spPr>
          <a:xfrm>
            <a:off x="-144910" y="5998429"/>
            <a:ext cx="48793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09663" indent="-571500">
              <a:spcAft>
                <a:spcPts val="1200"/>
              </a:spcAft>
              <a:buFont typeface=".Lucida Grande UI Regular"/>
              <a:buChar char="►"/>
            </a:pPr>
            <a:r>
              <a:rPr lang="fr-CH" sz="4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Site </a:t>
            </a:r>
            <a:r>
              <a:rPr lang="fr-CH" sz="4400" dirty="0" err="1">
                <a:solidFill>
                  <a:srgbClr val="0070C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archive.org</a:t>
            </a:r>
            <a:r>
              <a:rPr lang="fr-CH" sz="4400" dirty="0">
                <a:solidFill>
                  <a:srgbClr val="0070C0"/>
                </a:solidFill>
                <a:latin typeface="☞ABADI MT PRO COND" panose="020B0806020104020203" pitchFamily="34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CF597-6C8F-A1FA-C1AC-DFF16BE8AEB2}"/>
              </a:ext>
            </a:extLst>
          </p:cNvPr>
          <p:cNvSpPr txBox="1"/>
          <p:nvPr/>
        </p:nvSpPr>
        <p:spPr>
          <a:xfrm>
            <a:off x="4734405" y="1375192"/>
            <a:ext cx="6105832" cy="80021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1" dirty="0">
                <a:effectLst/>
                <a:latin typeface="☞ABADI MT PRO COND" panose="020B0806020104020203" pitchFamily="34" charset="0"/>
              </a:rPr>
              <a:t>On recherche le numéro 45 de Vigousse : </a:t>
            </a:r>
            <a:r>
              <a:rPr lang="fr-CH" sz="18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www.vigousse.ch</a:t>
            </a:r>
            <a:r>
              <a:rPr lang="fr-CH" sz="18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fr-CH" sz="18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numeros</a:t>
            </a:r>
            <a:r>
              <a:rPr lang="fr-CH" sz="18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/45/</a:t>
            </a:r>
            <a:r>
              <a:rPr lang="fr-CH" sz="18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pdf</a:t>
            </a:r>
            <a:r>
              <a:rPr lang="fr-CH" sz="18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/Vigousse_no45.pdf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264765-107B-DA2B-71CC-AA5810ACA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470" y="2507606"/>
            <a:ext cx="8737262" cy="342967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67B0BB-0E2B-BDCD-1508-03671B24F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143584">
            <a:off x="5952952" y="2708074"/>
            <a:ext cx="3639798" cy="16999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225608-91FE-CED3-74C6-1353D0735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865730">
            <a:off x="4029050" y="2855551"/>
            <a:ext cx="3639798" cy="16999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7A507B-2A90-C670-24D0-37C3FBDBD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75340">
            <a:off x="2326440" y="2951573"/>
            <a:ext cx="3639798" cy="16999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65EDD5-1F4B-50AC-8169-89326D8BC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94615">
            <a:off x="7282966" y="2453382"/>
            <a:ext cx="3639798" cy="169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5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DE6B6-EDCD-6671-2783-AD6DC41BC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328578E-355C-A7CF-EED5-B7E363568049}"/>
              </a:ext>
            </a:extLst>
          </p:cNvPr>
          <p:cNvSpPr txBox="1"/>
          <p:nvPr/>
        </p:nvSpPr>
        <p:spPr>
          <a:xfrm>
            <a:off x="334160" y="55906"/>
            <a:ext cx="1056497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Je choisis une année puis je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repère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un jour où il y a eu une archive.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9E0A83-D683-C846-35FF-B38A7A41FDDC}"/>
              </a:ext>
            </a:extLst>
          </p:cNvPr>
          <p:cNvSpPr txBox="1"/>
          <p:nvPr/>
        </p:nvSpPr>
        <p:spPr>
          <a:xfrm>
            <a:off x="6865257" y="6032653"/>
            <a:ext cx="48793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09663" indent="-571500">
              <a:spcAft>
                <a:spcPts val="1200"/>
              </a:spcAft>
              <a:buFont typeface=".Lucida Grande UI Regular"/>
              <a:buChar char="►"/>
            </a:pPr>
            <a:r>
              <a:rPr lang="fr-CH" sz="4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Site </a:t>
            </a:r>
            <a:r>
              <a:rPr lang="fr-CH" sz="4400" dirty="0" err="1">
                <a:solidFill>
                  <a:srgbClr val="0070C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archive.org</a:t>
            </a:r>
            <a:r>
              <a:rPr lang="fr-CH" sz="4400" dirty="0">
                <a:solidFill>
                  <a:srgbClr val="0070C0"/>
                </a:solidFill>
                <a:latin typeface="☞ABADI MT PRO COND" panose="020B0806020104020203" pitchFamily="34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FC455E5-D10C-52AE-9322-EB3B5F9B885E}"/>
              </a:ext>
            </a:extLst>
          </p:cNvPr>
          <p:cNvSpPr txBox="1"/>
          <p:nvPr/>
        </p:nvSpPr>
        <p:spPr>
          <a:xfrm>
            <a:off x="4879315" y="1892937"/>
            <a:ext cx="5621537" cy="95410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1" dirty="0">
                <a:effectLst/>
                <a:latin typeface="☞ABADI MT PRO COND" panose="020B0806020104020203" pitchFamily="34" charset="0"/>
              </a:rPr>
              <a:t>Le lien vers le numéro 45 de Vigousse </a:t>
            </a:r>
          </a:p>
          <a:p>
            <a:r>
              <a:rPr lang="fr-CH" sz="2800" b="1" dirty="0">
                <a:solidFill>
                  <a:srgbClr val="FF0000"/>
                </a:solidFill>
                <a:effectLst/>
                <a:latin typeface="☞ABADI MT PRO COND" panose="020B0806020104020203" pitchFamily="34" charset="0"/>
              </a:rPr>
              <a:t>ne donne rien </a:t>
            </a:r>
            <a:r>
              <a:rPr lang="fr-CH" sz="2800" b="1" dirty="0">
                <a:effectLst/>
                <a:latin typeface="☞ABADI MT PRO COND" panose="020B0806020104020203" pitchFamily="34" charset="0"/>
              </a:rPr>
              <a:t>au </a:t>
            </a:r>
            <a:r>
              <a:rPr lang="fr-CH" sz="2800" b="1" u="sng" dirty="0">
                <a:effectLst/>
                <a:latin typeface="☞ABADI MT PRO COND" panose="020B0806020104020203" pitchFamily="34" charset="0"/>
              </a:rPr>
              <a:t>23 août 2022</a:t>
            </a:r>
            <a:r>
              <a:rPr lang="fr-CH" sz="2800" b="1" dirty="0">
                <a:effectLst/>
                <a:latin typeface="☞ABADI MT PRO COND" panose="020B0806020104020203" pitchFamily="34" charset="0"/>
              </a:rPr>
              <a:t> :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1C98AC3-5B10-18B9-DC90-D17D2C2A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26" y="3235632"/>
            <a:ext cx="3073400" cy="25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7CB605-F9F7-3C99-8688-5142015B5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315" y="3166433"/>
            <a:ext cx="5410200" cy="26783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8B328CD-2C4B-6D96-26DB-575F25B6F834}"/>
              </a:ext>
            </a:extLst>
          </p:cNvPr>
          <p:cNvSpPr txBox="1"/>
          <p:nvPr/>
        </p:nvSpPr>
        <p:spPr>
          <a:xfrm>
            <a:off x="2439657" y="5514022"/>
            <a:ext cx="1601401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800" b="1" dirty="0">
                <a:effectLst/>
                <a:latin typeface="☞ABADI MT PRO COND" panose="020B0806020104020203" pitchFamily="34" charset="0"/>
              </a:rPr>
              <a:t>2022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6158AF-5E44-F76F-CDA2-07EEA006B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19703" flipH="1">
            <a:off x="1630136" y="5357728"/>
            <a:ext cx="544700" cy="61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6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F3FA0-C2C5-217E-9EB4-97E1FDE46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073723E-B7CB-D933-91D6-51A8138EC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681" y="0"/>
            <a:ext cx="5013434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A0C751-3758-4E65-ABFD-DEBE81D14C1B}"/>
              </a:ext>
            </a:extLst>
          </p:cNvPr>
          <p:cNvSpPr txBox="1"/>
          <p:nvPr/>
        </p:nvSpPr>
        <p:spPr>
          <a:xfrm>
            <a:off x="294203" y="226363"/>
            <a:ext cx="675185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Je choisis alors une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date </a:t>
            </a:r>
          </a:p>
          <a:p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antérieure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728F65-793F-874C-0AC2-80B5D5635052}"/>
              </a:ext>
            </a:extLst>
          </p:cNvPr>
          <p:cNvSpPr txBox="1"/>
          <p:nvPr/>
        </p:nvSpPr>
        <p:spPr>
          <a:xfrm>
            <a:off x="-176981" y="3343761"/>
            <a:ext cx="48793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09663" indent="-571500">
              <a:spcAft>
                <a:spcPts val="1200"/>
              </a:spcAft>
              <a:buFont typeface=".Lucida Grande UI Regular"/>
              <a:buChar char="►"/>
            </a:pPr>
            <a:r>
              <a:rPr lang="fr-CH" sz="4400" dirty="0">
                <a:solidFill>
                  <a:srgbClr val="000000"/>
                </a:solidFill>
                <a:latin typeface="☞ABADI MT PRO COND" panose="020B0806020104020203" pitchFamily="34" charset="0"/>
              </a:rPr>
              <a:t>Site </a:t>
            </a:r>
            <a:r>
              <a:rPr lang="fr-CH" sz="4400" dirty="0" err="1">
                <a:solidFill>
                  <a:srgbClr val="0070C0"/>
                </a:solidFill>
                <a:highlight>
                  <a:srgbClr val="FFFF00"/>
                </a:highlight>
                <a:latin typeface="☞ABADI MT PRO COND" panose="020B0806020104020203" pitchFamily="34" charset="0"/>
              </a:rPr>
              <a:t>archive.org</a:t>
            </a:r>
            <a:r>
              <a:rPr lang="fr-CH" sz="4400" dirty="0">
                <a:solidFill>
                  <a:srgbClr val="0070C0"/>
                </a:solidFill>
                <a:latin typeface="☞ABADI MT PRO COND" panose="020B0806020104020203" pitchFamily="34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175EC1-B678-0DBB-AF10-54A8EBE6B2CA}"/>
              </a:ext>
            </a:extLst>
          </p:cNvPr>
          <p:cNvSpPr txBox="1"/>
          <p:nvPr/>
        </p:nvSpPr>
        <p:spPr>
          <a:xfrm>
            <a:off x="1763730" y="4700042"/>
            <a:ext cx="5282324" cy="95410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1" dirty="0">
                <a:effectLst/>
                <a:latin typeface="☞ABADI MT PRO COND" panose="020B0806020104020203" pitchFamily="34" charset="0"/>
              </a:rPr>
              <a:t>Et là </a:t>
            </a:r>
            <a:r>
              <a:rPr lang="fr-CH" sz="2800" b="1" dirty="0">
                <a:solidFill>
                  <a:srgbClr val="FF0000"/>
                </a:solidFill>
                <a:effectLst/>
                <a:latin typeface="☞ABADI MT PRO COND" panose="020B0806020104020203" pitchFamily="34" charset="0"/>
              </a:rPr>
              <a:t>je le retrouve </a:t>
            </a:r>
            <a:r>
              <a:rPr lang="fr-CH" sz="2800" b="1" dirty="0">
                <a:effectLst/>
                <a:latin typeface="☞ABADI MT PRO COND" panose="020B0806020104020203" pitchFamily="34" charset="0"/>
              </a:rPr>
              <a:t>sur </a:t>
            </a:r>
            <a:r>
              <a:rPr lang="fr-CH" sz="2800" b="1" dirty="0" err="1">
                <a:latin typeface="☞ABADI MT PRO COND" panose="020B0806020104020203" pitchFamily="34" charset="0"/>
              </a:rPr>
              <a:t>archive.org</a:t>
            </a:r>
            <a:r>
              <a:rPr lang="fr-CH" sz="2800" b="1" dirty="0">
                <a:latin typeface="☞ABADI MT PRO COND" panose="020B0806020104020203" pitchFamily="34" charset="0"/>
              </a:rPr>
              <a:t> au </a:t>
            </a:r>
            <a:r>
              <a:rPr lang="fr-CH" sz="2800" b="1" u="sng" dirty="0">
                <a:latin typeface="☞ABADI MT PRO COND" panose="020B0806020104020203" pitchFamily="34" charset="0"/>
              </a:rPr>
              <a:t>13 janvier 2021</a:t>
            </a:r>
            <a:r>
              <a:rPr lang="fr-CH" sz="2800" b="1" dirty="0">
                <a:latin typeface="☞ABADI MT PRO COND" panose="020B0806020104020203" pitchFamily="34" charset="0"/>
              </a:rPr>
              <a:t> ! 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76988D-1965-ABBD-B5FE-1BF377B21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896" y="-151411"/>
            <a:ext cx="2791656" cy="131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2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72BB5-F2C3-54BC-A55C-A55B580C5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EDA2534-6136-B4F0-EEE1-C58F69482ACD}"/>
              </a:ext>
            </a:extLst>
          </p:cNvPr>
          <p:cNvSpPr txBox="1"/>
          <p:nvPr/>
        </p:nvSpPr>
        <p:spPr>
          <a:xfrm>
            <a:off x="319645" y="328752"/>
            <a:ext cx="10564979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On a </a:t>
            </a:r>
            <a:r>
              <a:rPr lang="fr-CH" sz="44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retrouvé</a:t>
            </a:r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 </a:t>
            </a:r>
          </a:p>
          <a:p>
            <a:r>
              <a:rPr lang="fr-CH" sz="4400" dirty="0">
                <a:solidFill>
                  <a:srgbClr val="000000"/>
                </a:solidFill>
                <a:latin typeface="Gill Sans Ultra Bold" panose="020B0A02020104020203" pitchFamily="34" charset="77"/>
              </a:rPr>
              <a:t>l</a:t>
            </a:r>
            <a:r>
              <a:rPr lang="fr-CH" sz="44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’article !</a:t>
            </a:r>
            <a:br>
              <a:rPr lang="fr-CH" sz="44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44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… </a:t>
            </a:r>
            <a:r>
              <a:rPr lang="fr-CH" sz="40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Et les pédos </a:t>
            </a:r>
          </a:p>
          <a:p>
            <a:r>
              <a:rPr lang="fr-CH" sz="4000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de la RTS.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21770E-D2CD-AD8B-ECC6-9EB11650B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717" y="164376"/>
            <a:ext cx="5335620" cy="65292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A1D1C0-212B-9235-149E-B495FA496DA2}"/>
              </a:ext>
            </a:extLst>
          </p:cNvPr>
          <p:cNvSpPr txBox="1"/>
          <p:nvPr/>
        </p:nvSpPr>
        <p:spPr>
          <a:xfrm>
            <a:off x="319645" y="3388077"/>
            <a:ext cx="5737437" cy="280076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8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J’ai ainsi retrouvé cet article du numéro #45 de Vigousse du 14/01/2011.</a:t>
            </a:r>
          </a:p>
          <a:p>
            <a:endParaRPr lang="fr-CH" sz="2400" b="1" dirty="0">
              <a:solidFill>
                <a:srgbClr val="000000"/>
              </a:solidFill>
              <a:highlight>
                <a:srgbClr val="FFFF00"/>
              </a:highlight>
              <a:latin typeface="Helvetica Neue" panose="02000503000000020004" pitchFamily="2" charset="0"/>
            </a:endParaRPr>
          </a:p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Son nouvel url est : </a:t>
            </a:r>
            <a:endParaRPr lang="fr-CH" sz="2400" dirty="0">
              <a:solidFill>
                <a:srgbClr val="000000"/>
              </a:solidFill>
              <a:effectLst/>
              <a:highlight>
                <a:srgbClr val="FFFF00"/>
              </a:highlight>
              <a:latin typeface="☞ABADI MT PRO COND" panose="020B0806020104020203" pitchFamily="34" charset="0"/>
            </a:endParaRPr>
          </a:p>
          <a:p>
            <a:r>
              <a:rPr lang="fr-CH" sz="24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https://</a:t>
            </a:r>
            <a:r>
              <a:rPr lang="fr-CH" sz="24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web.archive.org</a:t>
            </a:r>
            <a:r>
              <a:rPr lang="fr-CH" sz="24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/web/20211126151118/http://</a:t>
            </a:r>
            <a:r>
              <a:rPr lang="fr-CH" sz="24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www.vigousse.ch</a:t>
            </a:r>
            <a:r>
              <a:rPr lang="fr-CH" sz="24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fr-CH" sz="24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numeros</a:t>
            </a:r>
            <a:r>
              <a:rPr lang="fr-CH" sz="24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/45/</a:t>
            </a:r>
            <a:r>
              <a:rPr lang="fr-CH" sz="2400" b="1" dirty="0" err="1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pdf</a:t>
            </a:r>
            <a:r>
              <a:rPr lang="fr-CH" sz="2400" b="1" dirty="0">
                <a:solidFill>
                  <a:srgbClr val="1F6BC0"/>
                </a:solidFill>
                <a:effectLst/>
                <a:latin typeface="Helvetica Neue" panose="02000503000000020004" pitchFamily="2" charset="0"/>
              </a:rPr>
              <a:t>/Vigousse_no45.pdf</a:t>
            </a:r>
          </a:p>
        </p:txBody>
      </p:sp>
    </p:spTree>
    <p:extLst>
      <p:ext uri="{BB962C8B-B14F-4D97-AF65-F5344CB8AC3E}">
        <p14:creationId xmlns:p14="http://schemas.microsoft.com/office/powerpoint/2010/main" val="340758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8CFF7-1FDF-27D7-9640-A052E17D9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E3E58F3-9C4B-1EFD-BBED-0B16A9487CCE}"/>
              </a:ext>
            </a:extLst>
          </p:cNvPr>
          <p:cNvSpPr txBox="1"/>
          <p:nvPr/>
        </p:nvSpPr>
        <p:spPr>
          <a:xfrm>
            <a:off x="2397735" y="2153659"/>
            <a:ext cx="11657791" cy="2171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dirty="0">
                <a:solidFill>
                  <a:srgbClr val="000000"/>
                </a:solidFill>
                <a:latin typeface="Zapfino" panose="03030300040707070C03" pitchFamily="66" charset="77"/>
              </a:rPr>
              <a:t>D</a:t>
            </a:r>
            <a:r>
              <a:rPr lang="fr-CH" sz="4800" dirty="0">
                <a:solidFill>
                  <a:srgbClr val="000000"/>
                </a:solidFill>
                <a:effectLst/>
                <a:latin typeface="Zapfino" panose="03030300040707070C03" pitchFamily="66" charset="77"/>
              </a:rPr>
              <a:t>ans la résistance, 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0816B5C-B0C4-1D5F-C163-76E33CB30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39" y="3670767"/>
            <a:ext cx="3175000" cy="3175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D21DF9-2566-FB5E-BA24-36F61E511C3B}"/>
              </a:ext>
            </a:extLst>
          </p:cNvPr>
          <p:cNvSpPr txBox="1"/>
          <p:nvPr/>
        </p:nvSpPr>
        <p:spPr>
          <a:xfrm>
            <a:off x="3863141" y="3670767"/>
            <a:ext cx="85098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7200" b="1" dirty="0">
                <a:latin typeface="☞ABADI MT PRO COND" panose="020B0806020104020203" pitchFamily="34" charset="0"/>
                <a:ea typeface="+mj-ea"/>
                <a:cs typeface="+mj-cs"/>
              </a:rPr>
              <a:t>Vérifions nos sources !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338DC0-3A6F-B39A-6255-F584406DEB3F}"/>
              </a:ext>
            </a:extLst>
          </p:cNvPr>
          <p:cNvSpPr txBox="1"/>
          <p:nvPr/>
        </p:nvSpPr>
        <p:spPr>
          <a:xfrm>
            <a:off x="588253" y="707109"/>
            <a:ext cx="868637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8800" b="1" dirty="0">
                <a:latin typeface="☞ABADI MT PRO COND" panose="020B0806020104020203" pitchFamily="34" charset="0"/>
                <a:ea typeface="+mj-ea"/>
                <a:cs typeface="+mj-cs"/>
              </a:rPr>
              <a:t>À vous de jouer !</a:t>
            </a:r>
          </a:p>
        </p:txBody>
      </p:sp>
    </p:spTree>
    <p:extLst>
      <p:ext uri="{BB962C8B-B14F-4D97-AF65-F5344CB8AC3E}">
        <p14:creationId xmlns:p14="http://schemas.microsoft.com/office/powerpoint/2010/main" val="356828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64924-B48B-862F-0FE9-85B325BCB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4D2F466-ECAE-0B02-03EB-9C18ACA2A2E9}"/>
              </a:ext>
            </a:extLst>
          </p:cNvPr>
          <p:cNvSpPr txBox="1">
            <a:spLocks/>
          </p:cNvSpPr>
          <p:nvPr/>
        </p:nvSpPr>
        <p:spPr>
          <a:xfrm>
            <a:off x="1325213" y="3514858"/>
            <a:ext cx="9541568" cy="1696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6560"/>
              </a:lnSpc>
            </a:pPr>
            <a:r>
              <a:rPr lang="fr-CH" sz="4000" b="1" dirty="0">
                <a:latin typeface="Zapfino" panose="03030300040707070C03" pitchFamily="66" charset="77"/>
              </a:rPr>
              <a:t>Merci pour votre attention. </a:t>
            </a:r>
            <a:endParaRPr lang="fr-FR" sz="4000" b="1" dirty="0">
              <a:latin typeface="Zapfino" panose="03030300040707070C03" pitchFamily="66" charset="77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19EFEAFC-5FD9-FA69-388D-FD9EA8BACED5}"/>
              </a:ext>
            </a:extLst>
          </p:cNvPr>
          <p:cNvSpPr txBox="1">
            <a:spLocks/>
          </p:cNvSpPr>
          <p:nvPr/>
        </p:nvSpPr>
        <p:spPr>
          <a:xfrm>
            <a:off x="618562" y="1112377"/>
            <a:ext cx="10954871" cy="1831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H" sz="6000" b="1" dirty="0">
                <a:latin typeface="☞ABADI MT PRO COND" panose="020B0806020104020203" pitchFamily="34" charset="0"/>
              </a:rPr>
              <a:t>Pour un vrai journalisme citoyen</a:t>
            </a:r>
          </a:p>
          <a:p>
            <a:pPr algn="ctr"/>
            <a:r>
              <a:rPr lang="fr-CH" sz="8800" b="1" dirty="0">
                <a:latin typeface="☞ABADI MT PRO COND" panose="020B0806020104020203" pitchFamily="34" charset="0"/>
              </a:rPr>
              <a:t> sans </a:t>
            </a:r>
            <a:r>
              <a:rPr lang="fr-CH" sz="8800" b="1" dirty="0" err="1">
                <a:latin typeface="☞ABADI MT PRO COND" panose="020B0806020104020203" pitchFamily="34" charset="0"/>
              </a:rPr>
              <a:t>fakenews</a:t>
            </a:r>
            <a:r>
              <a:rPr lang="fr-CH" sz="8800" b="1" dirty="0">
                <a:latin typeface="☞ABADI MT PRO COND" panose="020B0806020104020203" pitchFamily="34" charset="0"/>
              </a:rPr>
              <a:t> ! </a:t>
            </a:r>
            <a:endParaRPr lang="fr-FR" sz="8800" b="1" dirty="0">
              <a:latin typeface="☞ABADI MT PRO COND" panose="020B0806020104020203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607E86-C1B5-7DAB-9DCF-415716419AD4}"/>
              </a:ext>
            </a:extLst>
          </p:cNvPr>
          <p:cNvSpPr txBox="1"/>
          <p:nvPr/>
        </p:nvSpPr>
        <p:spPr>
          <a:xfrm>
            <a:off x="10147105" y="3461744"/>
            <a:ext cx="143935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8800" dirty="0">
                <a:solidFill>
                  <a:srgbClr val="000000"/>
                </a:solidFill>
                <a:effectLst/>
                <a:latin typeface=".Apple Color Emoji UI"/>
              </a:rPr>
              <a:t>❤️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F5CDAD-1CC3-3CFA-211C-05D833C9D73A}"/>
              </a:ext>
            </a:extLst>
          </p:cNvPr>
          <p:cNvSpPr txBox="1"/>
          <p:nvPr/>
        </p:nvSpPr>
        <p:spPr>
          <a:xfrm>
            <a:off x="2102273" y="5917701"/>
            <a:ext cx="615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latin typeface="☞ABADI MT PRO COND" panose="020B0806020104020203" pitchFamily="34" charset="0"/>
              </a:rPr>
              <a:t>Mon site : </a:t>
            </a:r>
            <a:r>
              <a:rPr lang="fr-CH" sz="3600" b="1" dirty="0" err="1">
                <a:solidFill>
                  <a:srgbClr val="0070C0"/>
                </a:solidFill>
                <a:latin typeface="☞ABADI MT PRO COND" panose="020B0806020104020203" pitchFamily="34" charset="0"/>
              </a:rPr>
              <a:t>chloeframmery.ch</a:t>
            </a:r>
            <a:endParaRPr lang="fr-FR" sz="3600" dirty="0">
              <a:solidFill>
                <a:srgbClr val="0070C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88BB18-988F-20EC-28F3-17A5BA128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61" y="4867277"/>
            <a:ext cx="1831212" cy="183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5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  <p:bldP spid="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26695</TotalTime>
  <Words>1565</Words>
  <Application>Microsoft Macintosh PowerPoint</Application>
  <PresentationFormat>Grand écran</PresentationFormat>
  <Paragraphs>171</Paragraphs>
  <Slides>40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52" baseType="lpstr">
      <vt:lpstr>.Apple Color Emoji UI</vt:lpstr>
      <vt:lpstr>.Lucida Grande UI Regular</vt:lpstr>
      <vt:lpstr>☞ABADI MT PRO COND</vt:lpstr>
      <vt:lpstr>Arial</vt:lpstr>
      <vt:lpstr>Calibri</vt:lpstr>
      <vt:lpstr>Calibri Light</vt:lpstr>
      <vt:lpstr>Gill Sans Ultra Bold</vt:lpstr>
      <vt:lpstr>Helvetica Neue</vt:lpstr>
      <vt:lpstr>Impact</vt:lpstr>
      <vt:lpstr>Roboto</vt:lpstr>
      <vt:lpstr>Zapfino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WEF &amp; OMS</dc:title>
  <dc:creator>Microsoft Office User</dc:creator>
  <cp:lastModifiedBy>mac</cp:lastModifiedBy>
  <cp:revision>711</cp:revision>
  <dcterms:created xsi:type="dcterms:W3CDTF">2022-06-08T15:52:41Z</dcterms:created>
  <dcterms:modified xsi:type="dcterms:W3CDTF">2026-06-27T00:08:54Z</dcterms:modified>
</cp:coreProperties>
</file>