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450" r:id="rId3"/>
    <p:sldId id="454" r:id="rId4"/>
    <p:sldId id="453" r:id="rId5"/>
    <p:sldId id="452" r:id="rId6"/>
    <p:sldId id="451" r:id="rId7"/>
    <p:sldId id="455" r:id="rId8"/>
    <p:sldId id="458" r:id="rId9"/>
    <p:sldId id="459" r:id="rId10"/>
    <p:sldId id="457" r:id="rId11"/>
    <p:sldId id="293" r:id="rId12"/>
    <p:sldId id="284" r:id="rId13"/>
    <p:sldId id="301" r:id="rId14"/>
    <p:sldId id="297" r:id="rId15"/>
    <p:sldId id="328" r:id="rId16"/>
    <p:sldId id="398" r:id="rId17"/>
    <p:sldId id="360" r:id="rId18"/>
    <p:sldId id="344" r:id="rId19"/>
    <p:sldId id="357" r:id="rId20"/>
    <p:sldId id="358" r:id="rId21"/>
    <p:sldId id="379" r:id="rId22"/>
    <p:sldId id="265" r:id="rId23"/>
    <p:sldId id="273" r:id="rId24"/>
    <p:sldId id="278" r:id="rId25"/>
    <p:sldId id="263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605"/>
    <a:srgbClr val="FF327F"/>
    <a:srgbClr val="FF2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68"/>
    <p:restoredTop sz="92652"/>
  </p:normalViewPr>
  <p:slideViewPr>
    <p:cSldViewPr snapToGrid="0" snapToObjects="1">
      <p:cViewPr varScale="1">
        <p:scale>
          <a:sx n="67" d="100"/>
          <a:sy n="67" d="100"/>
        </p:scale>
        <p:origin x="184" y="904"/>
      </p:cViewPr>
      <p:guideLst/>
    </p:cSldViewPr>
  </p:slideViewPr>
  <p:outlineViewPr>
    <p:cViewPr>
      <p:scale>
        <a:sx n="33" d="100"/>
        <a:sy n="33" d="100"/>
      </p:scale>
      <p:origin x="0" y="-57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40DA5D-6368-994B-B643-55ADD33A6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BDCDA5-17AB-DD40-B3C2-D3B3C0B47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0B7503-E4E2-2D4C-9C3E-86BDE138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A99B0F-0A8A-FF4A-B34F-D4175CEA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AA9D9E-2E6C-3940-846D-F548DC0E5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78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F0156-0305-794F-939F-8BA179190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88D011-DAC4-FC42-BE29-EAD9CBD5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E05217-1802-584B-A57E-054BDFAE3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F8DF82-E18B-5242-A634-8B2C7230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A2D758-83A2-0942-86CE-2155B4C4B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92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9365E-3FE0-EA4C-AC2B-7B401720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ED73D9-C3AC-034A-812B-388441165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95FAD-7E62-824E-BE1A-C4BE98B8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634AC3-5108-9349-9797-4291D6E2D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9D7C3C-5427-1B4B-AF63-F255682D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05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7DE0F-430F-2441-818F-04B236AC5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202878-0FBB-EF43-8175-04CB4A2EC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75D8B3-0235-A14D-A696-DACBFA3C2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014393-1F0C-4140-8D1A-643D66060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60B577-5D44-AF40-AAF0-D4D973FC1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5804D0-6A5D-D048-A324-C0AE9B542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69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66B551-A65D-7549-B5D1-7463A14ED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EA58AE-892B-204E-AB22-75F2ABF81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D78791-6C4D-F84D-9E5C-24C2813C0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FABAB8-70DB-C642-B3C4-2633ACDEC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2FD075-4638-A54A-947F-649F3E1E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97EF71A-A0D7-5849-8878-8E3C118AF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55B3C-4930-204E-94A6-8A2ED785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D18DF7-EAF4-BD45-9959-07428D34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64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ED643-A420-DE46-A3AA-7C70251B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EF900E-EAE7-E344-A606-0E9A1CC7A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E1C0A7C-2346-DA4D-BD4F-535736CD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D05E2-5B66-BB41-83FD-53FE119F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82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73579E-5C8D-8044-BDF3-0FCD682D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A1B92E-FDC3-3144-80A8-F39DF323C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DE704E-F7CA-EB44-A1CB-47DECBBD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111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8FED2-EBA7-C449-B3D3-A2518692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F04702-EBDE-CF47-9E74-BC336711D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7365E7-C405-1347-B847-6091A3337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FAB286-AB81-104D-AB69-89D863006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257A0F-096C-C340-9E65-604DA0A3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4914DF-30C8-444C-9BC9-F3AE7AAB5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A58A6-0955-7445-954A-C568F153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C8AB928-8D02-7F4A-A0FD-5F78152D9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05F95D-6C85-014B-8750-7FA6EAAF1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669232-A105-B74B-837A-A404A300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62B213-45DB-0841-82FF-0B48530C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E41C78-828A-3A4D-A8EA-C658DE25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77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D31949-AC95-9A4F-B4BF-D8498A7C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CCB868-3E6D-C342-A97F-FF4EF39E0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FBC107-1503-8E42-8596-BE139F554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47BC04-9070-9149-973C-693BE310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83810A-ADA5-A041-8A44-F0F5EEBC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599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B61C5C2-00AC-9447-A733-DE403289F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BF8569-BF2D-5D42-B266-7502CAA9B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0DC4EB-9897-5E45-8D52-EC63C55C2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3D2AAF-DC40-E94C-9E77-774BF9CD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8C6D90-2BFA-CD4F-8C5D-B5A7DEBA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44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071189-E6DF-DC4A-AEFC-D15F478F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B46E51-DECD-4C48-9C1A-555DD905F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93DADC-AA47-AA47-AACA-870E123F5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DA0A7-0500-F945-B225-F4BE58C5A8A6}" type="datetimeFigureOut">
              <a:rPr lang="fr-FR" smtClean="0"/>
              <a:t>09/05/2025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94C691-DED6-6941-9494-06EF96695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98E5DB-D070-F74D-866D-BE4FFEDB2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0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66742CB-99D4-A6C1-F1B6-4ECD4D8370F3}"/>
              </a:ext>
            </a:extLst>
          </p:cNvPr>
          <p:cNvSpPr txBox="1"/>
          <p:nvPr/>
        </p:nvSpPr>
        <p:spPr>
          <a:xfrm>
            <a:off x="1761970" y="1891511"/>
            <a:ext cx="86680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0" b="1" dirty="0">
                <a:latin typeface="Abadi MT Condensed Extra Bold" panose="020B0306030101010103" pitchFamily="34" charset="77"/>
              </a:rPr>
              <a:t>Le Carbone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80BC51-34CA-0DAC-4D3C-80F603C6D4AD}"/>
              </a:ext>
            </a:extLst>
          </p:cNvPr>
          <p:cNvSpPr txBox="1"/>
          <p:nvPr/>
        </p:nvSpPr>
        <p:spPr>
          <a:xfrm>
            <a:off x="2795452" y="3702834"/>
            <a:ext cx="7739080" cy="693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380"/>
              </a:lnSpc>
            </a:pPr>
            <a:r>
              <a:rPr lang="fr-FR" sz="4800" b="1" dirty="0">
                <a:latin typeface="Abadi MT Condensed Extra Bold" panose="020B0306030101010103" pitchFamily="34" charset="77"/>
              </a:rPr>
              <a:t>Ami </a:t>
            </a:r>
            <a:r>
              <a:rPr lang="fr-FR" sz="48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ou</a:t>
            </a:r>
            <a:r>
              <a:rPr lang="fr-FR" sz="4800" b="1" dirty="0">
                <a:latin typeface="Abadi MT Condensed Extra Bold" panose="020B0306030101010103" pitchFamily="34" charset="77"/>
              </a:rPr>
              <a:t> ennemi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454121-25D1-9459-CC17-D4B9A70D2DB9}"/>
              </a:ext>
            </a:extLst>
          </p:cNvPr>
          <p:cNvSpPr txBox="1"/>
          <p:nvPr/>
        </p:nvSpPr>
        <p:spPr>
          <a:xfrm>
            <a:off x="6928522" y="3771394"/>
            <a:ext cx="8993777" cy="760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380"/>
              </a:lnSpc>
            </a:pPr>
            <a:r>
              <a:rPr lang="fr-FR" sz="6600" b="1" dirty="0">
                <a:solidFill>
                  <a:srgbClr val="FF0000"/>
                </a:solidFill>
                <a:latin typeface="Abadi MT Condensed Extra Bold" panose="020B0306030101010103" pitchFamily="34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0094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4C2FCB24-91BB-FBB7-714E-B51524464732}"/>
              </a:ext>
            </a:extLst>
          </p:cNvPr>
          <p:cNvSpPr txBox="1">
            <a:spLocks/>
          </p:cNvSpPr>
          <p:nvPr/>
        </p:nvSpPr>
        <p:spPr>
          <a:xfrm>
            <a:off x="746618" y="275806"/>
            <a:ext cx="90145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Carbone, c’est quoi ?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1AAC6B-96CA-86EC-1229-DF272DFE5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13" y="1276712"/>
            <a:ext cx="2300977" cy="13255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B8DE2C-B8FB-FFB6-6919-492E48462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18" y="2367960"/>
            <a:ext cx="10736932" cy="12352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9497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3945A-43AE-CDAC-EE83-DB86894EF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CB016247-AF3B-DE68-F8AA-97399A09C913}"/>
              </a:ext>
            </a:extLst>
          </p:cNvPr>
          <p:cNvSpPr txBox="1">
            <a:spLocks/>
          </p:cNvSpPr>
          <p:nvPr/>
        </p:nvSpPr>
        <p:spPr>
          <a:xfrm>
            <a:off x="746618" y="275806"/>
            <a:ext cx="90145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Carbone, c’est quoi ?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7AB0BD-53A2-6FB5-F701-044A0B82C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760" y="2064539"/>
            <a:ext cx="7772400" cy="3434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E9E39C-F03E-E902-258E-91855F53B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13" y="1276712"/>
            <a:ext cx="2300977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05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DD5F4-BCE2-E7DC-D247-A6298897F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2D35201E-B5FE-D8D1-0F10-44BB4F8E7623}"/>
              </a:ext>
            </a:extLst>
          </p:cNvPr>
          <p:cNvSpPr txBox="1">
            <a:spLocks/>
          </p:cNvSpPr>
          <p:nvPr/>
        </p:nvSpPr>
        <p:spPr>
          <a:xfrm>
            <a:off x="746618" y="275806"/>
            <a:ext cx="90145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Carbone, ça sert à quoi ?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807C1A-8C5A-01B7-054C-7F4686AE6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83" y="2602275"/>
            <a:ext cx="11194034" cy="2546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2C1E23-7580-6B83-FC60-419CE14AF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13" y="1276712"/>
            <a:ext cx="2300977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04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72297-686F-C50C-6DB8-CA289C86F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CF0AE7E0-4FC9-EA7B-37DB-2A9E29DE2B8A}"/>
              </a:ext>
            </a:extLst>
          </p:cNvPr>
          <p:cNvSpPr txBox="1">
            <a:spLocks/>
          </p:cNvSpPr>
          <p:nvPr/>
        </p:nvSpPr>
        <p:spPr>
          <a:xfrm>
            <a:off x="746618" y="275806"/>
            <a:ext cx="90145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 et le climat …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E316CB-5CCD-320B-511C-2CA78CCAE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734" y="2812442"/>
            <a:ext cx="9494531" cy="22003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7E7A7E-0659-887F-FCCA-9DE44D6EE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13" y="1276712"/>
            <a:ext cx="2300977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91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2B6E2-86DF-AA59-2A29-DD6E50CF3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7C8A0696-5A63-0A9F-6FD5-B3A6033E1839}"/>
              </a:ext>
            </a:extLst>
          </p:cNvPr>
          <p:cNvSpPr txBox="1">
            <a:spLocks/>
          </p:cNvSpPr>
          <p:nvPr/>
        </p:nvSpPr>
        <p:spPr>
          <a:xfrm>
            <a:off x="746618" y="275806"/>
            <a:ext cx="90145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Carbone, ça sert à quoi ?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4D0DDBD-EFA5-5C12-817A-825978240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401" y="2986633"/>
            <a:ext cx="9317392" cy="25381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36C37D-B029-F500-53BD-444E26648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13" y="1276712"/>
            <a:ext cx="2300977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45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0A137-8031-18C0-295A-0BD90FA76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11828AD5-F2BF-9782-11B7-D237CC486FBC}"/>
              </a:ext>
            </a:extLst>
          </p:cNvPr>
          <p:cNvSpPr txBox="1">
            <a:spLocks/>
          </p:cNvSpPr>
          <p:nvPr/>
        </p:nvSpPr>
        <p:spPr>
          <a:xfrm>
            <a:off x="472297" y="132115"/>
            <a:ext cx="104351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Carbone, c’est le 6ème élément </a:t>
            </a:r>
            <a:br>
              <a:rPr lang="fr-FR" sz="4800" b="1" dirty="0">
                <a:latin typeface="Abadi MT Condensed Extra Bold" panose="020B0306030101010103" pitchFamily="34" charset="77"/>
              </a:rPr>
            </a:br>
            <a:r>
              <a:rPr lang="fr-FR" sz="3200" b="1" dirty="0">
                <a:latin typeface="Abadi MT Condensed Extra Bold" panose="020B0306030101010103" pitchFamily="34" charset="77"/>
              </a:rPr>
              <a:t>du tableau de </a:t>
            </a:r>
            <a:r>
              <a:rPr lang="fr-FR" sz="3200" b="1" dirty="0" err="1">
                <a:latin typeface="Abadi MT Condensed Extra Bold" panose="020B0306030101010103" pitchFamily="34" charset="77"/>
              </a:rPr>
              <a:t>Mendeleiev</a:t>
            </a:r>
            <a:r>
              <a:rPr lang="fr-FR" sz="3200" b="1" dirty="0">
                <a:latin typeface="Abadi MT Condensed Extra Bold" panose="020B0306030101010103" pitchFamily="34" charset="77"/>
              </a:rPr>
              <a:t> (tableau périodique des éléments)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8F62F4-DB22-7643-513C-E81C2AFE2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876" y="1291540"/>
            <a:ext cx="7772400" cy="513707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39697075-8195-14CD-979E-2BC47C4D1CD4}"/>
              </a:ext>
            </a:extLst>
          </p:cNvPr>
          <p:cNvSpPr/>
          <p:nvPr/>
        </p:nvSpPr>
        <p:spPr>
          <a:xfrm>
            <a:off x="7796894" y="1913711"/>
            <a:ext cx="1020535" cy="907867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635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74493-7D0D-734A-0B51-91CD27066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F6C2250C-4544-25DA-C870-55D768A9859B}"/>
              </a:ext>
            </a:extLst>
          </p:cNvPr>
          <p:cNvSpPr txBox="1">
            <a:spLocks/>
          </p:cNvSpPr>
          <p:nvPr/>
        </p:nvSpPr>
        <p:spPr>
          <a:xfrm>
            <a:off x="472298" y="132115"/>
            <a:ext cx="90145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Carbone, c’est le 6ème élément </a:t>
            </a:r>
            <a:br>
              <a:rPr lang="fr-FR" sz="4800" b="1" dirty="0">
                <a:latin typeface="Abadi MT Condensed Extra Bold" panose="020B0306030101010103" pitchFamily="34" charset="77"/>
              </a:rPr>
            </a:br>
            <a:r>
              <a:rPr lang="fr-FR" sz="3200" b="1" dirty="0">
                <a:latin typeface="Abadi MT Condensed Extra Bold" panose="020B0306030101010103" pitchFamily="34" charset="77"/>
              </a:rPr>
              <a:t>du tableau de </a:t>
            </a:r>
            <a:r>
              <a:rPr lang="fr-FR" sz="3200" b="1" dirty="0" err="1">
                <a:latin typeface="Abadi MT Condensed Extra Bold" panose="020B0306030101010103" pitchFamily="34" charset="77"/>
              </a:rPr>
              <a:t>Mendeleiev</a:t>
            </a:r>
            <a:endParaRPr lang="fr-FR" sz="32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0E7E6A-A510-7076-222B-D510A2825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805" y="2052501"/>
            <a:ext cx="10356546" cy="335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27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49F29-518B-5ED2-4E1B-9A76347E5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53F44494-CB7D-8418-3BAD-1C7F75A9472F}"/>
              </a:ext>
            </a:extLst>
          </p:cNvPr>
          <p:cNvSpPr txBox="1">
            <a:spLocks/>
          </p:cNvSpPr>
          <p:nvPr/>
        </p:nvSpPr>
        <p:spPr>
          <a:xfrm>
            <a:off x="746617" y="275806"/>
            <a:ext cx="108619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Carbone, </a:t>
            </a:r>
            <a:br>
              <a:rPr lang="fr-FR" sz="4800" b="1" dirty="0">
                <a:latin typeface="Abadi MT Condensed Extra Bold" panose="020B0306030101010103" pitchFamily="34" charset="77"/>
              </a:rPr>
            </a:br>
            <a:r>
              <a:rPr lang="fr-FR" sz="4800" b="1" dirty="0">
                <a:latin typeface="Abadi MT Condensed Extra Bold" panose="020B0306030101010103" pitchFamily="34" charset="77"/>
              </a:rPr>
              <a:t>c’est le composant minoritaire du CO</a:t>
            </a:r>
            <a:r>
              <a:rPr lang="fr-FR" sz="4800" b="1" baseline="-25000" dirty="0">
                <a:latin typeface="Abadi MT Condensed Extra Bold" panose="020B0306030101010103" pitchFamily="34" charset="77"/>
              </a:rPr>
              <a:t>2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1026" name="Picture 2" descr="Oxygène Élément Chimique De Numéro Atomique, Symbole Et Le Poids Clip Art  Libres De Droits, Svg, Vecteurs Et Illustration. Image 24509665">
            <a:extLst>
              <a:ext uri="{FF2B5EF4-FFF2-40B4-BE49-F238E27FC236}">
                <a16:creationId xmlns:a16="http://schemas.microsoft.com/office/drawing/2014/main" id="{6E5AC077-D1F0-49AB-B9DA-DB21B788A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1924050"/>
            <a:ext cx="30099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rbone Chimique Élément Symbole De Table De La Physique Périodique Banque  D'Images et Photos Libres De Droits. Image 93637646">
            <a:extLst>
              <a:ext uri="{FF2B5EF4-FFF2-40B4-BE49-F238E27FC236}">
                <a16:creationId xmlns:a16="http://schemas.microsoft.com/office/drawing/2014/main" id="{8613305A-38F5-587A-659F-94E17A0D5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2095500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7C43AEF-C5D2-8D5E-78E5-94D62711DF31}"/>
              </a:ext>
            </a:extLst>
          </p:cNvPr>
          <p:cNvSpPr txBox="1"/>
          <p:nvPr/>
        </p:nvSpPr>
        <p:spPr>
          <a:xfrm>
            <a:off x="1802606" y="2880330"/>
            <a:ext cx="35147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9600" b="1" dirty="0">
                <a:latin typeface="Abadi MT Condensed Extra Bold" panose="020B0306030101010103" pitchFamily="34" charset="77"/>
              </a:rPr>
              <a:t>+ </a:t>
            </a:r>
            <a:endParaRPr lang="fr-FR" sz="9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8C3A23-D85F-62F6-A4CB-20BC895F29FA}"/>
              </a:ext>
            </a:extLst>
          </p:cNvPr>
          <p:cNvSpPr txBox="1"/>
          <p:nvPr/>
        </p:nvSpPr>
        <p:spPr>
          <a:xfrm>
            <a:off x="7310437" y="2910870"/>
            <a:ext cx="23479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9600" b="1" dirty="0">
                <a:latin typeface="Abadi MT Condensed Extra Bold" panose="020B0306030101010103" pitchFamily="34" charset="77"/>
              </a:rPr>
              <a:t>=</a:t>
            </a:r>
            <a:endParaRPr lang="fr-FR" sz="9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3E2DBB-6E96-6742-6936-C390ECFC3C26}"/>
              </a:ext>
            </a:extLst>
          </p:cNvPr>
          <p:cNvSpPr txBox="1"/>
          <p:nvPr/>
        </p:nvSpPr>
        <p:spPr>
          <a:xfrm>
            <a:off x="9260680" y="2644170"/>
            <a:ext cx="23479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0" b="1" dirty="0">
                <a:latin typeface="Abadi MT Condensed Extra Bold" panose="020B0306030101010103" pitchFamily="34" charset="77"/>
              </a:rPr>
              <a:t>CO</a:t>
            </a:r>
            <a:r>
              <a:rPr lang="fr-FR" sz="12000" b="1" baseline="-25000" dirty="0">
                <a:latin typeface="Abadi MT Condensed Extra Bold" panose="020B0306030101010103" pitchFamily="34" charset="77"/>
              </a:rPr>
              <a:t>2</a:t>
            </a:r>
            <a:endParaRPr lang="fr-FR" sz="12000" baseline="-25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1F1C500-17A1-9055-E5CA-960FA34D1637}"/>
              </a:ext>
            </a:extLst>
          </p:cNvPr>
          <p:cNvSpPr txBox="1"/>
          <p:nvPr/>
        </p:nvSpPr>
        <p:spPr>
          <a:xfrm>
            <a:off x="4121944" y="2821440"/>
            <a:ext cx="11930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latin typeface="Abadi MT Condensed Extra Bold" panose="020B0306030101010103" pitchFamily="34" charset="77"/>
              </a:rPr>
              <a:t>2 </a:t>
            </a:r>
            <a:endParaRPr lang="fr-FR" sz="9600" dirty="0"/>
          </a:p>
        </p:txBody>
      </p:sp>
    </p:spTree>
    <p:extLst>
      <p:ext uri="{BB962C8B-B14F-4D97-AF65-F5344CB8AC3E}">
        <p14:creationId xmlns:p14="http://schemas.microsoft.com/office/powerpoint/2010/main" val="3253189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04A69-C54A-4F0E-19B1-6217CB4D8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BAB0429D-C95D-91F6-28C1-7F64719B523A}"/>
              </a:ext>
            </a:extLst>
          </p:cNvPr>
          <p:cNvSpPr txBox="1">
            <a:spLocks/>
          </p:cNvSpPr>
          <p:nvPr/>
        </p:nvSpPr>
        <p:spPr>
          <a:xfrm>
            <a:off x="689468" y="275806"/>
            <a:ext cx="114453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Abadi MT Condensed Extra Bold" panose="020B0306030101010103" pitchFamily="34" charset="77"/>
              </a:rPr>
              <a:t>Le Carbone, </a:t>
            </a:r>
            <a:br>
              <a:rPr lang="fr-FR" sz="4800" b="1" dirty="0">
                <a:latin typeface="Abadi MT Condensed Extra Bold" panose="020B0306030101010103" pitchFamily="34" charset="77"/>
              </a:rPr>
            </a:br>
            <a:r>
              <a:rPr lang="fr-FR" sz="4800" b="1" dirty="0">
                <a:latin typeface="Abadi MT Condensed Extra Bold" panose="020B0306030101010103" pitchFamily="34" charset="77"/>
              </a:rPr>
              <a:t>c’est le composant exclusif du graphène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AAE277-0AD6-B2AF-25FF-1B553F1EF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531" y="3011439"/>
            <a:ext cx="3653786" cy="32336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DEF6C3-EDA1-088D-E1CD-E2FB461D9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366" y="2922726"/>
            <a:ext cx="4270103" cy="34110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548F7D5-88E6-39CD-27C2-9702DD4CA99A}"/>
              </a:ext>
            </a:extLst>
          </p:cNvPr>
          <p:cNvSpPr txBox="1"/>
          <p:nvPr/>
        </p:nvSpPr>
        <p:spPr>
          <a:xfrm>
            <a:off x="3505107" y="2214840"/>
            <a:ext cx="45654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latin typeface="Gill Sans Ultra Bold" panose="020B0A02020104020203" pitchFamily="34" charset="77"/>
              </a:rPr>
              <a:t>Le graphène</a:t>
            </a:r>
            <a:endParaRPr lang="fr-FR" sz="4000" dirty="0">
              <a:latin typeface="Gill Sans Ultra Bold" panose="020B0A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96924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C29825-5833-0A49-A98A-8AB2746AF6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34" y="287383"/>
            <a:ext cx="8894354" cy="1147738"/>
          </a:xfrm>
        </p:spPr>
        <p:txBody>
          <a:bodyPr>
            <a:normAutofit/>
          </a:bodyPr>
          <a:lstStyle/>
          <a:p>
            <a:pPr algn="l"/>
            <a:r>
              <a:rPr lang="fr-FR" sz="4800" b="1" dirty="0">
                <a:latin typeface="Abadi MT Condensed Extra Bold" panose="020B0306030101010103" pitchFamily="34" charset="77"/>
              </a:rPr>
              <a:t>Qu’est-ce que le GRAPHENE 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7AA0BE-BDFB-A24D-96F9-B541B555589C}"/>
              </a:ext>
            </a:extLst>
          </p:cNvPr>
          <p:cNvSpPr/>
          <p:nvPr/>
        </p:nvSpPr>
        <p:spPr>
          <a:xfrm>
            <a:off x="406400" y="2217233"/>
            <a:ext cx="58039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dirty="0">
                <a:effectLst/>
                <a:latin typeface="Abadi MT Condensed Extra Bold" panose="020B0306030101010103" pitchFamily="34" charset="77"/>
              </a:rPr>
              <a:t>Le graphène</a:t>
            </a:r>
            <a:r>
              <a:rPr lang="fr-CH" sz="2400" b="1" dirty="0">
                <a:latin typeface="Abadi MT Condensed Extra Bold" panose="020B0306030101010103" pitchFamily="34" charset="77"/>
              </a:rPr>
              <a:t>, c’est </a:t>
            </a:r>
            <a:r>
              <a:rPr lang="fr-CH" sz="2400" b="1" dirty="0">
                <a:effectLst/>
                <a:latin typeface="Abadi MT Condensed Extra Bold" panose="020B0306030101010103" pitchFamily="34" charset="77"/>
              </a:rPr>
              <a:t>une seule couche d'atomes de carbone </a:t>
            </a:r>
            <a:br>
              <a:rPr lang="fr-CH" sz="2400" dirty="0">
                <a:latin typeface="FranklinGothicLTPro-Bk"/>
              </a:rPr>
            </a:br>
            <a:r>
              <a:rPr lang="fr-CH" sz="2400" b="1" dirty="0">
                <a:highlight>
                  <a:srgbClr val="FFFF00"/>
                </a:highlight>
                <a:latin typeface="FranklinGothicLTPro-Bk"/>
              </a:rPr>
              <a:t>«C’</a:t>
            </a:r>
            <a:r>
              <a:rPr lang="fr-CH" sz="2400" b="1" i="0" dirty="0">
                <a:effectLst/>
                <a:highlight>
                  <a:srgbClr val="FFFF00"/>
                </a:highlight>
                <a:latin typeface="FranklinGothicLTPro-Bk"/>
              </a:rPr>
              <a:t>est peut-être la substance la plus étonnante et la plus polyvalente disponible pour l'humanité. ​​​​​​​​​»</a:t>
            </a:r>
          </a:p>
          <a:p>
            <a:r>
              <a:rPr lang="fr-CH" sz="2400" i="0" dirty="0">
                <a:effectLst/>
                <a:latin typeface="FranklinGothicLTPro-Bk"/>
              </a:rPr>
              <a:t>En termes </a:t>
            </a:r>
            <a:r>
              <a:rPr lang="fr-CH" sz="2400" b="0" i="0" dirty="0">
                <a:effectLst/>
                <a:latin typeface="FranklinGothicLTPro-Bk"/>
              </a:rPr>
              <a:t>simples, le </a:t>
            </a:r>
            <a:r>
              <a:rPr lang="fr-CH" sz="2400" b="0" i="0" dirty="0" err="1">
                <a:effectLst/>
                <a:latin typeface="FranklinGothicLTPro-Bk"/>
              </a:rPr>
              <a:t>graphène</a:t>
            </a:r>
            <a:r>
              <a:rPr lang="fr-CH" sz="2400" b="0" i="0" dirty="0">
                <a:effectLst/>
                <a:latin typeface="FranklinGothicLTPro-Bk"/>
              </a:rPr>
              <a:t> est une couche d'atomes de carbone d'une épaisseur d'un atome disposée en un </a:t>
            </a:r>
            <a:r>
              <a:rPr lang="fr-CH" sz="2400" b="1" i="0" dirty="0">
                <a:effectLst/>
                <a:latin typeface="FranklinGothicLTPro-Bk"/>
              </a:rPr>
              <a:t>réseau hexagonal</a:t>
            </a:r>
            <a:r>
              <a:rPr lang="fr-CH" sz="2400" b="0" i="0" dirty="0">
                <a:effectLst/>
                <a:latin typeface="FranklinGothicLTPro-Bk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5D3132-C738-1B4E-ADA1-8156E1494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400" y="3400092"/>
            <a:ext cx="5439118" cy="303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1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6A4ECF2-7662-3745-9720-FA8CA9377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0"/>
            <a:ext cx="11083636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9E2F6B3-DB1E-6D72-5E46-711B4A0B59C2}"/>
              </a:ext>
            </a:extLst>
          </p:cNvPr>
          <p:cNvSpPr txBox="1">
            <a:spLocks/>
          </p:cNvSpPr>
          <p:nvPr/>
        </p:nvSpPr>
        <p:spPr>
          <a:xfrm>
            <a:off x="4391156" y="-194456"/>
            <a:ext cx="90145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solidFill>
                  <a:schemeClr val="bg1"/>
                </a:solidFill>
                <a:latin typeface="Abadi MT Condensed Extra Bold" panose="020B0306030101010103" pitchFamily="34" charset="77"/>
              </a:rPr>
              <a:t>Le graphène, ça sert à quoi ?</a:t>
            </a:r>
            <a:endParaRPr lang="fr-FR" sz="4000" b="1" dirty="0">
              <a:solidFill>
                <a:schemeClr val="bg1"/>
              </a:solidFill>
              <a:latin typeface="Abadi MT Condensed Extra Bold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8805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BB75FF-2D95-E549-AD93-80707CE45079}"/>
              </a:ext>
            </a:extLst>
          </p:cNvPr>
          <p:cNvSpPr/>
          <p:nvPr/>
        </p:nvSpPr>
        <p:spPr>
          <a:xfrm>
            <a:off x="3900395" y="321174"/>
            <a:ext cx="42963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>
                <a:latin typeface="Abadi MT Condensed Extra Bold" panose="020B0306030101010103" pitchFamily="34" charset="77"/>
              </a:rPr>
              <a:t>L’HUMAIN DU FUTUR</a:t>
            </a:r>
            <a:r>
              <a:rPr lang="fr-CH" sz="4000" b="1" dirty="0">
                <a:effectLst/>
                <a:latin typeface="Abadi MT Condensed Extra Bold" panose="020B0306030101010103" pitchFamily="34" charset="77"/>
              </a:rPr>
              <a:t> 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41EE2C-4A61-7D4A-8A0F-8993FAAA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218" y="3293789"/>
            <a:ext cx="2481082" cy="34167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0ED8EE-A32F-8244-8670-660B7DB3E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14" y="1114073"/>
            <a:ext cx="7131570" cy="34984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037614-48C2-1E45-BF63-6FAD39493AC5}"/>
              </a:ext>
            </a:extLst>
          </p:cNvPr>
          <p:cNvSpPr/>
          <p:nvPr/>
        </p:nvSpPr>
        <p:spPr>
          <a:xfrm>
            <a:off x="8567817" y="3848012"/>
            <a:ext cx="3164399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De nouvelle génération utilisent des électrodes à base de graphène </a:t>
            </a:r>
            <a:r>
              <a:rPr lang="fr-FR" sz="2000" dirty="0"/>
              <a:t>pour fournir une </a:t>
            </a:r>
            <a:r>
              <a:rPr lang="fr-FR" sz="2000" b="1" dirty="0">
                <a:highlight>
                  <a:srgbClr val="FFFF00"/>
                </a:highlight>
              </a:rPr>
              <a:t>vision artificielle </a:t>
            </a:r>
            <a:r>
              <a:rPr lang="fr-FR" sz="2000" dirty="0"/>
              <a:t>aux patients aveuglés par la dégénérescence rétinienne.</a:t>
            </a:r>
            <a:r>
              <a:rPr lang="fr-CH" sz="2000" dirty="0">
                <a:effectLst/>
              </a:rPr>
              <a:t> </a:t>
            </a:r>
            <a:endParaRPr lang="fr-FR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FCC4DA-05EB-1546-9111-026F64564DB6}"/>
              </a:ext>
            </a:extLst>
          </p:cNvPr>
          <p:cNvSpPr/>
          <p:nvPr/>
        </p:nvSpPr>
        <p:spPr>
          <a:xfrm>
            <a:off x="211314" y="4697486"/>
            <a:ext cx="33066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202124"/>
                </a:solidFill>
                <a:latin typeface="Abadi MT Condensed Extra Bold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INTERFACES CERVEAU-MACHINE</a:t>
            </a:r>
            <a:r>
              <a:rPr lang="fr-CH" sz="2000" b="1" dirty="0">
                <a:effectLst/>
                <a:latin typeface="Abadi MT Condensed Extra Bold" panose="020B0306030101010103" pitchFamily="34" charset="77"/>
              </a:rPr>
              <a:t> </a:t>
            </a:r>
            <a:endParaRPr lang="fr-FR" sz="2000" b="1" dirty="0">
              <a:latin typeface="Abadi MT Condensed Extra Bold" panose="020B0306030101010103" pitchFamily="34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DC2F81-FCF7-EE42-92B6-822AC895D793}"/>
              </a:ext>
            </a:extLst>
          </p:cNvPr>
          <p:cNvSpPr/>
          <p:nvPr/>
        </p:nvSpPr>
        <p:spPr>
          <a:xfrm>
            <a:off x="211314" y="5097596"/>
            <a:ext cx="5198886" cy="16312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fr-FR" sz="2000" dirty="0" err="1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graphène</a:t>
            </a:r>
            <a:r>
              <a:rPr lang="fr-FR" sz="2000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 flexible peut être utilisé dans les </a:t>
            </a:r>
            <a:r>
              <a:rPr lang="fr-FR" sz="2000" b="1" dirty="0">
                <a:solidFill>
                  <a:srgbClr val="202124"/>
                </a:solidFill>
                <a:highlight>
                  <a:srgbClr val="FFFF00"/>
                </a:highlight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implants neuronaux </a:t>
            </a:r>
            <a:r>
              <a:rPr lang="fr-FR" sz="2000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qui enregistrent et stimulent les signaux à la surface du cerveau pour améliorer la compréhension, le traitement et la détection des maladies neuronales.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B892EA-3385-124E-2925-D14570544F37}"/>
              </a:ext>
            </a:extLst>
          </p:cNvPr>
          <p:cNvSpPr txBox="1"/>
          <p:nvPr/>
        </p:nvSpPr>
        <p:spPr>
          <a:xfrm>
            <a:off x="8567817" y="3447902"/>
            <a:ext cx="3050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cap="all" dirty="0">
                <a:solidFill>
                  <a:srgbClr val="202124"/>
                </a:solidFill>
                <a:latin typeface="Abadi MT Condensed Extra Bold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prothèses rétiniennes </a:t>
            </a:r>
          </a:p>
        </p:txBody>
      </p:sp>
    </p:spTree>
    <p:extLst>
      <p:ext uri="{BB962C8B-B14F-4D97-AF65-F5344CB8AC3E}">
        <p14:creationId xmlns:p14="http://schemas.microsoft.com/office/powerpoint/2010/main" val="238005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E945B72-C6AD-E84E-8732-277F8DD93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00" y="1435100"/>
            <a:ext cx="2743849" cy="22733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FF4F46-FADD-944B-9180-961582C25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90" y="4046686"/>
            <a:ext cx="2609850" cy="2422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DBD210-EF1B-5549-A98E-5432D3183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601" y="4305300"/>
            <a:ext cx="2308894" cy="24552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ACBA07-55E9-FE4A-9591-4771A21FE4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7601" y="1114073"/>
            <a:ext cx="2308894" cy="29591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56706CC-A4C6-9645-B694-68DA17F1998F}"/>
              </a:ext>
            </a:extLst>
          </p:cNvPr>
          <p:cNvSpPr/>
          <p:nvPr/>
        </p:nvSpPr>
        <p:spPr>
          <a:xfrm>
            <a:off x="3295649" y="4092927"/>
            <a:ext cx="1386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202124"/>
                </a:solidFill>
                <a:latin typeface="Abadi MT Condensed Extra Bold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BIOSENSEURS</a:t>
            </a:r>
            <a:endParaRPr lang="fr-FR" b="1" dirty="0">
              <a:latin typeface="Abadi MT Condensed Extra Bold" panose="020B0306030101010103" pitchFamily="34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01E3D5-3728-CB41-932A-CED3012F762B}"/>
              </a:ext>
            </a:extLst>
          </p:cNvPr>
          <p:cNvSpPr/>
          <p:nvPr/>
        </p:nvSpPr>
        <p:spPr>
          <a:xfrm>
            <a:off x="3343879" y="4462259"/>
            <a:ext cx="28849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202124"/>
                </a:solidFill>
                <a:highlight>
                  <a:srgbClr val="FFFF00"/>
                </a:highlight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biocapteurs</a:t>
            </a:r>
            <a:r>
              <a:rPr lang="fr-FR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 hautement sensibles à base de </a:t>
            </a:r>
            <a:r>
              <a:rPr lang="fr-FR" dirty="0" err="1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graphène</a:t>
            </a:r>
            <a:r>
              <a:rPr lang="fr-FR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 peuvent </a:t>
            </a:r>
            <a:r>
              <a:rPr lang="fr-FR" dirty="0"/>
              <a:t>détecter des concentrations ultra-faibles de molécules d'ADN cancéreuses</a:t>
            </a:r>
            <a:r>
              <a:rPr lang="fr-CH" dirty="0">
                <a:effectLst/>
              </a:rPr>
              <a:t> </a:t>
            </a:r>
            <a:r>
              <a:rPr lang="fr-FR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213E73-329B-724C-91BB-6AA8D7FE92B0}"/>
              </a:ext>
            </a:extLst>
          </p:cNvPr>
          <p:cNvSpPr/>
          <p:nvPr/>
        </p:nvSpPr>
        <p:spPr>
          <a:xfrm>
            <a:off x="6649622" y="4532155"/>
            <a:ext cx="1198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202124"/>
                </a:solidFill>
                <a:highlight>
                  <a:srgbClr val="FFFF00"/>
                </a:highlight>
                <a:latin typeface="Abadi MT Condensed Extra Bold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PROTHÈSES</a:t>
            </a:r>
            <a:endParaRPr lang="fr-FR" b="1" dirty="0">
              <a:highlight>
                <a:srgbClr val="FFFF00"/>
              </a:highlight>
              <a:latin typeface="Abadi MT Condensed Extra Bold" panose="020B0306030101010103" pitchFamily="34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2183F5-797C-294A-B909-BD790AC0CBF5}"/>
              </a:ext>
            </a:extLst>
          </p:cNvPr>
          <p:cNvSpPr/>
          <p:nvPr/>
        </p:nvSpPr>
        <p:spPr>
          <a:xfrm>
            <a:off x="6649622" y="4845058"/>
            <a:ext cx="27356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La peau électronique sensible à la pression améliorée au </a:t>
            </a:r>
            <a:r>
              <a:rPr lang="fr-FR" dirty="0" err="1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graphène</a:t>
            </a:r>
            <a:r>
              <a:rPr lang="fr-FR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 génère et stocke de l'électricité pour les prothèses, améliorant ainsi la fonction motrice</a:t>
            </a:r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305693-6114-424E-9C66-64779AF2B56F}"/>
              </a:ext>
            </a:extLst>
          </p:cNvPr>
          <p:cNvSpPr/>
          <p:nvPr/>
        </p:nvSpPr>
        <p:spPr>
          <a:xfrm>
            <a:off x="4179902" y="972631"/>
            <a:ext cx="339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cap="all" dirty="0">
                <a:solidFill>
                  <a:srgbClr val="202124"/>
                </a:solidFill>
                <a:latin typeface="Abadi MT Condensed Extra Bold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Surveillance de santé portable</a:t>
            </a:r>
            <a:r>
              <a:rPr lang="fr-CH" b="1" cap="all" dirty="0">
                <a:effectLst/>
                <a:latin typeface="Abadi MT Condensed Extra Bold" panose="020B0306030101010103" pitchFamily="34" charset="77"/>
              </a:rPr>
              <a:t> </a:t>
            </a:r>
            <a:endParaRPr lang="fr-FR" b="1" cap="all" dirty="0">
              <a:latin typeface="Abadi MT Condensed Extra Bold" panose="020B0306030101010103" pitchFamily="34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68CB33-AFA1-474E-AEBF-EAE0BBC58015}"/>
              </a:ext>
            </a:extLst>
          </p:cNvPr>
          <p:cNvSpPr/>
          <p:nvPr/>
        </p:nvSpPr>
        <p:spPr>
          <a:xfrm>
            <a:off x="6372610" y="1852737"/>
            <a:ext cx="3048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Abadi MT Condensed Extra Bold" panose="020B0306030101010103" pitchFamily="34" charset="77"/>
              </a:rPr>
              <a:t>LIVRAISON DE MÉDICAMENTS CIBLÉE </a:t>
            </a:r>
          </a:p>
          <a:p>
            <a:r>
              <a:rPr lang="fr-FR" b="1" dirty="0">
                <a:highlight>
                  <a:srgbClr val="FFFF00"/>
                </a:highlight>
              </a:rPr>
              <a:t>Les systèmes d'administration de médicaments </a:t>
            </a:r>
            <a:r>
              <a:rPr lang="fr-FR" dirty="0"/>
              <a:t>à base de </a:t>
            </a:r>
            <a:r>
              <a:rPr lang="fr-FR" dirty="0" err="1"/>
              <a:t>graphène</a:t>
            </a:r>
            <a:r>
              <a:rPr lang="fr-FR" dirty="0"/>
              <a:t> et d'oxyde de </a:t>
            </a:r>
            <a:r>
              <a:rPr lang="fr-FR" dirty="0" err="1"/>
              <a:t>graphène</a:t>
            </a:r>
            <a:r>
              <a:rPr lang="fr-FR" dirty="0"/>
              <a:t> sont ultra-efficaces, tirant parti de la surface extrêmement grande du </a:t>
            </a:r>
            <a:r>
              <a:rPr lang="fr-FR" dirty="0" err="1"/>
              <a:t>graphène</a:t>
            </a:r>
            <a:r>
              <a:rPr lang="fr-FR" dirty="0"/>
              <a:t>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DDFD32-1759-4843-8A65-4B2C0441C50A}"/>
              </a:ext>
            </a:extLst>
          </p:cNvPr>
          <p:cNvSpPr/>
          <p:nvPr/>
        </p:nvSpPr>
        <p:spPr>
          <a:xfrm>
            <a:off x="3352640" y="1777475"/>
            <a:ext cx="27433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202124"/>
                </a:solidFill>
                <a:highlight>
                  <a:srgbClr val="FFFF00"/>
                </a:highlight>
                <a:latin typeface="Abadi MT Condensed Extra Bold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PATCH DE SURVEILLANCE </a:t>
            </a:r>
            <a:endParaRPr lang="fr-FR" b="1" dirty="0">
              <a:solidFill>
                <a:srgbClr val="202124"/>
              </a:solidFill>
              <a:latin typeface="Abadi MT Condensed Extra Bold" panose="020B03060301010101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202124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de la peau (signes vitaux)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fr-CH" dirty="0"/>
              <a:t>du sucre dans le sang</a:t>
            </a:r>
            <a:endParaRPr lang="fr-CH" dirty="0">
              <a:effectLst/>
            </a:endParaRP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fr-CH" dirty="0"/>
              <a:t>capteur d’UV</a:t>
            </a:r>
            <a:endParaRPr lang="fr-CH" dirty="0">
              <a:effectLst/>
            </a:endParaRP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fr-FR" dirty="0"/>
              <a:t>des signaux biochimiques en temps réel</a:t>
            </a:r>
            <a:r>
              <a:rPr lang="fr-CH" dirty="0">
                <a:effectLst/>
              </a:rPr>
              <a:t> 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8CB5C2-FA40-88FB-DD6B-A2378CA4CC5A}"/>
              </a:ext>
            </a:extLst>
          </p:cNvPr>
          <p:cNvSpPr/>
          <p:nvPr/>
        </p:nvSpPr>
        <p:spPr>
          <a:xfrm>
            <a:off x="3900395" y="321174"/>
            <a:ext cx="42963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>
                <a:latin typeface="Abadi MT Condensed Extra Bold" panose="020B0306030101010103" pitchFamily="34" charset="77"/>
              </a:rPr>
              <a:t>L’HUMAIN DU FUTUR</a:t>
            </a:r>
            <a:r>
              <a:rPr lang="fr-CH" sz="4000" b="1" dirty="0">
                <a:effectLst/>
                <a:latin typeface="Abadi MT Condensed Extra Bold" panose="020B0306030101010103" pitchFamily="34" charset="77"/>
              </a:rPr>
              <a:t> </a:t>
            </a:r>
            <a:endParaRPr lang="fr-FR" sz="4000" b="1" dirty="0">
              <a:latin typeface="Abadi MT Condensed Extra Bold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3383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2CB7EB-6620-F92D-B365-C96DC4BF2221}"/>
              </a:ext>
            </a:extLst>
          </p:cNvPr>
          <p:cNvSpPr txBox="1">
            <a:spLocks/>
          </p:cNvSpPr>
          <p:nvPr/>
        </p:nvSpPr>
        <p:spPr>
          <a:xfrm>
            <a:off x="600560" y="345006"/>
            <a:ext cx="11923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54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Le Rapport Meadows</a:t>
            </a:r>
          </a:p>
          <a:p>
            <a:pPr>
              <a:lnSpc>
                <a:spcPct val="100000"/>
              </a:lnSpc>
            </a:pP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« Les limites à la croissance »</a:t>
            </a:r>
          </a:p>
          <a:p>
            <a:pPr>
              <a:lnSpc>
                <a:spcPct val="100000"/>
              </a:lnSpc>
            </a:pP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Ou « Limits to </a:t>
            </a:r>
            <a:r>
              <a:rPr lang="fr-CH" sz="2800" b="1" dirty="0" err="1">
                <a:latin typeface="Gill Sans Ultra Bold" panose="020B0A02020104020203" pitchFamily="34" charset="77"/>
                <a:ea typeface="HGMaruGothicMPRO" panose="020F0600000000000000" pitchFamily="34" charset="-128"/>
              </a:rPr>
              <a:t>Growth</a:t>
            </a: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»</a:t>
            </a:r>
            <a:endParaRPr lang="fr-FR" sz="2800" b="1" dirty="0">
              <a:latin typeface="Gill Sans Ultra Bold" panose="020B0A02020104020203" pitchFamily="34" charset="77"/>
              <a:ea typeface="HGMaruGothicMPRO" panose="020F0600000000000000" pitchFamily="34" charset="-12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88D0A4-43BD-1692-B581-DD5E4C2FD533}"/>
              </a:ext>
            </a:extLst>
          </p:cNvPr>
          <p:cNvSpPr txBox="1"/>
          <p:nvPr/>
        </p:nvSpPr>
        <p:spPr>
          <a:xfrm>
            <a:off x="600560" y="2716989"/>
            <a:ext cx="7319074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200" b="1" dirty="0">
                <a:effectLst/>
                <a:highlight>
                  <a:srgbClr val="FFFF00"/>
                </a:highlight>
              </a:rPr>
              <a:t>Le rapport Meadows</a:t>
            </a:r>
            <a:r>
              <a:rPr lang="fr-CH" sz="2200" b="1" dirty="0">
                <a:effectLst/>
              </a:rPr>
              <a:t> </a:t>
            </a:r>
            <a:r>
              <a:rPr lang="fr-CH" sz="2200" dirty="0"/>
              <a:t>(de Dennis Meadows) </a:t>
            </a:r>
            <a:r>
              <a:rPr lang="fr-CH" sz="2200" dirty="0">
                <a:effectLst/>
              </a:rPr>
              <a:t>a été commandé à des chercheurs du Massachusetts Institute of </a:t>
            </a:r>
            <a:r>
              <a:rPr lang="fr-CH" sz="2200" dirty="0" err="1">
                <a:effectLst/>
              </a:rPr>
              <a:t>Technology</a:t>
            </a:r>
            <a:r>
              <a:rPr lang="fr-CH" sz="2200" dirty="0">
                <a:effectLst/>
              </a:rPr>
              <a:t> (MIT) </a:t>
            </a:r>
            <a:r>
              <a:rPr lang="fr-CH" sz="2200" b="1" dirty="0">
                <a:effectLst/>
                <a:highlight>
                  <a:srgbClr val="FFFF00"/>
                </a:highlight>
              </a:rPr>
              <a:t>en 1970 par le Club de Rome</a:t>
            </a:r>
            <a:r>
              <a:rPr lang="fr-CH" sz="2200" b="1" dirty="0">
                <a:effectLst/>
              </a:rPr>
              <a:t> </a:t>
            </a:r>
            <a:r>
              <a:rPr lang="fr-CH" sz="2200" dirty="0">
                <a:effectLst/>
              </a:rPr>
              <a:t>(un </a:t>
            </a:r>
            <a:r>
              <a:rPr lang="fr-CH" sz="2200" dirty="0" err="1">
                <a:effectLst/>
              </a:rPr>
              <a:t>think</a:t>
            </a:r>
            <a:r>
              <a:rPr lang="fr-CH" sz="2200" dirty="0">
                <a:effectLst/>
              </a:rPr>
              <a:t> tank basé à Zurich en Suisse, composé par les personnels de l‘OCDE, soutenu pa</a:t>
            </a:r>
            <a:r>
              <a:rPr lang="fr-CH" sz="2200" dirty="0"/>
              <a:t>r </a:t>
            </a:r>
          </a:p>
          <a:p>
            <a:r>
              <a:rPr lang="fr-CH" sz="2200" b="1" dirty="0">
                <a:solidFill>
                  <a:srgbClr val="FF0000"/>
                </a:solidFill>
              </a:rPr>
              <a:t>la Fondation Rockefeller </a:t>
            </a:r>
            <a:r>
              <a:rPr lang="fr-CH" sz="2200" dirty="0"/>
              <a:t>dès leur 2</a:t>
            </a:r>
            <a:r>
              <a:rPr lang="fr-CH" sz="2200" baseline="30000" dirty="0"/>
              <a:t>e</a:t>
            </a:r>
            <a:r>
              <a:rPr lang="fr-CH" sz="2200" dirty="0"/>
              <a:t> réunion en 1969, à </a:t>
            </a:r>
            <a:r>
              <a:rPr lang="fr-CH" sz="2200" dirty="0" err="1"/>
              <a:t>Bellagio</a:t>
            </a:r>
            <a:r>
              <a:rPr lang="fr-CH" sz="2200" dirty="0"/>
              <a:t> en Italie</a:t>
            </a:r>
            <a:r>
              <a:rPr lang="fr-CH" sz="2200" dirty="0">
                <a:effectLst/>
              </a:rPr>
              <a:t>). Il a été </a:t>
            </a:r>
            <a:r>
              <a:rPr lang="fr-CH" sz="2200" b="1" dirty="0">
                <a:effectLst/>
                <a:highlight>
                  <a:srgbClr val="FFFF00"/>
                </a:highlight>
              </a:rPr>
              <a:t>publié le 1er octobre </a:t>
            </a:r>
            <a:r>
              <a:rPr lang="fr-CH" sz="2200" b="1" u="sng" dirty="0">
                <a:effectLst/>
                <a:highlight>
                  <a:srgbClr val="FFFF00"/>
                </a:highlight>
              </a:rPr>
              <a:t>1972</a:t>
            </a:r>
            <a:r>
              <a:rPr lang="fr-CH" sz="2200" dirty="0">
                <a:effectLst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4BFF8-8593-2492-1AAE-DDA40B714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10" y="2106533"/>
            <a:ext cx="1689100" cy="520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A9C8924-B79B-BC6F-C5D5-FF139CDB3967}"/>
              </a:ext>
            </a:extLst>
          </p:cNvPr>
          <p:cNvSpPr txBox="1"/>
          <p:nvPr/>
        </p:nvSpPr>
        <p:spPr>
          <a:xfrm>
            <a:off x="600560" y="5509772"/>
            <a:ext cx="11224647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i="1" dirty="0"/>
              <a:t>«The Limits to </a:t>
            </a:r>
            <a:r>
              <a:rPr lang="fr-CH" sz="2800" i="1" dirty="0" err="1"/>
              <a:t>Growth</a:t>
            </a:r>
            <a:r>
              <a:rPr lang="fr-CH" sz="2800" i="1" dirty="0"/>
              <a:t> </a:t>
            </a:r>
            <a:r>
              <a:rPr lang="fr-CH" sz="2800" dirty="0"/>
              <a:t>prévoyait que </a:t>
            </a:r>
            <a:r>
              <a:rPr lang="fr-CH" sz="2800" b="1" dirty="0">
                <a:highlight>
                  <a:srgbClr val="FFFF00"/>
                </a:highlight>
              </a:rPr>
              <a:t>la fin de la croissance devait survenir 50 ans ou presque après sa publication</a:t>
            </a:r>
            <a:r>
              <a:rPr lang="fr-CH" sz="2800" b="1" dirty="0"/>
              <a:t> [c’est-à-dire vers 2022]</a:t>
            </a:r>
            <a:r>
              <a:rPr lang="fr-CH" sz="2800" dirty="0"/>
              <a:t>.»</a:t>
            </a:r>
            <a:endParaRPr lang="fr-FR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A972AC-235F-80B0-CAB7-2D4096186D47}"/>
              </a:ext>
            </a:extLst>
          </p:cNvPr>
          <p:cNvSpPr txBox="1"/>
          <p:nvPr/>
        </p:nvSpPr>
        <p:spPr>
          <a:xfrm>
            <a:off x="600560" y="5025627"/>
            <a:ext cx="4973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/>
              <a:t>p.20 (commentaire 2013, traduit) : </a:t>
            </a:r>
            <a:endParaRPr lang="fr-FR" sz="2400" b="1" dirty="0"/>
          </a:p>
        </p:txBody>
      </p:sp>
      <p:pic>
        <p:nvPicPr>
          <p:cNvPr id="18434" name="Picture 2" descr="The Limits to Growth - Wikipedia">
            <a:extLst>
              <a:ext uri="{FF2B5EF4-FFF2-40B4-BE49-F238E27FC236}">
                <a16:creationId xmlns:a16="http://schemas.microsoft.com/office/drawing/2014/main" id="{54EDFAA3-BC3D-41DC-6812-E8DD9E71C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607" y="677729"/>
            <a:ext cx="2739833" cy="405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Image illustrative de l’article Les limites à la croissance">
            <a:extLst>
              <a:ext uri="{FF2B5EF4-FFF2-40B4-BE49-F238E27FC236}">
                <a16:creationId xmlns:a16="http://schemas.microsoft.com/office/drawing/2014/main" id="{E641003C-DCE9-F741-F89E-520A1DD90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242" y="884530"/>
            <a:ext cx="2109365" cy="180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61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2CB7EB-6620-F92D-B365-C96DC4BF2221}"/>
              </a:ext>
            </a:extLst>
          </p:cNvPr>
          <p:cNvSpPr txBox="1">
            <a:spLocks/>
          </p:cNvSpPr>
          <p:nvPr/>
        </p:nvSpPr>
        <p:spPr>
          <a:xfrm>
            <a:off x="600560" y="345006"/>
            <a:ext cx="11923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54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Le Rapport Meadows</a:t>
            </a:r>
          </a:p>
          <a:p>
            <a:pPr>
              <a:lnSpc>
                <a:spcPct val="100000"/>
              </a:lnSpc>
            </a:pP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« Les limites à la croissance »</a:t>
            </a:r>
          </a:p>
          <a:p>
            <a:pPr>
              <a:lnSpc>
                <a:spcPct val="100000"/>
              </a:lnSpc>
            </a:pP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Ou « Limits to </a:t>
            </a:r>
            <a:r>
              <a:rPr lang="fr-CH" sz="2800" b="1" dirty="0" err="1">
                <a:latin typeface="Gill Sans Ultra Bold" panose="020B0A02020104020203" pitchFamily="34" charset="77"/>
                <a:ea typeface="HGMaruGothicMPRO" panose="020F0600000000000000" pitchFamily="34" charset="-128"/>
              </a:rPr>
              <a:t>Growth</a:t>
            </a: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»</a:t>
            </a:r>
            <a:endParaRPr lang="fr-FR" sz="2800" b="1" dirty="0">
              <a:latin typeface="Gill Sans Ultra Bold" panose="020B0A02020104020203" pitchFamily="34" charset="77"/>
              <a:ea typeface="HGMaruGothicMPRO" panose="020F0600000000000000" pitchFamily="34" charset="-12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1549A6-218A-5692-A613-3C0D3DC7B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72" y="2891825"/>
            <a:ext cx="7616126" cy="14843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55F1ACE-9558-14A3-BAF9-B9790A7B3B65}"/>
              </a:ext>
            </a:extLst>
          </p:cNvPr>
          <p:cNvSpPr txBox="1"/>
          <p:nvPr/>
        </p:nvSpPr>
        <p:spPr>
          <a:xfrm>
            <a:off x="799272" y="2211392"/>
            <a:ext cx="112542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/>
              <a:t>p.191 : </a:t>
            </a:r>
            <a:endParaRPr lang="fr-FR" sz="24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E04441-7FC2-03D2-8E1C-3543B3D3EE10}"/>
              </a:ext>
            </a:extLst>
          </p:cNvPr>
          <p:cNvSpPr txBox="1"/>
          <p:nvPr/>
        </p:nvSpPr>
        <p:spPr>
          <a:xfrm>
            <a:off x="702290" y="4651129"/>
            <a:ext cx="10593455" cy="181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fr-FR" sz="2800" dirty="0"/>
              <a:t>« </a:t>
            </a:r>
            <a:r>
              <a:rPr lang="fr-FR" sz="2800" b="1" dirty="0">
                <a:highlight>
                  <a:srgbClr val="FFFF00"/>
                </a:highlight>
              </a:rPr>
              <a:t>Nous sommes convaincus que la pression </a:t>
            </a:r>
            <a:r>
              <a:rPr lang="fr-FR" sz="2800" b="1" u="sng" dirty="0">
                <a:highlight>
                  <a:srgbClr val="FFFF00"/>
                </a:highlight>
              </a:rPr>
              <a:t>démographique</a:t>
            </a:r>
            <a:r>
              <a:rPr lang="fr-FR" sz="2800" b="1" dirty="0">
                <a:highlight>
                  <a:srgbClr val="FFFF00"/>
                </a:highlight>
              </a:rPr>
              <a:t> dans le monde a déjà atteint un niveau si élevé, et est d'ailleurs si inégalement réparti, que cela seul doit </a:t>
            </a:r>
            <a:r>
              <a:rPr lang="fr-FR" sz="2800" b="1" u="sng" dirty="0">
                <a:highlight>
                  <a:srgbClr val="FFFF00"/>
                </a:highlight>
              </a:rPr>
              <a:t>obliger l'humanité à rechercher un état d'équilibre sur notre planète</a:t>
            </a:r>
            <a:r>
              <a:rPr lang="fr-FR" sz="2800" b="1" dirty="0">
                <a:highlight>
                  <a:srgbClr val="FFFF00"/>
                </a:highlight>
              </a:rPr>
              <a:t>. </a:t>
            </a:r>
            <a:r>
              <a:rPr lang="fr-FR" sz="2800" dirty="0"/>
              <a:t>»</a:t>
            </a:r>
          </a:p>
        </p:txBody>
      </p:sp>
      <p:pic>
        <p:nvPicPr>
          <p:cNvPr id="13" name="Picture 2" descr="The Limits to Growth - Wikipedia">
            <a:extLst>
              <a:ext uri="{FF2B5EF4-FFF2-40B4-BE49-F238E27FC236}">
                <a16:creationId xmlns:a16="http://schemas.microsoft.com/office/drawing/2014/main" id="{BB4016EC-EFE9-8396-8931-89C50F3E4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607" y="412718"/>
            <a:ext cx="2739833" cy="405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illustrative de l’article Les limites à la croissance">
            <a:extLst>
              <a:ext uri="{FF2B5EF4-FFF2-40B4-BE49-F238E27FC236}">
                <a16:creationId xmlns:a16="http://schemas.microsoft.com/office/drawing/2014/main" id="{24562451-F32C-DF61-D662-38C32A17C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242" y="884530"/>
            <a:ext cx="2109365" cy="180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18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A972AC-235F-80B0-CAB7-2D4096186D47}"/>
              </a:ext>
            </a:extLst>
          </p:cNvPr>
          <p:cNvSpPr txBox="1"/>
          <p:nvPr/>
        </p:nvSpPr>
        <p:spPr>
          <a:xfrm>
            <a:off x="746101" y="1687020"/>
            <a:ext cx="1269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/>
              <a:t>p.74 : </a:t>
            </a:r>
            <a:endParaRPr lang="fr-FR" sz="2400" b="1" dirty="0"/>
          </a:p>
        </p:txBody>
      </p:sp>
      <p:pic>
        <p:nvPicPr>
          <p:cNvPr id="18436" name="Picture 4" descr="Image illustrative de l’article Les limites à la croissance">
            <a:extLst>
              <a:ext uri="{FF2B5EF4-FFF2-40B4-BE49-F238E27FC236}">
                <a16:creationId xmlns:a16="http://schemas.microsoft.com/office/drawing/2014/main" id="{E641003C-DCE9-F741-F89E-520A1DD90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099" y="233864"/>
            <a:ext cx="2109365" cy="180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E97E67-905B-95B6-4ED8-2AECAC139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01" y="2222206"/>
            <a:ext cx="7321550" cy="4457563"/>
          </a:xfrm>
          <a:prstGeom prst="rect">
            <a:avLst/>
          </a:prstGeom>
          <a:ln>
            <a:noFill/>
          </a:ln>
        </p:spPr>
      </p:pic>
      <p:pic>
        <p:nvPicPr>
          <p:cNvPr id="10" name="Picture 2" descr="The Limits to Growth - Wikipedia">
            <a:extLst>
              <a:ext uri="{FF2B5EF4-FFF2-40B4-BE49-F238E27FC236}">
                <a16:creationId xmlns:a16="http://schemas.microsoft.com/office/drawing/2014/main" id="{D16263F7-BD63-C1C7-3F22-EEB69F6F7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787" y="2148685"/>
            <a:ext cx="2699895" cy="399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51240433-B817-5ED5-37E6-71A99822FC1D}"/>
              </a:ext>
            </a:extLst>
          </p:cNvPr>
          <p:cNvSpPr txBox="1">
            <a:spLocks/>
          </p:cNvSpPr>
          <p:nvPr/>
        </p:nvSpPr>
        <p:spPr>
          <a:xfrm>
            <a:off x="600560" y="345006"/>
            <a:ext cx="11923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54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Le Rapport Meadows</a:t>
            </a:r>
          </a:p>
          <a:p>
            <a:pPr>
              <a:lnSpc>
                <a:spcPct val="100000"/>
              </a:lnSpc>
            </a:pP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« Les limites à la croissance »</a:t>
            </a:r>
          </a:p>
          <a:p>
            <a:pPr>
              <a:lnSpc>
                <a:spcPct val="100000"/>
              </a:lnSpc>
            </a:pP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Ou « Limits to </a:t>
            </a:r>
            <a:r>
              <a:rPr lang="fr-CH" sz="2800" b="1" dirty="0" err="1">
                <a:latin typeface="Gill Sans Ultra Bold" panose="020B0A02020104020203" pitchFamily="34" charset="77"/>
                <a:ea typeface="HGMaruGothicMPRO" panose="020F0600000000000000" pitchFamily="34" charset="-128"/>
              </a:rPr>
              <a:t>Growth</a:t>
            </a:r>
            <a:r>
              <a:rPr lang="fr-CH" sz="2800" b="1" dirty="0">
                <a:latin typeface="Gill Sans Ultra Bold" panose="020B0A02020104020203" pitchFamily="34" charset="77"/>
                <a:ea typeface="HGMaruGothicMPRO" panose="020F0600000000000000" pitchFamily="34" charset="-128"/>
              </a:rPr>
              <a:t>»</a:t>
            </a:r>
            <a:endParaRPr lang="fr-FR" sz="2800" b="1" dirty="0">
              <a:latin typeface="Gill Sans Ultra Bold" panose="020B0A02020104020203" pitchFamily="34" charset="77"/>
              <a:ea typeface="HGMaruGothicMPRO" panose="020F0600000000000000" pitchFamily="34" charset="-12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4C48F9-A2F4-BD9D-7736-FC527AE56A06}"/>
              </a:ext>
            </a:extLst>
          </p:cNvPr>
          <p:cNvSpPr txBox="1"/>
          <p:nvPr/>
        </p:nvSpPr>
        <p:spPr>
          <a:xfrm>
            <a:off x="3837768" y="4519934"/>
            <a:ext cx="544894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effectLst/>
              </a:rPr>
              <a:t>Modèle de calcul du CO</a:t>
            </a:r>
            <a:r>
              <a:rPr lang="fr-CH" sz="2400" b="1" baseline="-25000" dirty="0">
                <a:effectLst/>
              </a:rPr>
              <a:t>2 </a:t>
            </a:r>
            <a:r>
              <a:rPr lang="fr-CH" sz="2400" b="1" dirty="0">
                <a:effectLst/>
              </a:rPr>
              <a:t>dans l’atmosphère issu de la combustion des combustibles fossiles</a:t>
            </a:r>
            <a:endParaRPr lang="fr-FR" sz="2400" baseline="-25000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5C151B6-3760-AC16-FD0F-53595901DE16}"/>
              </a:ext>
            </a:extLst>
          </p:cNvPr>
          <p:cNvSpPr/>
          <p:nvPr/>
        </p:nvSpPr>
        <p:spPr>
          <a:xfrm>
            <a:off x="6317673" y="4332207"/>
            <a:ext cx="844281" cy="8571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EA52B2E-2762-82A6-A172-A5CF4CB3FA8A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1207982" y="6679769"/>
            <a:ext cx="319889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0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25,469 Long Rays Sun Images, Stock Photos &amp; Vectors | Shutterstock">
            <a:extLst>
              <a:ext uri="{FF2B5EF4-FFF2-40B4-BE49-F238E27FC236}">
                <a16:creationId xmlns:a16="http://schemas.microsoft.com/office/drawing/2014/main" id="{0FB73AE4-BC36-25E1-C474-E7EB09F8C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973" y="0"/>
            <a:ext cx="2456177" cy="264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69FA31-33CE-60BB-EDCB-A2E468E444C4}"/>
              </a:ext>
            </a:extLst>
          </p:cNvPr>
          <p:cNvSpPr txBox="1"/>
          <p:nvPr/>
        </p:nvSpPr>
        <p:spPr>
          <a:xfrm>
            <a:off x="682530" y="1545904"/>
            <a:ext cx="3873972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</a:rPr>
              <a:t>Le CO</a:t>
            </a:r>
            <a:r>
              <a:rPr lang="fr-CH" sz="2800" b="1" baseline="-25000" dirty="0">
                <a:effectLst/>
              </a:rPr>
              <a:t>2</a:t>
            </a:r>
            <a:r>
              <a:rPr lang="fr-CH" sz="2800" b="1" dirty="0">
                <a:effectLst/>
              </a:rPr>
              <a:t> est un fertilisant,</a:t>
            </a:r>
            <a:r>
              <a:rPr lang="fr-CH" sz="2800" dirty="0">
                <a:effectLst/>
              </a:rPr>
              <a:t> </a:t>
            </a:r>
          </a:p>
          <a:p>
            <a:r>
              <a:rPr lang="fr-CH" sz="2800" dirty="0">
                <a:effectLst/>
              </a:rPr>
              <a:t>pas un gaz polluant.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7376CC-1A66-6E65-0E6A-537378229D39}"/>
              </a:ext>
            </a:extLst>
          </p:cNvPr>
          <p:cNvSpPr txBox="1"/>
          <p:nvPr/>
        </p:nvSpPr>
        <p:spPr>
          <a:xfrm>
            <a:off x="682530" y="3205982"/>
            <a:ext cx="7237104" cy="32316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</a:rPr>
              <a:t>Gaz à effet de serre naturels :</a:t>
            </a:r>
          </a:p>
          <a:p>
            <a:r>
              <a:rPr lang="fr-CH" dirty="0"/>
              <a:t>(gaz composé de 2 atomes différents ou 3 atomes identiques, qui absorbent le rayonnement infrarouge émis par la surface terrestre)</a:t>
            </a:r>
            <a:endParaRPr lang="fr-CH" sz="2800" dirty="0"/>
          </a:p>
          <a:p>
            <a:pPr marL="412750" indent="-412750">
              <a:buFont typeface="+mj-lt"/>
              <a:buAutoNum type="arabicPeriod"/>
            </a:pPr>
            <a:r>
              <a:rPr lang="fr-CH" sz="2800" b="1" dirty="0">
                <a:effectLst/>
              </a:rPr>
              <a:t>Vapeur d’eau </a:t>
            </a:r>
            <a:r>
              <a:rPr lang="fr-CH" sz="2800" dirty="0">
                <a:effectLst/>
              </a:rPr>
              <a:t>(H</a:t>
            </a:r>
            <a:r>
              <a:rPr lang="fr-CH" sz="2800" baseline="-25000" dirty="0">
                <a:effectLst/>
              </a:rPr>
              <a:t>2</a:t>
            </a:r>
            <a:r>
              <a:rPr lang="fr-CH" sz="2800" dirty="0">
                <a:effectLst/>
              </a:rPr>
              <a:t>O)     </a:t>
            </a:r>
            <a:r>
              <a:rPr lang="fr-CH" sz="2800" b="1" dirty="0">
                <a:effectLst/>
              </a:rPr>
              <a:t>participe à 75%</a:t>
            </a:r>
          </a:p>
          <a:p>
            <a:pPr marL="412750" indent="-412750">
              <a:buFont typeface="+mj-lt"/>
              <a:buAutoNum type="arabicPeriod"/>
            </a:pPr>
            <a:r>
              <a:rPr lang="fr-CH" sz="2800" b="1" dirty="0"/>
              <a:t>Dioxyde de carbone </a:t>
            </a:r>
            <a:r>
              <a:rPr lang="fr-CH" sz="2800" dirty="0"/>
              <a:t>(CO</a:t>
            </a:r>
            <a:r>
              <a:rPr lang="fr-CH" sz="2800" baseline="-25000" dirty="0"/>
              <a:t>2</a:t>
            </a:r>
            <a:r>
              <a:rPr lang="fr-CH" sz="2800" dirty="0"/>
              <a:t>)     </a:t>
            </a:r>
            <a:r>
              <a:rPr lang="fr-CH" sz="2800" b="1" dirty="0"/>
              <a:t>participe à 25%</a:t>
            </a:r>
            <a:endParaRPr lang="fr-CH" sz="2800" b="1" baseline="-25000" dirty="0"/>
          </a:p>
          <a:p>
            <a:pPr marL="412750" indent="-412750">
              <a:buFont typeface="+mj-lt"/>
              <a:buAutoNum type="arabicPeriod"/>
            </a:pPr>
            <a:r>
              <a:rPr lang="fr-CH" sz="2800" dirty="0"/>
              <a:t>Méthane (CH</a:t>
            </a:r>
            <a:r>
              <a:rPr lang="fr-CH" sz="2800" baseline="-25000" dirty="0"/>
              <a:t>4</a:t>
            </a:r>
            <a:r>
              <a:rPr lang="fr-CH" sz="2800" dirty="0"/>
              <a:t>)</a:t>
            </a:r>
          </a:p>
          <a:p>
            <a:pPr marL="412750" indent="-412750">
              <a:buFont typeface="+mj-lt"/>
              <a:buAutoNum type="arabicPeriod"/>
            </a:pPr>
            <a:r>
              <a:rPr lang="fr-CH" sz="2800" dirty="0"/>
              <a:t>Protoxyde d’azote (N</a:t>
            </a:r>
            <a:r>
              <a:rPr lang="fr-CH" sz="2800" baseline="-25000" dirty="0"/>
              <a:t>2</a:t>
            </a:r>
            <a:r>
              <a:rPr lang="fr-CH" sz="2800" dirty="0"/>
              <a:t>O)</a:t>
            </a:r>
          </a:p>
          <a:p>
            <a:pPr marL="412750" indent="-412750">
              <a:buFont typeface="+mj-lt"/>
              <a:buAutoNum type="arabicPeriod"/>
            </a:pPr>
            <a:r>
              <a:rPr lang="fr-CH" sz="2800" dirty="0">
                <a:effectLst/>
              </a:rPr>
              <a:t>Ozone (O</a:t>
            </a:r>
            <a:r>
              <a:rPr lang="fr-CH" sz="2800" baseline="-25000" dirty="0">
                <a:effectLst/>
              </a:rPr>
              <a:t>3</a:t>
            </a:r>
            <a:r>
              <a:rPr lang="fr-CH" sz="2800" dirty="0">
                <a:effectLst/>
              </a:rPr>
              <a:t>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4AC3F2-A121-6EC1-9C77-6290520CD403}"/>
              </a:ext>
            </a:extLst>
          </p:cNvPr>
          <p:cNvSpPr txBox="1"/>
          <p:nvPr/>
        </p:nvSpPr>
        <p:spPr>
          <a:xfrm>
            <a:off x="3944317" y="4279359"/>
            <a:ext cx="410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dirty="0">
                <a:effectLst/>
                <a:latin typeface=".Apple Color Emoji UI"/>
              </a:rPr>
              <a:t>➡️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0C82AD7-EAD0-324E-622C-F4796286B8FB}"/>
              </a:ext>
            </a:extLst>
          </p:cNvPr>
          <p:cNvSpPr txBox="1"/>
          <p:nvPr/>
        </p:nvSpPr>
        <p:spPr>
          <a:xfrm>
            <a:off x="4905512" y="4710028"/>
            <a:ext cx="410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dirty="0">
                <a:effectLst/>
                <a:latin typeface=".Apple Color Emoji UI"/>
              </a:rPr>
              <a:t>➡️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DF685C3-9E60-53CF-8EF6-0F28F3D67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725" y="5518849"/>
            <a:ext cx="2070100" cy="1003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E38FB0-3D13-3224-F222-99727C41F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98" y="1083145"/>
            <a:ext cx="1689100" cy="520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338" name="Picture 2" descr="La photosynthèse : sujet d'étude pour l'avenir | Blog Oleomac">
            <a:extLst>
              <a:ext uri="{FF2B5EF4-FFF2-40B4-BE49-F238E27FC236}">
                <a16:creationId xmlns:a16="http://schemas.microsoft.com/office/drawing/2014/main" id="{ED22C79D-85B2-A8B8-C873-EF14E8AE6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615" y="2127334"/>
            <a:ext cx="3639025" cy="431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D381486C-A29F-A097-2075-FABA5877E471}"/>
              </a:ext>
            </a:extLst>
          </p:cNvPr>
          <p:cNvSpPr/>
          <p:nvPr/>
        </p:nvSpPr>
        <p:spPr>
          <a:xfrm>
            <a:off x="10988300" y="2997918"/>
            <a:ext cx="859850" cy="5342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556733D-5387-6CB6-173C-A2B9712D386B}"/>
              </a:ext>
            </a:extLst>
          </p:cNvPr>
          <p:cNvSpPr/>
          <p:nvPr/>
        </p:nvSpPr>
        <p:spPr>
          <a:xfrm>
            <a:off x="8376989" y="4314527"/>
            <a:ext cx="1014984" cy="8571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C4B603-4308-3FF0-187F-CA0C73FB0B93}"/>
              </a:ext>
            </a:extLst>
          </p:cNvPr>
          <p:cNvSpPr txBox="1"/>
          <p:nvPr/>
        </p:nvSpPr>
        <p:spPr>
          <a:xfrm>
            <a:off x="8286615" y="1745925"/>
            <a:ext cx="363902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1600" b="1" dirty="0">
                <a:effectLst/>
              </a:rPr>
              <a:t>6 CO</a:t>
            </a:r>
            <a:r>
              <a:rPr lang="fr-CH" sz="1600" b="1" baseline="-25000" dirty="0">
                <a:effectLst/>
              </a:rPr>
              <a:t>2</a:t>
            </a:r>
            <a:r>
              <a:rPr lang="fr-CH" sz="1600" b="1" dirty="0">
                <a:effectLst/>
              </a:rPr>
              <a:t> </a:t>
            </a:r>
            <a:r>
              <a:rPr lang="fr-CH" sz="1600" dirty="0">
                <a:effectLst/>
              </a:rPr>
              <a:t>+ 12 H</a:t>
            </a:r>
            <a:r>
              <a:rPr lang="fr-CH" sz="1600" baseline="-25000" dirty="0">
                <a:effectLst/>
              </a:rPr>
              <a:t>2</a:t>
            </a:r>
            <a:r>
              <a:rPr lang="fr-CH" sz="1600" dirty="0">
                <a:effectLst/>
              </a:rPr>
              <a:t>O --&gt; C</a:t>
            </a:r>
            <a:r>
              <a:rPr lang="fr-CH" sz="1600" baseline="-25000" dirty="0">
                <a:effectLst/>
              </a:rPr>
              <a:t>6</a:t>
            </a:r>
            <a:r>
              <a:rPr lang="fr-CH" sz="1600" dirty="0">
                <a:effectLst/>
              </a:rPr>
              <a:t>H</a:t>
            </a:r>
            <a:r>
              <a:rPr lang="fr-CH" sz="1600" baseline="-25000" dirty="0">
                <a:effectLst/>
              </a:rPr>
              <a:t>12</a:t>
            </a:r>
            <a:r>
              <a:rPr lang="fr-CH" sz="1600" dirty="0">
                <a:effectLst/>
              </a:rPr>
              <a:t>O</a:t>
            </a:r>
            <a:r>
              <a:rPr lang="fr-CH" sz="1600" baseline="-25000" dirty="0">
                <a:effectLst/>
              </a:rPr>
              <a:t>6 </a:t>
            </a:r>
            <a:r>
              <a:rPr lang="fr-CH" sz="1600" dirty="0">
                <a:effectLst/>
              </a:rPr>
              <a:t>+ 6 H</a:t>
            </a:r>
            <a:r>
              <a:rPr lang="fr-CH" sz="1600" baseline="-25000" dirty="0">
                <a:effectLst/>
              </a:rPr>
              <a:t>2</a:t>
            </a:r>
            <a:r>
              <a:rPr lang="fr-CH" sz="1600" dirty="0">
                <a:effectLst/>
              </a:rPr>
              <a:t>O + </a:t>
            </a:r>
            <a:r>
              <a:rPr lang="fr-CH" sz="1600" b="1" dirty="0">
                <a:effectLst/>
              </a:rPr>
              <a:t>6 O</a:t>
            </a:r>
            <a:r>
              <a:rPr lang="fr-CH" sz="1600" b="1" baseline="-25000" dirty="0">
                <a:effectLst/>
              </a:rPr>
              <a:t>2</a:t>
            </a: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D8FA812E-2039-D721-304F-891D7E75850E}"/>
              </a:ext>
            </a:extLst>
          </p:cNvPr>
          <p:cNvSpPr txBox="1">
            <a:spLocks/>
          </p:cNvSpPr>
          <p:nvPr/>
        </p:nvSpPr>
        <p:spPr>
          <a:xfrm>
            <a:off x="-161246" y="248472"/>
            <a:ext cx="11923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6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Le CO</a:t>
            </a:r>
            <a:r>
              <a:rPr lang="fr-FR" sz="6600" b="1" baseline="-25000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2</a:t>
            </a:r>
            <a:r>
              <a:rPr lang="fr-FR" sz="66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 un polluant ?</a:t>
            </a:r>
            <a:endParaRPr lang="fr-FR" sz="6600" b="1" baseline="-25000" dirty="0">
              <a:latin typeface="Abadi MT Condensed Extra Bold" panose="020B0306030101010103" pitchFamily="34" charset="77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06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9" grpId="0"/>
      <p:bldP spid="19" grpId="0" animBg="1"/>
      <p:bldP spid="20" grpId="0" animBg="1"/>
      <p:bldP spid="22" grpId="0" animBg="1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97376CC-1A66-6E65-0E6A-537378229D39}"/>
              </a:ext>
            </a:extLst>
          </p:cNvPr>
          <p:cNvSpPr txBox="1"/>
          <p:nvPr/>
        </p:nvSpPr>
        <p:spPr>
          <a:xfrm>
            <a:off x="1111012" y="3992696"/>
            <a:ext cx="6307205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</a:rPr>
              <a:t>Résultat (d’après le Laboratoire </a:t>
            </a:r>
          </a:p>
          <a:p>
            <a:r>
              <a:rPr lang="fr-CH" sz="2800" b="1" dirty="0">
                <a:effectLst/>
              </a:rPr>
              <a:t>mondial de la surveillance) :</a:t>
            </a:r>
          </a:p>
          <a:p>
            <a:r>
              <a:rPr lang="fr-CH" sz="2800" dirty="0">
                <a:effectLst/>
              </a:rPr>
              <a:t>Pendant les confinements et l’arrêt de l’économie mondiale de 2020, </a:t>
            </a:r>
          </a:p>
          <a:p>
            <a:r>
              <a:rPr lang="fr-CH" sz="2800" b="1" dirty="0">
                <a:effectLst/>
                <a:highlight>
                  <a:srgbClr val="FFFF00"/>
                </a:highlight>
              </a:rPr>
              <a:t>la concentration de CO</a:t>
            </a:r>
            <a:r>
              <a:rPr lang="fr-CH" sz="2800" b="1" baseline="-25000" dirty="0">
                <a:effectLst/>
                <a:highlight>
                  <a:srgbClr val="FFFF00"/>
                </a:highlight>
              </a:rPr>
              <a:t>2</a:t>
            </a:r>
            <a:r>
              <a:rPr lang="fr-CH" sz="2800" b="1" dirty="0">
                <a:effectLst/>
                <a:highlight>
                  <a:srgbClr val="FFFF00"/>
                </a:highlight>
              </a:rPr>
              <a:t> dans l’air </a:t>
            </a:r>
            <a:r>
              <a:rPr lang="fr-CH" sz="2800" b="1" u="sng" dirty="0">
                <a:effectLst/>
                <a:highlight>
                  <a:srgbClr val="FFFF00"/>
                </a:highlight>
              </a:rPr>
              <a:t>n’a pas baissé.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D39A8D-F2A8-E43D-6C7E-774BF53D85E1}"/>
              </a:ext>
            </a:extLst>
          </p:cNvPr>
          <p:cNvSpPr txBox="1"/>
          <p:nvPr/>
        </p:nvSpPr>
        <p:spPr>
          <a:xfrm>
            <a:off x="1111012" y="1639457"/>
            <a:ext cx="6307205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</a:rPr>
              <a:t>Prévisions :</a:t>
            </a:r>
          </a:p>
          <a:p>
            <a:r>
              <a:rPr lang="fr-CH" sz="2800" dirty="0">
                <a:effectLst/>
              </a:rPr>
              <a:t>Pendant les confinements et l’arrêt de l’économie mondiale de 2020, </a:t>
            </a:r>
          </a:p>
          <a:p>
            <a:r>
              <a:rPr lang="fr-CH" sz="2800" b="1" dirty="0">
                <a:effectLst/>
                <a:highlight>
                  <a:srgbClr val="FFFF00"/>
                </a:highlight>
              </a:rPr>
              <a:t>la concentration de CO</a:t>
            </a:r>
            <a:r>
              <a:rPr lang="fr-CH" sz="2800" b="1" baseline="-25000" dirty="0">
                <a:effectLst/>
                <a:highlight>
                  <a:srgbClr val="FFFF00"/>
                </a:highlight>
              </a:rPr>
              <a:t>2</a:t>
            </a:r>
            <a:r>
              <a:rPr lang="fr-CH" sz="2800" b="1" dirty="0">
                <a:effectLst/>
                <a:highlight>
                  <a:srgbClr val="FFFF00"/>
                </a:highlight>
              </a:rPr>
              <a:t> devait baisser de 58%.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45D463-FAC1-D61B-2815-D82E7FF0F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12" y="1060377"/>
            <a:ext cx="1864663" cy="472610"/>
          </a:xfrm>
          <a:prstGeom prst="rect">
            <a:avLst/>
          </a:prstGeom>
        </p:spPr>
      </p:pic>
      <p:pic>
        <p:nvPicPr>
          <p:cNvPr id="12290" name="Picture 2" descr="logo noaa">
            <a:extLst>
              <a:ext uri="{FF2B5EF4-FFF2-40B4-BE49-F238E27FC236}">
                <a16:creationId xmlns:a16="http://schemas.microsoft.com/office/drawing/2014/main" id="{DB109A80-42CD-5F0F-C6E9-E4EFA7050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078" y="4154588"/>
            <a:ext cx="6350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D5B3C1-B40F-3B18-42E0-6D9F8DD92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114" y="3098442"/>
            <a:ext cx="4630567" cy="375955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5090640-87C2-6DC5-9A6D-983772E6CF17}"/>
              </a:ext>
            </a:extLst>
          </p:cNvPr>
          <p:cNvSpPr txBox="1"/>
          <p:nvPr/>
        </p:nvSpPr>
        <p:spPr>
          <a:xfrm>
            <a:off x="7630903" y="1637355"/>
            <a:ext cx="4222988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fr-CH" sz="2400" dirty="0">
                <a:effectLst/>
              </a:rPr>
              <a:t>Teneur de CO</a:t>
            </a:r>
            <a:r>
              <a:rPr lang="fr-CH" sz="2400" baseline="-25000" dirty="0">
                <a:effectLst/>
              </a:rPr>
              <a:t>2</a:t>
            </a:r>
            <a:r>
              <a:rPr lang="fr-CH" sz="2400" dirty="0">
                <a:effectLst/>
              </a:rPr>
              <a:t> dans l’atmosphère </a:t>
            </a:r>
            <a:r>
              <a:rPr lang="fr-CH" sz="2400" b="1" dirty="0">
                <a:effectLst/>
                <a:highlight>
                  <a:srgbClr val="FFFF00"/>
                </a:highlight>
              </a:rPr>
              <a:t>en 1959 = 0,03%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fr-CH" sz="2400" dirty="0">
                <a:effectLst/>
              </a:rPr>
              <a:t>Teneur de CO</a:t>
            </a:r>
            <a:r>
              <a:rPr lang="fr-CH" sz="2400" baseline="-25000" dirty="0">
                <a:effectLst/>
              </a:rPr>
              <a:t>2</a:t>
            </a:r>
            <a:r>
              <a:rPr lang="fr-CH" sz="2400" dirty="0">
                <a:effectLst/>
              </a:rPr>
              <a:t> dans l’atmosphère </a:t>
            </a:r>
            <a:r>
              <a:rPr lang="fr-CH" sz="2400" b="1" dirty="0">
                <a:effectLst/>
                <a:highlight>
                  <a:srgbClr val="FFFF00"/>
                </a:highlight>
              </a:rPr>
              <a:t>en 2020 = 0,04%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F5272470-EEF1-90E1-C2CF-A5F49568692C}"/>
              </a:ext>
            </a:extLst>
          </p:cNvPr>
          <p:cNvSpPr txBox="1">
            <a:spLocks/>
          </p:cNvSpPr>
          <p:nvPr/>
        </p:nvSpPr>
        <p:spPr>
          <a:xfrm>
            <a:off x="1216396" y="311792"/>
            <a:ext cx="11923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Le CO</a:t>
            </a:r>
            <a:r>
              <a:rPr lang="fr-FR" sz="6000" b="1" baseline="-25000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2 </a:t>
            </a:r>
            <a:r>
              <a:rPr lang="fr-FR" sz="6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pendant le covid ?</a:t>
            </a:r>
            <a:endParaRPr lang="fr-FR" sz="6000" b="1" baseline="-25000" dirty="0">
              <a:latin typeface="Abadi MT Condensed Extra Bold" panose="020B0306030101010103" pitchFamily="34" charset="77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767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8D39A8D-F2A8-E43D-6C7E-774BF53D85E1}"/>
              </a:ext>
            </a:extLst>
          </p:cNvPr>
          <p:cNvSpPr txBox="1"/>
          <p:nvPr/>
        </p:nvSpPr>
        <p:spPr>
          <a:xfrm>
            <a:off x="352570" y="420364"/>
            <a:ext cx="4436406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</a:rPr>
              <a:t>Entre 1940 et 1970 :</a:t>
            </a:r>
          </a:p>
          <a:p>
            <a:pPr marL="274638" indent="-274638">
              <a:buFont typeface="Arial" panose="020B0604020202020204" pitchFamily="34" charset="0"/>
              <a:buChar char="•"/>
            </a:pPr>
            <a:r>
              <a:rPr lang="fr-CH" sz="2800" dirty="0">
                <a:highlight>
                  <a:srgbClr val="FFFF00"/>
                </a:highlight>
              </a:rPr>
              <a:t>La teneur en CO</a:t>
            </a:r>
            <a:r>
              <a:rPr lang="fr-CH" sz="2800" baseline="-25000" dirty="0">
                <a:highlight>
                  <a:srgbClr val="FFFF00"/>
                </a:highlight>
              </a:rPr>
              <a:t>2</a:t>
            </a:r>
            <a:r>
              <a:rPr lang="fr-CH" sz="2800" dirty="0"/>
              <a:t> </a:t>
            </a:r>
          </a:p>
          <a:p>
            <a:r>
              <a:rPr lang="fr-CH" sz="2800" dirty="0"/>
              <a:t>    </a:t>
            </a:r>
            <a:r>
              <a:rPr lang="fr-CH" sz="2800" b="1" dirty="0"/>
              <a:t>a </a:t>
            </a:r>
            <a:r>
              <a:rPr lang="fr-CH" sz="2800" b="1" dirty="0">
                <a:solidFill>
                  <a:srgbClr val="FF0000"/>
                </a:solidFill>
              </a:rPr>
              <a:t>augmenté</a:t>
            </a:r>
            <a:r>
              <a:rPr lang="fr-CH" sz="2800" b="1" dirty="0"/>
              <a:t> de </a:t>
            </a:r>
            <a:r>
              <a:rPr lang="fr-CH" sz="2800" b="1" dirty="0">
                <a:effectLst/>
                <a:latin typeface="Helvetica Neue" panose="02000503000000020004" pitchFamily="2" charset="0"/>
              </a:rPr>
              <a:t>~</a:t>
            </a:r>
            <a:r>
              <a:rPr lang="fr-CH" sz="2800" b="1" dirty="0"/>
              <a:t>100 ppm</a:t>
            </a:r>
            <a:endParaRPr lang="fr-CH" sz="2800" b="1" dirty="0">
              <a:effectLst/>
            </a:endParaRPr>
          </a:p>
          <a:p>
            <a:pPr marL="274638" indent="-274638">
              <a:buFont typeface="Arial" panose="020B0604020202020204" pitchFamily="34" charset="0"/>
              <a:buChar char="•"/>
            </a:pPr>
            <a:r>
              <a:rPr lang="fr-CH" sz="2800" dirty="0">
                <a:effectLst/>
                <a:highlight>
                  <a:srgbClr val="FFFF00"/>
                </a:highlight>
              </a:rPr>
              <a:t>La température mondiale</a:t>
            </a:r>
            <a:r>
              <a:rPr lang="fr-CH" sz="2800" dirty="0">
                <a:effectLst/>
              </a:rPr>
              <a:t> </a:t>
            </a:r>
          </a:p>
          <a:p>
            <a:r>
              <a:rPr lang="fr-CH" sz="2800" b="1" dirty="0"/>
              <a:t>    </a:t>
            </a:r>
            <a:r>
              <a:rPr lang="fr-CH" sz="2800" b="1" dirty="0">
                <a:effectLst/>
              </a:rPr>
              <a:t>a </a:t>
            </a:r>
            <a:r>
              <a:rPr lang="fr-CH" sz="2800" b="1" dirty="0">
                <a:solidFill>
                  <a:srgbClr val="FF0000"/>
                </a:solidFill>
                <a:effectLst/>
              </a:rPr>
              <a:t>baissé</a:t>
            </a:r>
            <a:r>
              <a:rPr lang="fr-CH" sz="2800" b="1" dirty="0">
                <a:effectLst/>
              </a:rPr>
              <a:t> de 0,1°C</a:t>
            </a:r>
            <a:endParaRPr lang="fr-CH" sz="2800" b="1" dirty="0">
              <a:effectLst/>
              <a:highlight>
                <a:srgbClr val="FFFF00"/>
              </a:highligh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A5F443-DAEF-9DDC-51D9-20AC3B139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515" y="2544281"/>
            <a:ext cx="7676780" cy="3893355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81CDBF2-5684-DAAC-801D-4DCA51A55FD6}"/>
              </a:ext>
            </a:extLst>
          </p:cNvPr>
          <p:cNvCxnSpPr>
            <a:cxnSpLocks/>
          </p:cNvCxnSpPr>
          <p:nvPr/>
        </p:nvCxnSpPr>
        <p:spPr>
          <a:xfrm>
            <a:off x="8508570" y="5005952"/>
            <a:ext cx="0" cy="8524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E0439E9-60B4-3CCD-392F-F35B1FB28762}"/>
              </a:ext>
            </a:extLst>
          </p:cNvPr>
          <p:cNvCxnSpPr>
            <a:cxnSpLocks/>
          </p:cNvCxnSpPr>
          <p:nvPr/>
        </p:nvCxnSpPr>
        <p:spPr>
          <a:xfrm>
            <a:off x="9621865" y="5104107"/>
            <a:ext cx="0" cy="7542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1D50D55-6B2A-B859-7F04-612A2F4FA465}"/>
              </a:ext>
            </a:extLst>
          </p:cNvPr>
          <p:cNvCxnSpPr>
            <a:cxnSpLocks/>
          </p:cNvCxnSpPr>
          <p:nvPr/>
        </p:nvCxnSpPr>
        <p:spPr>
          <a:xfrm flipH="1">
            <a:off x="4943959" y="4974956"/>
            <a:ext cx="35646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AE985D81-08E4-38F2-36A9-484F16D7E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71" y="2720907"/>
            <a:ext cx="3137226" cy="3662954"/>
          </a:xfrm>
          <a:prstGeom prst="rect">
            <a:avLst/>
          </a:prstGeom>
        </p:spPr>
      </p:pic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00D0A0DC-587A-615D-89FC-33AF955DFB78}"/>
              </a:ext>
            </a:extLst>
          </p:cNvPr>
          <p:cNvCxnSpPr>
            <a:cxnSpLocks/>
          </p:cNvCxnSpPr>
          <p:nvPr/>
        </p:nvCxnSpPr>
        <p:spPr>
          <a:xfrm flipH="1">
            <a:off x="4943959" y="5117022"/>
            <a:ext cx="46779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BFC9B90-156D-3619-3F87-644385C8FECF}"/>
              </a:ext>
            </a:extLst>
          </p:cNvPr>
          <p:cNvSpPr txBox="1"/>
          <p:nvPr/>
        </p:nvSpPr>
        <p:spPr>
          <a:xfrm>
            <a:off x="3674959" y="4755956"/>
            <a:ext cx="787255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FF0000"/>
                </a:solidFill>
                <a:effectLst/>
              </a:rPr>
              <a:t> 0,1°</a:t>
            </a:r>
            <a:endParaRPr lang="fr-CH" sz="2400" b="1" dirty="0">
              <a:solidFill>
                <a:srgbClr val="FF0000"/>
              </a:solidFill>
              <a:effectLst/>
              <a:highlight>
                <a:srgbClr val="FFFF00"/>
              </a:highlight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0D0CB30-C326-BF49-15DA-E88FBCE1546A}"/>
              </a:ext>
            </a:extLst>
          </p:cNvPr>
          <p:cNvCxnSpPr>
            <a:cxnSpLocks/>
          </p:cNvCxnSpPr>
          <p:nvPr/>
        </p:nvCxnSpPr>
        <p:spPr>
          <a:xfrm>
            <a:off x="3624590" y="4798601"/>
            <a:ext cx="240224" cy="4379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BE2E0C1-DE10-D87D-D2D2-08FA7D12D9F5}"/>
              </a:ext>
            </a:extLst>
          </p:cNvPr>
          <p:cNvCxnSpPr>
            <a:cxnSpLocks/>
          </p:cNvCxnSpPr>
          <p:nvPr/>
        </p:nvCxnSpPr>
        <p:spPr>
          <a:xfrm>
            <a:off x="4462220" y="4850969"/>
            <a:ext cx="0" cy="2996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re 1">
            <a:extLst>
              <a:ext uri="{FF2B5EF4-FFF2-40B4-BE49-F238E27FC236}">
                <a16:creationId xmlns:a16="http://schemas.microsoft.com/office/drawing/2014/main" id="{EAD51662-8C73-6210-6F11-714233259BA1}"/>
              </a:ext>
            </a:extLst>
          </p:cNvPr>
          <p:cNvSpPr txBox="1">
            <a:spLocks/>
          </p:cNvSpPr>
          <p:nvPr/>
        </p:nvSpPr>
        <p:spPr>
          <a:xfrm>
            <a:off x="4943959" y="380854"/>
            <a:ext cx="11923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Le CO</a:t>
            </a:r>
            <a:r>
              <a:rPr lang="fr-FR" sz="6000" b="1" baseline="-25000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2</a:t>
            </a:r>
            <a:r>
              <a:rPr lang="fr-FR" sz="6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 cause-t-il </a:t>
            </a:r>
          </a:p>
          <a:p>
            <a:r>
              <a:rPr lang="fr-FR" sz="6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un réchauffement ?</a:t>
            </a:r>
            <a:endParaRPr lang="fr-FR" sz="6000" b="1" baseline="-25000" dirty="0">
              <a:latin typeface="Abadi MT Condensed Extra Bold" panose="020B0306030101010103" pitchFamily="34" charset="77"/>
              <a:ea typeface="HGMaruGothicMPRO" panose="020F0600000000000000" pitchFamily="34" charset="-128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2DD6A550-69B7-3371-0D55-A819DE952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9396" y="2894446"/>
            <a:ext cx="1020899" cy="73128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DA4F8CF-D984-FC17-5E8B-2007F013B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599" y="6490804"/>
            <a:ext cx="30988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2CB7EB-6620-F92D-B365-C96DC4BF2221}"/>
              </a:ext>
            </a:extLst>
          </p:cNvPr>
          <p:cNvSpPr txBox="1">
            <a:spLocks/>
          </p:cNvSpPr>
          <p:nvPr/>
        </p:nvSpPr>
        <p:spPr>
          <a:xfrm>
            <a:off x="-4584694" y="177127"/>
            <a:ext cx="11923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6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Le CO</a:t>
            </a:r>
            <a:r>
              <a:rPr lang="fr-FR" sz="6600" b="1" baseline="-25000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1622F6-D9E9-1BB8-8D9B-011E106D2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46" y="439673"/>
            <a:ext cx="8694347" cy="59786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EBB6F3-5D41-4D03-4C6A-8FAEC2840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01" y="4940223"/>
            <a:ext cx="1850538" cy="1325562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B540F9EB-0974-AD76-7C67-BDA005616843}"/>
              </a:ext>
            </a:extLst>
          </p:cNvPr>
          <p:cNvSpPr txBox="1">
            <a:spLocks/>
          </p:cNvSpPr>
          <p:nvPr/>
        </p:nvSpPr>
        <p:spPr>
          <a:xfrm>
            <a:off x="258507" y="1503990"/>
            <a:ext cx="6294693" cy="2404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rgbClr val="FF0000"/>
                </a:solidFill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En baisse </a:t>
            </a:r>
          </a:p>
          <a:p>
            <a:r>
              <a:rPr lang="fr-FR" sz="4000" b="1" dirty="0">
                <a:solidFill>
                  <a:srgbClr val="FF0000"/>
                </a:solidFill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depuis 1990</a:t>
            </a:r>
            <a:r>
              <a:rPr lang="fr-FR" sz="4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 </a:t>
            </a:r>
          </a:p>
          <a:p>
            <a:r>
              <a:rPr lang="fr-FR" sz="4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En France, </a:t>
            </a:r>
          </a:p>
          <a:p>
            <a:r>
              <a:rPr lang="fr-FR" sz="4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dans l’UE, </a:t>
            </a:r>
          </a:p>
          <a:p>
            <a:r>
              <a:rPr lang="fr-FR" sz="40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aux USA.</a:t>
            </a:r>
            <a:endParaRPr lang="fr-FR" sz="4000" b="1" baseline="-25000" dirty="0">
              <a:latin typeface="Abadi MT Condensed Extra Bold" panose="020B0306030101010103" pitchFamily="34" charset="77"/>
              <a:ea typeface="HGMaruGothicMPRO" panose="020F0600000000000000" pitchFamily="34" charset="-12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FDE6E7-6C7B-1E79-5DEA-9C2E5362F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146" y="6500623"/>
            <a:ext cx="1879600" cy="36830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58C08B35-3F09-EC9D-52F2-B87944AD4082}"/>
              </a:ext>
            </a:extLst>
          </p:cNvPr>
          <p:cNvSpPr/>
          <p:nvPr/>
        </p:nvSpPr>
        <p:spPr>
          <a:xfrm>
            <a:off x="7036231" y="3859079"/>
            <a:ext cx="4897262" cy="15188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A813B6A-144C-5E9E-9980-BAFA7AA8DC41}"/>
              </a:ext>
            </a:extLst>
          </p:cNvPr>
          <p:cNvSpPr txBox="1">
            <a:spLocks/>
          </p:cNvSpPr>
          <p:nvPr/>
        </p:nvSpPr>
        <p:spPr>
          <a:xfrm>
            <a:off x="10155336" y="4298087"/>
            <a:ext cx="1093563" cy="556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00B0F0"/>
                </a:solidFill>
                <a:latin typeface="Arial Rounded MT Bold" panose="020F0704030504030204" pitchFamily="34" charset="77"/>
                <a:ea typeface="HGMaruGothicMPRO" panose="020F0600000000000000" pitchFamily="34" charset="-128"/>
              </a:rPr>
              <a:t>USA</a:t>
            </a:r>
            <a:endParaRPr lang="fr-FR" sz="1800" b="1" baseline="-25000" dirty="0">
              <a:solidFill>
                <a:srgbClr val="00B0F0"/>
              </a:solidFill>
              <a:latin typeface="Arial Rounded MT Bold" panose="020F0704030504030204" pitchFamily="34" charset="77"/>
              <a:ea typeface="HGMaruGothicMPRO" panose="020F0600000000000000" pitchFamily="34" charset="-128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3B17B3B-BF88-5EFC-A441-50C4495F0FDC}"/>
              </a:ext>
            </a:extLst>
          </p:cNvPr>
          <p:cNvSpPr txBox="1">
            <a:spLocks/>
          </p:cNvSpPr>
          <p:nvPr/>
        </p:nvSpPr>
        <p:spPr>
          <a:xfrm>
            <a:off x="10037054" y="4811168"/>
            <a:ext cx="778027" cy="556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FF8412"/>
                </a:solidFill>
                <a:latin typeface="Arial Rounded MT Bold" panose="020F0704030504030204" pitchFamily="34" charset="77"/>
                <a:ea typeface="HGMaruGothicMPRO" panose="020F0600000000000000" pitchFamily="34" charset="-128"/>
              </a:rPr>
              <a:t>UE</a:t>
            </a:r>
            <a:endParaRPr lang="fr-FR" sz="1800" b="1" baseline="-25000" dirty="0">
              <a:solidFill>
                <a:srgbClr val="FF8412"/>
              </a:solidFill>
              <a:latin typeface="Arial Rounded MT Bold" panose="020F0704030504030204" pitchFamily="34" charset="77"/>
              <a:ea typeface="HGMaruGothicMPRO" panose="020F0600000000000000" pitchFamily="34" charset="-128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D6F95BF-0F2B-065F-8EE3-5B088296528D}"/>
              </a:ext>
            </a:extLst>
          </p:cNvPr>
          <p:cNvSpPr txBox="1">
            <a:spLocks/>
          </p:cNvSpPr>
          <p:nvPr/>
        </p:nvSpPr>
        <p:spPr>
          <a:xfrm>
            <a:off x="8938080" y="4728872"/>
            <a:ext cx="1093563" cy="556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77"/>
                <a:ea typeface="HGMaruGothicMPRO" panose="020F0600000000000000" pitchFamily="34" charset="-128"/>
              </a:rPr>
              <a:t>France</a:t>
            </a:r>
            <a:endParaRPr lang="fr-FR" sz="1800" b="1" baseline="-25000" dirty="0">
              <a:solidFill>
                <a:schemeClr val="bg2">
                  <a:lumMod val="50000"/>
                </a:schemeClr>
              </a:solidFill>
              <a:latin typeface="Arial Rounded MT Bold" panose="020F0704030504030204" pitchFamily="34" charset="77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79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64758B4-2571-7E40-9D4F-B1771997E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25" y="3244064"/>
            <a:ext cx="4707387" cy="7647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BFFFBA-6B4B-8140-82B4-BA218A92F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55" y="3942799"/>
            <a:ext cx="6390951" cy="119514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0FE4294-BDCB-1841-BC84-12336DE66A89}"/>
              </a:ext>
            </a:extLst>
          </p:cNvPr>
          <p:cNvSpPr txBox="1"/>
          <p:nvPr/>
        </p:nvSpPr>
        <p:spPr>
          <a:xfrm>
            <a:off x="586055" y="5236516"/>
            <a:ext cx="67140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400" b="1" u="sng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seule</a:t>
            </a:r>
            <a:r>
              <a:rPr lang="fr-FR" sz="24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façon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d'éviter les pires impacts du changement climatique est d'arrêter d'ajouter des gaz à effet de serre </a:t>
            </a:r>
            <a:r>
              <a:rPr lang="fr-FR" sz="24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d'ici 2050</a:t>
            </a:r>
            <a:endParaRPr lang="fr-FR" sz="2400" b="1" dirty="0">
              <a:highlight>
                <a:srgbClr val="FFFF00"/>
              </a:highlight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008B7C-2F5A-C444-A573-2E22F4111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517" y="3727027"/>
            <a:ext cx="3918604" cy="29196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4DD6FD-2E81-4557-2CB2-1D20CEFBAF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4460" y="1239864"/>
            <a:ext cx="4720660" cy="231522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E36E2AC-1800-35DE-0E0C-C0635D3F9DE1}"/>
              </a:ext>
            </a:extLst>
          </p:cNvPr>
          <p:cNvSpPr txBox="1"/>
          <p:nvPr/>
        </p:nvSpPr>
        <p:spPr>
          <a:xfrm>
            <a:off x="668140" y="1382550"/>
            <a:ext cx="639095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200" b="1" dirty="0">
                <a:latin typeface="Helvetica Neue" panose="02000503000000020004" pitchFamily="2" charset="0"/>
              </a:rPr>
              <a:t>Bill Gates en février 2010 [Vidéo]</a:t>
            </a:r>
          </a:p>
          <a:p>
            <a:r>
              <a:rPr lang="fr-CH" sz="2200" dirty="0">
                <a:latin typeface="Helvetica Neue" panose="02000503000000020004" pitchFamily="2" charset="0"/>
              </a:rPr>
              <a:t>« S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i nous faisons un très bon travail sur les nouveaux vaccins, les soins de santé, les services de santé reproductive</a:t>
            </a:r>
            <a:r>
              <a:rPr lang="fr-CH" sz="2200" b="1" dirty="0">
                <a:effectLst/>
                <a:latin typeface="Helvetica Neue" panose="02000503000000020004" pitchFamily="2" charset="0"/>
              </a:rPr>
              <a:t>, 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nous pourrions réduire cela (le « P ») de peut-être 10 ou 15 % 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»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AD1CF68-6C4F-EC7C-2901-E8A1AF3E22B9}"/>
              </a:ext>
            </a:extLst>
          </p:cNvPr>
          <p:cNvSpPr txBox="1"/>
          <p:nvPr/>
        </p:nvSpPr>
        <p:spPr>
          <a:xfrm>
            <a:off x="668141" y="336499"/>
            <a:ext cx="76861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600" b="1" dirty="0">
                <a:latin typeface="Abadi MT Condensed Extra Bold" panose="020B0306030101010103" pitchFamily="34" charset="77"/>
                <a:ea typeface="HGMaruGothicMPRO" panose="020F0600000000000000" pitchFamily="34" charset="-128"/>
              </a:rPr>
              <a:t>Bill Gates &amp; le climat</a:t>
            </a:r>
            <a:endParaRPr lang="fr-FR" sz="6600" b="1" dirty="0">
              <a:latin typeface="Abadi MT Condensed Extra Bold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752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84EEC2-96E6-1842-9B57-C692A5C5C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667" y="1677036"/>
            <a:ext cx="6811909" cy="437908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D1ED65F-B423-2041-AF3D-B775BE31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z="6600" b="1" dirty="0">
                <a:latin typeface="Abadi MT Condensed Extra Bold" panose="020B0306030101010103" pitchFamily="34" charset="77"/>
                <a:ea typeface="HGMaruGothicMPRO" panose="020F0600000000000000" pitchFamily="34" charset="-128"/>
                <a:cs typeface="+mn-cs"/>
              </a:rPr>
              <a:t>Bill Gates &amp; </a:t>
            </a:r>
            <a:r>
              <a:rPr lang="fr-CH" b="1" dirty="0">
                <a:latin typeface="Gill Sans Ultra Bold" panose="020B0A02020104020203" pitchFamily="34" charset="77"/>
                <a:ea typeface="HGMaruGothicMPRO" panose="020F0600000000000000" pitchFamily="34" charset="-128"/>
                <a:cs typeface="+mn-cs"/>
              </a:rPr>
              <a:t>John </a:t>
            </a:r>
            <a:r>
              <a:rPr lang="fr-CH" sz="6600" b="1" dirty="0">
                <a:latin typeface="Abadi MT Condensed Extra Bold" panose="020B0306030101010103" pitchFamily="34" charset="77"/>
                <a:ea typeface="HGMaruGothicMPRO" panose="020F0600000000000000" pitchFamily="34" charset="-128"/>
                <a:cs typeface="+mn-cs"/>
              </a:rPr>
              <a:t>Kerry</a:t>
            </a:r>
            <a:br>
              <a:rPr lang="fr-CH" b="1" dirty="0">
                <a:latin typeface="Gill Sans Ultra Bold" panose="020B0A02020104020203" pitchFamily="34" charset="77"/>
                <a:ea typeface="HGMaruGothicMPRO" panose="020F0600000000000000" pitchFamily="34" charset="-128"/>
                <a:cs typeface="+mn-cs"/>
              </a:rPr>
            </a:br>
            <a:r>
              <a:rPr lang="fr-CH" sz="3600" b="1" dirty="0">
                <a:latin typeface="Gill Sans Ultra Bold" panose="020B0A02020104020203" pitchFamily="34" charset="77"/>
                <a:ea typeface="HGMaruGothicMPRO" panose="020F0600000000000000" pitchFamily="34" charset="-128"/>
                <a:cs typeface="+mn-cs"/>
              </a:rPr>
              <a:t>… pour l’élimination du carbone !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0BF107-D2AD-2B49-B453-F61B13DA176A}"/>
              </a:ext>
            </a:extLst>
          </p:cNvPr>
          <p:cNvSpPr txBox="1"/>
          <p:nvPr/>
        </p:nvSpPr>
        <p:spPr>
          <a:xfrm>
            <a:off x="605424" y="3429000"/>
            <a:ext cx="4673158" cy="32316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i="0" dirty="0">
                <a:solidFill>
                  <a:srgbClr val="141414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Bill Gates &amp; John Kerry</a:t>
            </a:r>
            <a:endParaRPr lang="fr-CH" sz="2400" b="0" i="0" dirty="0">
              <a:solidFill>
                <a:srgbClr val="141414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2000" b="1" dirty="0"/>
              <a:t>Alphabet, Microsoft &amp; Apple font partie des 67 membres de la Coalition des </a:t>
            </a:r>
            <a:r>
              <a:rPr lang="fr-CH" sz="2000" b="1" u="sng" dirty="0">
                <a:solidFill>
                  <a:srgbClr val="FF0000"/>
                </a:solidFill>
              </a:rPr>
              <a:t>First </a:t>
            </a:r>
            <a:r>
              <a:rPr lang="fr-CH" sz="2000" b="1" u="sng" dirty="0" err="1">
                <a:solidFill>
                  <a:srgbClr val="FF0000"/>
                </a:solidFill>
              </a:rPr>
              <a:t>Movers</a:t>
            </a:r>
            <a:r>
              <a:rPr lang="fr-CH" sz="2000" b="1" dirty="0">
                <a:solidFill>
                  <a:srgbClr val="FF0000"/>
                </a:solidFill>
              </a:rPr>
              <a:t> </a:t>
            </a:r>
            <a:r>
              <a:rPr lang="fr-CH" sz="2000" b="1" dirty="0"/>
              <a:t>(les « premiers à bouger »), qui s’engagent collectivement à hauteur de</a:t>
            </a:r>
            <a:r>
              <a:rPr lang="fr-CH" sz="2000" b="1" dirty="0">
                <a:solidFill>
                  <a:srgbClr val="FF0000"/>
                </a:solidFill>
              </a:rPr>
              <a:t> 12 milliards de dollars pour l'élimination du CO2.</a:t>
            </a:r>
          </a:p>
          <a:p>
            <a:r>
              <a:rPr lang="fr-CH" sz="2000" b="1" dirty="0"/>
              <a:t>Le Boston Consulting Group s'est engagé à éliminer 100 000 tonnes de carbone d'ici 2030.</a:t>
            </a:r>
            <a:endParaRPr lang="fr-FR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CD920E-D5BC-3A12-43ED-88332856B118}"/>
              </a:ext>
            </a:extLst>
          </p:cNvPr>
          <p:cNvSpPr txBox="1"/>
          <p:nvPr/>
        </p:nvSpPr>
        <p:spPr>
          <a:xfrm>
            <a:off x="968557" y="1677036"/>
            <a:ext cx="6098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 25 mai 2022</a:t>
            </a:r>
          </a:p>
          <a:p>
            <a:r>
              <a:rPr lang="fr-FR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Davos</a:t>
            </a:r>
          </a:p>
        </p:txBody>
      </p:sp>
    </p:spTree>
    <p:extLst>
      <p:ext uri="{BB962C8B-B14F-4D97-AF65-F5344CB8AC3E}">
        <p14:creationId xmlns:p14="http://schemas.microsoft.com/office/powerpoint/2010/main" val="309670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829B956-1C92-4841-9049-620E39DE7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581" y="1314317"/>
            <a:ext cx="2366742" cy="22818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D1ED65F-B423-2041-AF3D-B775BE31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07" y="543545"/>
            <a:ext cx="11105367" cy="1325563"/>
          </a:xfrm>
        </p:spPr>
        <p:txBody>
          <a:bodyPr>
            <a:noAutofit/>
          </a:bodyPr>
          <a:lstStyle/>
          <a:p>
            <a:r>
              <a:rPr lang="fr-CH" sz="5900" b="1" dirty="0">
                <a:latin typeface="Abadi MT Condensed Extra Bold" panose="020B0306030101010103" pitchFamily="34" charset="77"/>
                <a:ea typeface="HGMaruGothicMPRO" panose="020F0600000000000000" pitchFamily="34" charset="-128"/>
                <a:cs typeface="+mn-cs"/>
              </a:rPr>
              <a:t>AL Gore :</a:t>
            </a:r>
            <a:br>
              <a:rPr lang="fr-CH" sz="5400" b="1" dirty="0">
                <a:latin typeface="Gill Sans Ultra Bold" panose="020B0A02020104020203" pitchFamily="34" charset="77"/>
              </a:rPr>
            </a:br>
            <a:r>
              <a:rPr lang="fr-CH" sz="4800" b="1" dirty="0">
                <a:latin typeface="Abadi MT Condensed Extra Bold" panose="020B0306030101010103" pitchFamily="34" charset="77"/>
                <a:ea typeface="HGMaruGothicMPRO" panose="020F0600000000000000" pitchFamily="34" charset="-128"/>
                <a:cs typeface="+mn-cs"/>
              </a:rPr>
              <a:t>Zéro carbone pour 2050 &amp; satellites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93BF0C-2131-8949-A5F2-ACB6A1EE6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77" y="2662478"/>
            <a:ext cx="6354634" cy="365197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11B104-B423-8540-9EE8-BC0C54FDBF8F}"/>
              </a:ext>
            </a:extLst>
          </p:cNvPr>
          <p:cNvSpPr txBox="1"/>
          <p:nvPr/>
        </p:nvSpPr>
        <p:spPr>
          <a:xfrm>
            <a:off x="6321990" y="3596154"/>
            <a:ext cx="57531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i="0" dirty="0">
                <a:solidFill>
                  <a:srgbClr val="141414"/>
                </a:solidFill>
                <a:effectLst/>
                <a:latin typeface="Helvetica" pitchFamily="2" charset="0"/>
              </a:rPr>
              <a:t>Al Gore</a:t>
            </a:r>
            <a:r>
              <a:rPr lang="fr-CH" sz="2400" b="0" i="0" dirty="0">
                <a:solidFill>
                  <a:srgbClr val="141414"/>
                </a:solidFill>
                <a:effectLst/>
                <a:latin typeface="Helvetica" pitchFamily="2" charset="0"/>
              </a:rPr>
              <a:t> </a:t>
            </a:r>
            <a:r>
              <a:rPr lang="fr-CH" sz="2000" dirty="0">
                <a:solidFill>
                  <a:srgbClr val="141414"/>
                </a:solidFill>
                <a:latin typeface="Helvetica" pitchFamily="2" charset="0"/>
              </a:rPr>
              <a:t>(</a:t>
            </a:r>
            <a:r>
              <a:rPr lang="fr-CH" sz="2000" b="0" i="0" dirty="0">
                <a:solidFill>
                  <a:srgbClr val="141414"/>
                </a:solidFill>
                <a:effectLst/>
                <a:latin typeface="Helvetica" pitchFamily="2" charset="0"/>
              </a:rPr>
              <a:t>vice-président des États-Unis 1993-2001, membre du Conseil de Fondation du WEF) </a:t>
            </a:r>
          </a:p>
          <a:p>
            <a:r>
              <a:rPr lang="fr-CH" sz="2400" b="1" i="0" dirty="0">
                <a:solidFill>
                  <a:srgbClr val="141414"/>
                </a:solidFill>
                <a:effectLst/>
                <a:latin typeface="Helvetica" pitchFamily="2" charset="0"/>
              </a:rPr>
              <a:t>veut contribuer à l'action climatique en </a:t>
            </a:r>
            <a:r>
              <a:rPr lang="fr-CH" sz="2400" b="1" i="0" dirty="0">
                <a:solidFill>
                  <a:srgbClr val="FF0000"/>
                </a:solidFill>
                <a:effectLst/>
                <a:latin typeface="Helvetica" pitchFamily="2" charset="0"/>
              </a:rPr>
              <a:t>traçant les émissions de CO2 </a:t>
            </a:r>
            <a:r>
              <a:rPr lang="fr-CH" sz="2400" b="1" i="0" dirty="0">
                <a:solidFill>
                  <a:srgbClr val="141414"/>
                </a:solidFill>
                <a:effectLst/>
                <a:latin typeface="Helvetica" pitchFamily="2" charset="0"/>
              </a:rPr>
              <a:t>et de méthane grâce aux </a:t>
            </a:r>
            <a:r>
              <a:rPr lang="fr-CH" sz="2400" b="1" i="0" dirty="0">
                <a:solidFill>
                  <a:srgbClr val="FF0000"/>
                </a:solidFill>
                <a:effectLst/>
                <a:latin typeface="Helvetica" pitchFamily="2" charset="0"/>
              </a:rPr>
              <a:t>satellites</a:t>
            </a:r>
            <a:r>
              <a:rPr lang="fr-CH" sz="2400" b="1" i="0" dirty="0">
                <a:solidFill>
                  <a:srgbClr val="141414"/>
                </a:solidFill>
                <a:effectLst/>
                <a:latin typeface="Helvetica" pitchFamily="2" charset="0"/>
              </a:rPr>
              <a:t> et à </a:t>
            </a:r>
            <a:r>
              <a:rPr lang="fr-CH" sz="2400" b="1" i="0" dirty="0">
                <a:solidFill>
                  <a:srgbClr val="FF0000"/>
                </a:solidFill>
                <a:effectLst/>
                <a:latin typeface="Helvetica" pitchFamily="2" charset="0"/>
              </a:rPr>
              <a:t>l’intelligence artificielle</a:t>
            </a:r>
            <a:r>
              <a:rPr lang="fr-CH" sz="2400" b="1" i="0" dirty="0">
                <a:solidFill>
                  <a:srgbClr val="141414"/>
                </a:solidFill>
                <a:effectLst/>
                <a:latin typeface="Helvetica" pitchFamily="2" charset="0"/>
              </a:rPr>
              <a:t>.</a:t>
            </a:r>
            <a:endParaRPr lang="fr-FR" sz="2400" b="1" dirty="0">
              <a:latin typeface="Helvetica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F67FAB-CA86-0848-BAFC-3E268C01B801}"/>
              </a:ext>
            </a:extLst>
          </p:cNvPr>
          <p:cNvSpPr txBox="1"/>
          <p:nvPr/>
        </p:nvSpPr>
        <p:spPr>
          <a:xfrm>
            <a:off x="774038" y="1848993"/>
            <a:ext cx="6098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 20 janvier 2022</a:t>
            </a:r>
          </a:p>
          <a:p>
            <a:r>
              <a:rPr lang="fr-FR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 Visio pour le WEF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50E467-BD56-DBC1-7490-66A4C33EB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294" y="1795350"/>
            <a:ext cx="1064361" cy="81837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7838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9F4861-84B9-B34B-9643-FE33ACA6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0" y="530770"/>
            <a:ext cx="4686300" cy="1325563"/>
          </a:xfrm>
        </p:spPr>
        <p:txBody>
          <a:bodyPr>
            <a:normAutofit/>
          </a:bodyPr>
          <a:lstStyle/>
          <a:p>
            <a:r>
              <a:rPr lang="fr-FR" sz="6600" b="1" dirty="0">
                <a:latin typeface="Abadi MT Condensed Extra Bold" panose="020B0306030101010103" pitchFamily="34" charset="77"/>
              </a:rPr>
              <a:t>Conclusion </a:t>
            </a:r>
          </a:p>
        </p:txBody>
      </p:sp>
      <p:pic>
        <p:nvPicPr>
          <p:cNvPr id="6" name="Picture 2" descr="La photosynthèse : sujet d'étude pour l'avenir | Blog Oleomac">
            <a:extLst>
              <a:ext uri="{FF2B5EF4-FFF2-40B4-BE49-F238E27FC236}">
                <a16:creationId xmlns:a16="http://schemas.microsoft.com/office/drawing/2014/main" id="{37742959-0EB5-1768-29B6-D1132D137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965" y="1856333"/>
            <a:ext cx="3639025" cy="43103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693B6E-F33F-F4CF-72A9-6B615FD91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550" y="1856333"/>
            <a:ext cx="5855560" cy="287245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E4B75E-5572-F82A-3B06-F8D5ABC75A30}"/>
              </a:ext>
            </a:extLst>
          </p:cNvPr>
          <p:cNvSpPr txBox="1"/>
          <p:nvPr/>
        </p:nvSpPr>
        <p:spPr>
          <a:xfrm>
            <a:off x="4150244" y="5006053"/>
            <a:ext cx="23479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0" b="1" dirty="0">
                <a:latin typeface="Abadi MT Condensed Extra Bold" panose="020B0306030101010103" pitchFamily="34" charset="77"/>
              </a:rPr>
              <a:t>CO</a:t>
            </a:r>
            <a:r>
              <a:rPr lang="fr-FR" sz="12000" b="1" baseline="-25000" dirty="0">
                <a:latin typeface="Abadi MT Condensed Extra Bold" panose="020B0306030101010103" pitchFamily="34" charset="77"/>
              </a:rPr>
              <a:t>2</a:t>
            </a:r>
            <a:endParaRPr lang="fr-FR" sz="12000" baseline="-25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75CB36-DC4E-70C2-FD60-E63021F43C69}"/>
              </a:ext>
            </a:extLst>
          </p:cNvPr>
          <p:cNvSpPr txBox="1"/>
          <p:nvPr/>
        </p:nvSpPr>
        <p:spPr>
          <a:xfrm>
            <a:off x="6498157" y="4730909"/>
            <a:ext cx="63865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b="1" dirty="0">
                <a:latin typeface="Abadi MT Condensed Extra Bold" panose="020B0306030101010103" pitchFamily="34" charset="77"/>
              </a:rPr>
              <a:t>Graphène</a:t>
            </a:r>
            <a:endParaRPr lang="fr-FR" sz="8000" baseline="-25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AB1E79-FB26-2FE3-D33D-A4A3B40C44F7}"/>
              </a:ext>
            </a:extLst>
          </p:cNvPr>
          <p:cNvSpPr txBox="1"/>
          <p:nvPr/>
        </p:nvSpPr>
        <p:spPr>
          <a:xfrm>
            <a:off x="4286420" y="5975549"/>
            <a:ext cx="91318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latin typeface="Abadi MT Condensed Extra Bold" panose="020B0306030101010103" pitchFamily="34" charset="77"/>
              </a:rPr>
              <a:t>A vous de choisir ?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162372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44843</TotalTime>
  <Words>990</Words>
  <Application>Microsoft Macintosh PowerPoint</Application>
  <PresentationFormat>Grand écran</PresentationFormat>
  <Paragraphs>115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7" baseType="lpstr">
      <vt:lpstr>.Apple Color Emoji UI</vt:lpstr>
      <vt:lpstr>Abadi MT Condensed Extra Bold</vt:lpstr>
      <vt:lpstr>Arial</vt:lpstr>
      <vt:lpstr>Arial Rounded MT Bold</vt:lpstr>
      <vt:lpstr>Calibri</vt:lpstr>
      <vt:lpstr>Calibri Light</vt:lpstr>
      <vt:lpstr>FranklinGothicLTPro-Bk</vt:lpstr>
      <vt:lpstr>Gill Sans Ultra Bold</vt:lpstr>
      <vt:lpstr>Helvetica</vt:lpstr>
      <vt:lpstr>Helvetica Neue</vt:lpstr>
      <vt:lpstr>inherit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Qu’est-ce que le GRAPHENE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Bill Gates &amp; John Kerry … pour l’élimination du carbone !</vt:lpstr>
      <vt:lpstr>AL Gore : Zéro carbone pour 2050 &amp; satellites</vt:lpstr>
      <vt:lpstr>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WEF &amp; OMS</dc:title>
  <dc:creator>Microsoft Office User</dc:creator>
  <cp:lastModifiedBy>mac</cp:lastModifiedBy>
  <cp:revision>768</cp:revision>
  <dcterms:created xsi:type="dcterms:W3CDTF">2022-06-08T15:52:41Z</dcterms:created>
  <dcterms:modified xsi:type="dcterms:W3CDTF">2025-05-22T19:36:05Z</dcterms:modified>
</cp:coreProperties>
</file>