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53" r:id="rId3"/>
    <p:sldId id="397" r:id="rId4"/>
    <p:sldId id="418" r:id="rId5"/>
    <p:sldId id="417" r:id="rId6"/>
    <p:sldId id="405" r:id="rId7"/>
    <p:sldId id="407" r:id="rId8"/>
    <p:sldId id="416" r:id="rId9"/>
    <p:sldId id="399" r:id="rId10"/>
    <p:sldId id="398" r:id="rId11"/>
    <p:sldId id="401" r:id="rId12"/>
    <p:sldId id="404" r:id="rId13"/>
    <p:sldId id="400" r:id="rId14"/>
    <p:sldId id="402" r:id="rId15"/>
    <p:sldId id="403" r:id="rId16"/>
    <p:sldId id="396" r:id="rId17"/>
    <p:sldId id="379" r:id="rId18"/>
    <p:sldId id="406" r:id="rId19"/>
    <p:sldId id="412" r:id="rId20"/>
    <p:sldId id="410" r:id="rId21"/>
    <p:sldId id="413" r:id="rId22"/>
    <p:sldId id="383" r:id="rId23"/>
    <p:sldId id="414" r:id="rId24"/>
    <p:sldId id="419" r:id="rId25"/>
    <p:sldId id="420" r:id="rId26"/>
    <p:sldId id="411" r:id="rId27"/>
    <p:sldId id="387" r:id="rId28"/>
    <p:sldId id="394" r:id="rId29"/>
    <p:sldId id="389" r:id="rId30"/>
    <p:sldId id="390" r:id="rId31"/>
    <p:sldId id="388" r:id="rId32"/>
    <p:sldId id="391" r:id="rId33"/>
    <p:sldId id="392" r:id="rId34"/>
    <p:sldId id="393" r:id="rId35"/>
    <p:sldId id="281" r:id="rId3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4"/>
    <p:restoredTop sz="94621"/>
  </p:normalViewPr>
  <p:slideViewPr>
    <p:cSldViewPr snapToGrid="0" snapToObjects="1">
      <p:cViewPr varScale="1">
        <p:scale>
          <a:sx n="103" d="100"/>
          <a:sy n="103" d="100"/>
        </p:scale>
        <p:origin x="55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06FA7B-3C27-0840-99F9-7C3AC592F95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E0C703A-D11E-AC4F-A199-0AA700C5F5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7CEB191-243E-C54F-A5B3-D933340A24CA}"/>
              </a:ext>
            </a:extLst>
          </p:cNvPr>
          <p:cNvSpPr>
            <a:spLocks noGrp="1"/>
          </p:cNvSpPr>
          <p:nvPr>
            <p:ph type="dt" sz="half" idx="10"/>
          </p:nvPr>
        </p:nvSpPr>
        <p:spPr/>
        <p:txBody>
          <a:bodyPr/>
          <a:lstStyle/>
          <a:p>
            <a:fld id="{FA48662A-5576-6A4C-AD71-E0ACDAA7F3AB}" type="datetimeFigureOut">
              <a:rPr lang="fr-FR" smtClean="0"/>
              <a:t>30/01/2025</a:t>
            </a:fld>
            <a:endParaRPr lang="fr-FR" dirty="0"/>
          </a:p>
        </p:txBody>
      </p:sp>
      <p:sp>
        <p:nvSpPr>
          <p:cNvPr id="5" name="Espace réservé du pied de page 4">
            <a:extLst>
              <a:ext uri="{FF2B5EF4-FFF2-40B4-BE49-F238E27FC236}">
                <a16:creationId xmlns:a16="http://schemas.microsoft.com/office/drawing/2014/main" id="{A7DCD382-07C7-0748-A98B-5B23CAC235C0}"/>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48F7BF4E-6A0D-C24D-92A2-C7854710F179}"/>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1371832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81AC47-25F1-1B49-B5AC-39D5786D24E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00E9D5A-D9DD-2842-BA84-CBB10BE0276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38A18A1-284F-DB4D-AB41-B53E5261CDA7}"/>
              </a:ext>
            </a:extLst>
          </p:cNvPr>
          <p:cNvSpPr>
            <a:spLocks noGrp="1"/>
          </p:cNvSpPr>
          <p:nvPr>
            <p:ph type="dt" sz="half" idx="10"/>
          </p:nvPr>
        </p:nvSpPr>
        <p:spPr/>
        <p:txBody>
          <a:bodyPr/>
          <a:lstStyle/>
          <a:p>
            <a:fld id="{FA48662A-5576-6A4C-AD71-E0ACDAA7F3AB}" type="datetimeFigureOut">
              <a:rPr lang="fr-FR" smtClean="0"/>
              <a:t>30/01/2025</a:t>
            </a:fld>
            <a:endParaRPr lang="fr-FR" dirty="0"/>
          </a:p>
        </p:txBody>
      </p:sp>
      <p:sp>
        <p:nvSpPr>
          <p:cNvPr id="5" name="Espace réservé du pied de page 4">
            <a:extLst>
              <a:ext uri="{FF2B5EF4-FFF2-40B4-BE49-F238E27FC236}">
                <a16:creationId xmlns:a16="http://schemas.microsoft.com/office/drawing/2014/main" id="{279AE2BF-5F49-3140-9FE9-22902B0C7E81}"/>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D26C9137-C1E3-3F45-B17D-A55814764D3D}"/>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479835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D9E0B8-ECC4-D948-8911-974F203C155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1EC25F4-EB99-9141-A907-7578CAB789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A0AF45D-8322-6F41-8850-69B1C0A47770}"/>
              </a:ext>
            </a:extLst>
          </p:cNvPr>
          <p:cNvSpPr>
            <a:spLocks noGrp="1"/>
          </p:cNvSpPr>
          <p:nvPr>
            <p:ph type="dt" sz="half" idx="10"/>
          </p:nvPr>
        </p:nvSpPr>
        <p:spPr/>
        <p:txBody>
          <a:bodyPr/>
          <a:lstStyle/>
          <a:p>
            <a:fld id="{FA48662A-5576-6A4C-AD71-E0ACDAA7F3AB}" type="datetimeFigureOut">
              <a:rPr lang="fr-FR" smtClean="0"/>
              <a:t>30/01/2025</a:t>
            </a:fld>
            <a:endParaRPr lang="fr-FR" dirty="0"/>
          </a:p>
        </p:txBody>
      </p:sp>
      <p:sp>
        <p:nvSpPr>
          <p:cNvPr id="5" name="Espace réservé du pied de page 4">
            <a:extLst>
              <a:ext uri="{FF2B5EF4-FFF2-40B4-BE49-F238E27FC236}">
                <a16:creationId xmlns:a16="http://schemas.microsoft.com/office/drawing/2014/main" id="{F40257D1-2F54-B74E-82CF-7BC04C901F13}"/>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68C43ED0-3AFB-E24D-B7D6-F57AC41F125A}"/>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348054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2E6AC6-B55C-224D-B8DE-F60E2941CED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0C38516-21B5-2C4D-80B5-FA16E6652D4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3BBC716-5035-3E4B-8F99-1512C0D5914D}"/>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81C5A44-E753-4441-8204-05BEE98D20B8}"/>
              </a:ext>
            </a:extLst>
          </p:cNvPr>
          <p:cNvSpPr>
            <a:spLocks noGrp="1"/>
          </p:cNvSpPr>
          <p:nvPr>
            <p:ph type="dt" sz="half" idx="10"/>
          </p:nvPr>
        </p:nvSpPr>
        <p:spPr/>
        <p:txBody>
          <a:bodyPr/>
          <a:lstStyle/>
          <a:p>
            <a:fld id="{FA48662A-5576-6A4C-AD71-E0ACDAA7F3AB}" type="datetimeFigureOut">
              <a:rPr lang="fr-FR" smtClean="0"/>
              <a:t>30/01/2025</a:t>
            </a:fld>
            <a:endParaRPr lang="fr-FR" dirty="0"/>
          </a:p>
        </p:txBody>
      </p:sp>
      <p:sp>
        <p:nvSpPr>
          <p:cNvPr id="6" name="Espace réservé du pied de page 5">
            <a:extLst>
              <a:ext uri="{FF2B5EF4-FFF2-40B4-BE49-F238E27FC236}">
                <a16:creationId xmlns:a16="http://schemas.microsoft.com/office/drawing/2014/main" id="{3D556926-8774-A541-80FC-9B37A7D44755}"/>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580A13E6-C20B-8049-838C-7AFF9E8182D6}"/>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3368411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54FA17-13F0-6B42-9F15-EBDC2ACB28D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61BF76C-7EC7-0F46-A5B5-BBFC30D851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133AC7A-5982-7545-9489-3946F248FD9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6DC3919-83D8-C34B-8AF6-DAB5951FE3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EEF2BAF-2B7D-FE43-8EFA-6A99356665B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C63AECF-ECF5-A249-9B12-D68CCFA0ACC4}"/>
              </a:ext>
            </a:extLst>
          </p:cNvPr>
          <p:cNvSpPr>
            <a:spLocks noGrp="1"/>
          </p:cNvSpPr>
          <p:nvPr>
            <p:ph type="dt" sz="half" idx="10"/>
          </p:nvPr>
        </p:nvSpPr>
        <p:spPr/>
        <p:txBody>
          <a:bodyPr/>
          <a:lstStyle/>
          <a:p>
            <a:fld id="{FA48662A-5576-6A4C-AD71-E0ACDAA7F3AB}" type="datetimeFigureOut">
              <a:rPr lang="fr-FR" smtClean="0"/>
              <a:t>30/01/2025</a:t>
            </a:fld>
            <a:endParaRPr lang="fr-FR" dirty="0"/>
          </a:p>
        </p:txBody>
      </p:sp>
      <p:sp>
        <p:nvSpPr>
          <p:cNvPr id="8" name="Espace réservé du pied de page 7">
            <a:extLst>
              <a:ext uri="{FF2B5EF4-FFF2-40B4-BE49-F238E27FC236}">
                <a16:creationId xmlns:a16="http://schemas.microsoft.com/office/drawing/2014/main" id="{3B08FB04-404D-7C4D-93EF-04D5CC4F73BA}"/>
              </a:ext>
            </a:extLst>
          </p:cNvPr>
          <p:cNvSpPr>
            <a:spLocks noGrp="1"/>
          </p:cNvSpPr>
          <p:nvPr>
            <p:ph type="ftr" sz="quarter" idx="11"/>
          </p:nvPr>
        </p:nvSpPr>
        <p:spPr/>
        <p:txBody>
          <a:bodyPr/>
          <a:lstStyle/>
          <a:p>
            <a:endParaRPr lang="fr-FR" dirty="0"/>
          </a:p>
        </p:txBody>
      </p:sp>
      <p:sp>
        <p:nvSpPr>
          <p:cNvPr id="9" name="Espace réservé du numéro de diapositive 8">
            <a:extLst>
              <a:ext uri="{FF2B5EF4-FFF2-40B4-BE49-F238E27FC236}">
                <a16:creationId xmlns:a16="http://schemas.microsoft.com/office/drawing/2014/main" id="{465EFB3C-A87D-5A43-8A8C-BCAC82CBDD76}"/>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1873683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C4919F-8430-9642-A2F8-B6162631D19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67442E5-C81A-D64A-9835-0490577077DE}"/>
              </a:ext>
            </a:extLst>
          </p:cNvPr>
          <p:cNvSpPr>
            <a:spLocks noGrp="1"/>
          </p:cNvSpPr>
          <p:nvPr>
            <p:ph type="dt" sz="half" idx="10"/>
          </p:nvPr>
        </p:nvSpPr>
        <p:spPr/>
        <p:txBody>
          <a:bodyPr/>
          <a:lstStyle/>
          <a:p>
            <a:fld id="{FA48662A-5576-6A4C-AD71-E0ACDAA7F3AB}" type="datetimeFigureOut">
              <a:rPr lang="fr-FR" smtClean="0"/>
              <a:t>30/01/2025</a:t>
            </a:fld>
            <a:endParaRPr lang="fr-FR" dirty="0"/>
          </a:p>
        </p:txBody>
      </p:sp>
      <p:sp>
        <p:nvSpPr>
          <p:cNvPr id="4" name="Espace réservé du pied de page 3">
            <a:extLst>
              <a:ext uri="{FF2B5EF4-FFF2-40B4-BE49-F238E27FC236}">
                <a16:creationId xmlns:a16="http://schemas.microsoft.com/office/drawing/2014/main" id="{3BDEDA93-F2B5-6247-96C7-B7CC2D1CAF42}"/>
              </a:ext>
            </a:extLst>
          </p:cNvPr>
          <p:cNvSpPr>
            <a:spLocks noGrp="1"/>
          </p:cNvSpPr>
          <p:nvPr>
            <p:ph type="ftr" sz="quarter" idx="11"/>
          </p:nvPr>
        </p:nvSpPr>
        <p:spPr/>
        <p:txBody>
          <a:bodyPr/>
          <a:lstStyle/>
          <a:p>
            <a:endParaRPr lang="fr-FR" dirty="0"/>
          </a:p>
        </p:txBody>
      </p:sp>
      <p:sp>
        <p:nvSpPr>
          <p:cNvPr id="5" name="Espace réservé du numéro de diapositive 4">
            <a:extLst>
              <a:ext uri="{FF2B5EF4-FFF2-40B4-BE49-F238E27FC236}">
                <a16:creationId xmlns:a16="http://schemas.microsoft.com/office/drawing/2014/main" id="{A0835574-1B8C-B94A-9D9D-467CF96DEC24}"/>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105145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A51B034-ADA6-294D-BDBC-7CD5C61BF8AE}"/>
              </a:ext>
            </a:extLst>
          </p:cNvPr>
          <p:cNvSpPr>
            <a:spLocks noGrp="1"/>
          </p:cNvSpPr>
          <p:nvPr>
            <p:ph type="dt" sz="half" idx="10"/>
          </p:nvPr>
        </p:nvSpPr>
        <p:spPr/>
        <p:txBody>
          <a:bodyPr/>
          <a:lstStyle/>
          <a:p>
            <a:fld id="{FA48662A-5576-6A4C-AD71-E0ACDAA7F3AB}" type="datetimeFigureOut">
              <a:rPr lang="fr-FR" smtClean="0"/>
              <a:t>30/01/2025</a:t>
            </a:fld>
            <a:endParaRPr lang="fr-FR" dirty="0"/>
          </a:p>
        </p:txBody>
      </p:sp>
      <p:sp>
        <p:nvSpPr>
          <p:cNvPr id="3" name="Espace réservé du pied de page 2">
            <a:extLst>
              <a:ext uri="{FF2B5EF4-FFF2-40B4-BE49-F238E27FC236}">
                <a16:creationId xmlns:a16="http://schemas.microsoft.com/office/drawing/2014/main" id="{0A435E01-9E16-2743-89D2-9342499D52E7}"/>
              </a:ext>
            </a:extLst>
          </p:cNvPr>
          <p:cNvSpPr>
            <a:spLocks noGrp="1"/>
          </p:cNvSpPr>
          <p:nvPr>
            <p:ph type="ftr" sz="quarter" idx="1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9379877-92D1-1848-8B7F-C4149B14D3B0}"/>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2198053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0E8090-F688-ED43-A09B-E9234487740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DA33668-BE3E-3643-B918-21E3A79F09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DB8F139-5BDC-5F48-8902-3E25BF686B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0FDAA3E-D5E4-C14C-A724-4B69D0FDCF17}"/>
              </a:ext>
            </a:extLst>
          </p:cNvPr>
          <p:cNvSpPr>
            <a:spLocks noGrp="1"/>
          </p:cNvSpPr>
          <p:nvPr>
            <p:ph type="dt" sz="half" idx="10"/>
          </p:nvPr>
        </p:nvSpPr>
        <p:spPr/>
        <p:txBody>
          <a:bodyPr/>
          <a:lstStyle/>
          <a:p>
            <a:fld id="{FA48662A-5576-6A4C-AD71-E0ACDAA7F3AB}" type="datetimeFigureOut">
              <a:rPr lang="fr-FR" smtClean="0"/>
              <a:t>30/01/2025</a:t>
            </a:fld>
            <a:endParaRPr lang="fr-FR" dirty="0"/>
          </a:p>
        </p:txBody>
      </p:sp>
      <p:sp>
        <p:nvSpPr>
          <p:cNvPr id="6" name="Espace réservé du pied de page 5">
            <a:extLst>
              <a:ext uri="{FF2B5EF4-FFF2-40B4-BE49-F238E27FC236}">
                <a16:creationId xmlns:a16="http://schemas.microsoft.com/office/drawing/2014/main" id="{B35749EF-F916-3543-B2EB-1E93C61D20D0}"/>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0091F309-DEDD-F04F-ADB7-18784FD88FC1}"/>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605655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CA4510-312B-B74B-B787-D837107FF9A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B542329-CE83-A644-8CC2-5F16A3AB7F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09880C72-99C0-B14E-A9A4-D376717843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3D5FDE2-556E-7748-9495-F9419E1F3893}"/>
              </a:ext>
            </a:extLst>
          </p:cNvPr>
          <p:cNvSpPr>
            <a:spLocks noGrp="1"/>
          </p:cNvSpPr>
          <p:nvPr>
            <p:ph type="dt" sz="half" idx="10"/>
          </p:nvPr>
        </p:nvSpPr>
        <p:spPr/>
        <p:txBody>
          <a:bodyPr/>
          <a:lstStyle/>
          <a:p>
            <a:fld id="{FA48662A-5576-6A4C-AD71-E0ACDAA7F3AB}" type="datetimeFigureOut">
              <a:rPr lang="fr-FR" smtClean="0"/>
              <a:t>30/01/2025</a:t>
            </a:fld>
            <a:endParaRPr lang="fr-FR" dirty="0"/>
          </a:p>
        </p:txBody>
      </p:sp>
      <p:sp>
        <p:nvSpPr>
          <p:cNvPr id="6" name="Espace réservé du pied de page 5">
            <a:extLst>
              <a:ext uri="{FF2B5EF4-FFF2-40B4-BE49-F238E27FC236}">
                <a16:creationId xmlns:a16="http://schemas.microsoft.com/office/drawing/2014/main" id="{977FE824-6F45-A249-A27F-D88E06934645}"/>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6433D0B8-C4D0-984A-B79B-7F923EE48BCF}"/>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3990935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1332D7-06D7-1D4E-B706-A1D525E6CAE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611BB7A-3F54-6A4B-A9D4-2679BC8A1FA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D416291-C311-124D-98BA-6537BBDCBF79}"/>
              </a:ext>
            </a:extLst>
          </p:cNvPr>
          <p:cNvSpPr>
            <a:spLocks noGrp="1"/>
          </p:cNvSpPr>
          <p:nvPr>
            <p:ph type="dt" sz="half" idx="10"/>
          </p:nvPr>
        </p:nvSpPr>
        <p:spPr/>
        <p:txBody>
          <a:bodyPr/>
          <a:lstStyle/>
          <a:p>
            <a:fld id="{FA48662A-5576-6A4C-AD71-E0ACDAA7F3AB}" type="datetimeFigureOut">
              <a:rPr lang="fr-FR" smtClean="0"/>
              <a:t>30/01/2025</a:t>
            </a:fld>
            <a:endParaRPr lang="fr-FR" dirty="0"/>
          </a:p>
        </p:txBody>
      </p:sp>
      <p:sp>
        <p:nvSpPr>
          <p:cNvPr id="5" name="Espace réservé du pied de page 4">
            <a:extLst>
              <a:ext uri="{FF2B5EF4-FFF2-40B4-BE49-F238E27FC236}">
                <a16:creationId xmlns:a16="http://schemas.microsoft.com/office/drawing/2014/main" id="{69ACA15E-B666-554B-AF87-1D84BF9B1586}"/>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426E7F32-FE0A-A345-8BA9-1D3F3CB75A3A}"/>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2141363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F5B2B36-8591-4547-97CF-11DD94F9876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7FB80C4-9626-CC47-88C7-4121ED842D2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45E4FD3-31C9-A243-8232-4CCB0F9C7A1F}"/>
              </a:ext>
            </a:extLst>
          </p:cNvPr>
          <p:cNvSpPr>
            <a:spLocks noGrp="1"/>
          </p:cNvSpPr>
          <p:nvPr>
            <p:ph type="dt" sz="half" idx="10"/>
          </p:nvPr>
        </p:nvSpPr>
        <p:spPr/>
        <p:txBody>
          <a:bodyPr/>
          <a:lstStyle/>
          <a:p>
            <a:fld id="{FA48662A-5576-6A4C-AD71-E0ACDAA7F3AB}" type="datetimeFigureOut">
              <a:rPr lang="fr-FR" smtClean="0"/>
              <a:t>30/01/2025</a:t>
            </a:fld>
            <a:endParaRPr lang="fr-FR" dirty="0"/>
          </a:p>
        </p:txBody>
      </p:sp>
      <p:sp>
        <p:nvSpPr>
          <p:cNvPr id="5" name="Espace réservé du pied de page 4">
            <a:extLst>
              <a:ext uri="{FF2B5EF4-FFF2-40B4-BE49-F238E27FC236}">
                <a16:creationId xmlns:a16="http://schemas.microsoft.com/office/drawing/2014/main" id="{71E14F2E-1CD3-D641-9A44-536787242317}"/>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A93662A2-53B1-CA4A-8D77-4313AC8E9B85}"/>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1770286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CCAA13C-9007-7840-9FA2-5152E91715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21B8CE5-F81D-D840-97B5-50FFF10927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44EF843-D051-D740-867C-692CB19A8B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48662A-5576-6A4C-AD71-E0ACDAA7F3AB}" type="datetimeFigureOut">
              <a:rPr lang="fr-FR" smtClean="0"/>
              <a:t>30/01/2025</a:t>
            </a:fld>
            <a:endParaRPr lang="fr-FR" dirty="0"/>
          </a:p>
        </p:txBody>
      </p:sp>
      <p:sp>
        <p:nvSpPr>
          <p:cNvPr id="5" name="Espace réservé du pied de page 4">
            <a:extLst>
              <a:ext uri="{FF2B5EF4-FFF2-40B4-BE49-F238E27FC236}">
                <a16:creationId xmlns:a16="http://schemas.microsoft.com/office/drawing/2014/main" id="{DA8ECF91-672D-9D41-A87E-AEB690C5A1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a:extLst>
              <a:ext uri="{FF2B5EF4-FFF2-40B4-BE49-F238E27FC236}">
                <a16:creationId xmlns:a16="http://schemas.microsoft.com/office/drawing/2014/main" id="{E743179F-ED10-ED47-820D-6573292279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DB7D20-8B52-D948-BD6E-FCC31A360948}" type="slidenum">
              <a:rPr lang="fr-FR" smtClean="0"/>
              <a:t>‹N°›</a:t>
            </a:fld>
            <a:endParaRPr lang="fr-FR" dirty="0"/>
          </a:p>
        </p:txBody>
      </p:sp>
    </p:spTree>
    <p:extLst>
      <p:ext uri="{BB962C8B-B14F-4D97-AF65-F5344CB8AC3E}">
        <p14:creationId xmlns:p14="http://schemas.microsoft.com/office/powerpoint/2010/main" val="787037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g"/><Relationship Id="rId1" Type="http://schemas.openxmlformats.org/officeDocument/2006/relationships/slideLayout" Target="../slideLayouts/slideLayout2.xml"/><Relationship Id="rId6" Type="http://schemas.openxmlformats.org/officeDocument/2006/relationships/image" Target="../media/image26.jpg"/><Relationship Id="rId5" Type="http://schemas.openxmlformats.org/officeDocument/2006/relationships/image" Target="../media/image22.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hyperlink" Target="mailto:daniele.magnolato@nestle.com" TargetMode="External"/><Relationship Id="rId5" Type="http://schemas.openxmlformats.org/officeDocument/2006/relationships/hyperlink" Target="mailto:irina.dubois@nestle.com" TargetMode="External"/><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40.jp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jpg"/></Relationships>
</file>

<file path=ppt/slides/_rels/slide2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2.xml"/><Relationship Id="rId5" Type="http://schemas.openxmlformats.org/officeDocument/2006/relationships/image" Target="../media/image48.jpg"/><Relationship Id="rId4" Type="http://schemas.openxmlformats.org/officeDocument/2006/relationships/image" Target="../media/image47.jpg"/></Relationships>
</file>

<file path=ppt/slides/_rels/slide31.xml.rels><?xml version="1.0" encoding="UTF-8" standalone="yes"?>
<Relationships xmlns="http://schemas.openxmlformats.org/package/2006/relationships"><Relationship Id="rId8" Type="http://schemas.openxmlformats.org/officeDocument/2006/relationships/image" Target="../media/image55.jpg"/><Relationship Id="rId3" Type="http://schemas.openxmlformats.org/officeDocument/2006/relationships/image" Target="../media/image50.jpg"/><Relationship Id="rId7" Type="http://schemas.openxmlformats.org/officeDocument/2006/relationships/image" Target="../media/image54.jpg"/><Relationship Id="rId2" Type="http://schemas.openxmlformats.org/officeDocument/2006/relationships/image" Target="../media/image49.jpg"/><Relationship Id="rId1" Type="http://schemas.openxmlformats.org/officeDocument/2006/relationships/slideLayout" Target="../slideLayouts/slideLayout2.xml"/><Relationship Id="rId6" Type="http://schemas.openxmlformats.org/officeDocument/2006/relationships/image" Target="../media/image53.jpg"/><Relationship Id="rId5" Type="http://schemas.openxmlformats.org/officeDocument/2006/relationships/image" Target="../media/image52.jpg"/><Relationship Id="rId10" Type="http://schemas.openxmlformats.org/officeDocument/2006/relationships/image" Target="../media/image57.jpg"/><Relationship Id="rId4" Type="http://schemas.openxmlformats.org/officeDocument/2006/relationships/image" Target="../media/image51.jpg"/><Relationship Id="rId9" Type="http://schemas.openxmlformats.org/officeDocument/2006/relationships/image" Target="../media/image56.jpg"/></Relationships>
</file>

<file path=ppt/slides/_rels/slide32.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2.xml"/><Relationship Id="rId4" Type="http://schemas.openxmlformats.org/officeDocument/2006/relationships/image" Target="../media/image61.jpg"/></Relationships>
</file>

<file path=ppt/slides/_rels/slide34.xml.rels><?xml version="1.0" encoding="UTF-8" standalone="yes"?>
<Relationships xmlns="http://schemas.openxmlformats.org/package/2006/relationships"><Relationship Id="rId3" Type="http://schemas.openxmlformats.org/officeDocument/2006/relationships/image" Target="../media/image63.jpg"/><Relationship Id="rId7" Type="http://schemas.openxmlformats.org/officeDocument/2006/relationships/image" Target="../media/image67.png"/><Relationship Id="rId2" Type="http://schemas.openxmlformats.org/officeDocument/2006/relationships/image" Target="../media/image62.jpg"/><Relationship Id="rId1" Type="http://schemas.openxmlformats.org/officeDocument/2006/relationships/slideLayout" Target="../slideLayouts/slideLayout2.xml"/><Relationship Id="rId6" Type="http://schemas.openxmlformats.org/officeDocument/2006/relationships/image" Target="../media/image66.jpg"/><Relationship Id="rId5" Type="http://schemas.openxmlformats.org/officeDocument/2006/relationships/image" Target="../media/image65.jpg"/><Relationship Id="rId4" Type="http://schemas.openxmlformats.org/officeDocument/2006/relationships/image" Target="../media/image64.jpg"/></Relationships>
</file>

<file path=ppt/slides/_rels/slide35.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6E47E4A9-9DE5-B046-8681-D4C0AA5AD7A9}"/>
              </a:ext>
            </a:extLst>
          </p:cNvPr>
          <p:cNvSpPr txBox="1"/>
          <p:nvPr/>
        </p:nvSpPr>
        <p:spPr>
          <a:xfrm>
            <a:off x="1237785" y="1226634"/>
            <a:ext cx="184731" cy="369332"/>
          </a:xfrm>
          <a:prstGeom prst="rect">
            <a:avLst/>
          </a:prstGeom>
          <a:noFill/>
        </p:spPr>
        <p:txBody>
          <a:bodyPr wrap="none" rtlCol="0">
            <a:spAutoFit/>
          </a:bodyPr>
          <a:lstStyle/>
          <a:p>
            <a:endParaRPr lang="fr-FR" dirty="0"/>
          </a:p>
        </p:txBody>
      </p:sp>
      <p:sp>
        <p:nvSpPr>
          <p:cNvPr id="13" name="Titre 1">
            <a:extLst>
              <a:ext uri="{FF2B5EF4-FFF2-40B4-BE49-F238E27FC236}">
                <a16:creationId xmlns:a16="http://schemas.microsoft.com/office/drawing/2014/main" id="{B88E2240-D358-C6C6-0B23-66F576E846AE}"/>
              </a:ext>
            </a:extLst>
          </p:cNvPr>
          <p:cNvSpPr txBox="1">
            <a:spLocks/>
          </p:cNvSpPr>
          <p:nvPr/>
        </p:nvSpPr>
        <p:spPr>
          <a:xfrm>
            <a:off x="115686" y="3227765"/>
            <a:ext cx="11739910" cy="69197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CH" sz="4800" dirty="0">
                <a:solidFill>
                  <a:srgbClr val="FF0000"/>
                </a:solidFill>
                <a:latin typeface="Gill Sans Ultra Bold" panose="020B0A02020104020203" pitchFamily="34" charset="77"/>
              </a:rPr>
              <a:t>contrôlés</a:t>
            </a:r>
            <a:r>
              <a:rPr lang="fr-CH" sz="4800" dirty="0">
                <a:latin typeface="Gill Sans Ultra Bold" panose="020B0A02020104020203" pitchFamily="34" charset="77"/>
              </a:rPr>
              <a:t> par l’ONU</a:t>
            </a:r>
            <a:endParaRPr lang="fr-CH" sz="4800" dirty="0">
              <a:solidFill>
                <a:srgbClr val="FF0000"/>
              </a:solidFill>
              <a:latin typeface="Gill Sans Ultra Bold" panose="020B0A02020104020203" pitchFamily="34" charset="77"/>
            </a:endParaRPr>
          </a:p>
        </p:txBody>
      </p:sp>
      <p:sp>
        <p:nvSpPr>
          <p:cNvPr id="14" name="ZoneTexte 13">
            <a:extLst>
              <a:ext uri="{FF2B5EF4-FFF2-40B4-BE49-F238E27FC236}">
                <a16:creationId xmlns:a16="http://schemas.microsoft.com/office/drawing/2014/main" id="{4A747951-DCF1-CC59-8503-7A008BC4048C}"/>
              </a:ext>
            </a:extLst>
          </p:cNvPr>
          <p:cNvSpPr txBox="1"/>
          <p:nvPr/>
        </p:nvSpPr>
        <p:spPr>
          <a:xfrm>
            <a:off x="2833113" y="4200144"/>
            <a:ext cx="9022483" cy="1938992"/>
          </a:xfrm>
          <a:prstGeom prst="rect">
            <a:avLst/>
          </a:prstGeom>
          <a:noFill/>
          <a:ln>
            <a:noFill/>
          </a:ln>
        </p:spPr>
        <p:txBody>
          <a:bodyPr wrap="square">
            <a:spAutoFit/>
          </a:bodyPr>
          <a:lstStyle/>
          <a:p>
            <a:r>
              <a:rPr lang="fr-CH" sz="6000" dirty="0">
                <a:effectLst>
                  <a:glow rad="63500">
                    <a:srgbClr val="FF0000">
                      <a:alpha val="40000"/>
                    </a:srgbClr>
                  </a:glow>
                  <a:outerShdw blurRad="50800" dist="38100" dir="18900000" algn="bl" rotWithShape="0">
                    <a:srgbClr val="FF0000">
                      <a:alpha val="40000"/>
                    </a:srgbClr>
                  </a:outerShdw>
                </a:effectLst>
                <a:latin typeface="Gill Sans Ultra Bold" panose="020B0A02020104020203" pitchFamily="34" charset="77"/>
              </a:rPr>
              <a:t>CODEX ALIMENTARIUS </a:t>
            </a:r>
            <a:endParaRPr lang="fr-FR" sz="6000" dirty="0">
              <a:effectLst>
                <a:glow rad="63500">
                  <a:srgbClr val="FF0000">
                    <a:alpha val="40000"/>
                  </a:srgbClr>
                </a:glow>
                <a:outerShdw blurRad="50800" dist="38100" dir="18900000" algn="bl" rotWithShape="0">
                  <a:srgbClr val="FF0000">
                    <a:alpha val="40000"/>
                  </a:srgbClr>
                </a:outerShdw>
              </a:effectLst>
            </a:endParaRPr>
          </a:p>
        </p:txBody>
      </p:sp>
      <p:sp>
        <p:nvSpPr>
          <p:cNvPr id="10" name="ZoneTexte 9">
            <a:extLst>
              <a:ext uri="{FF2B5EF4-FFF2-40B4-BE49-F238E27FC236}">
                <a16:creationId xmlns:a16="http://schemas.microsoft.com/office/drawing/2014/main" id="{D899DEC2-83CB-A9A7-5D78-A20E39B673A5}"/>
              </a:ext>
            </a:extLst>
          </p:cNvPr>
          <p:cNvSpPr txBox="1"/>
          <p:nvPr/>
        </p:nvSpPr>
        <p:spPr>
          <a:xfrm>
            <a:off x="2360786" y="569106"/>
            <a:ext cx="7664279" cy="3600000"/>
          </a:xfrm>
          <a:prstGeom prst="rect">
            <a:avLst/>
          </a:prstGeom>
          <a:noFill/>
        </p:spPr>
        <p:txBody>
          <a:bodyPr wrap="square">
            <a:spAutoFit/>
          </a:bodyPr>
          <a:lstStyle/>
          <a:p>
            <a:r>
              <a:rPr lang="fr-CH" sz="9600" spc="-150" dirty="0">
                <a:latin typeface="Zapfino" panose="03030300040707070C03" pitchFamily="66" charset="77"/>
              </a:rPr>
              <a:t>Aliments </a:t>
            </a:r>
          </a:p>
        </p:txBody>
      </p:sp>
      <p:pic>
        <p:nvPicPr>
          <p:cNvPr id="12" name="Image 11">
            <a:extLst>
              <a:ext uri="{FF2B5EF4-FFF2-40B4-BE49-F238E27FC236}">
                <a16:creationId xmlns:a16="http://schemas.microsoft.com/office/drawing/2014/main" id="{B288A3A1-1445-1879-E401-63B86395B9BE}"/>
              </a:ext>
            </a:extLst>
          </p:cNvPr>
          <p:cNvPicPr>
            <a:picLocks noChangeAspect="1"/>
          </p:cNvPicPr>
          <p:nvPr/>
        </p:nvPicPr>
        <p:blipFill>
          <a:blip r:embed="rId2"/>
          <a:stretch>
            <a:fillRect/>
          </a:stretch>
        </p:blipFill>
        <p:spPr>
          <a:xfrm>
            <a:off x="8047791" y="590129"/>
            <a:ext cx="2997200" cy="965200"/>
          </a:xfrm>
          <a:prstGeom prst="rect">
            <a:avLst/>
          </a:prstGeom>
          <a:ln>
            <a:noFill/>
          </a:ln>
        </p:spPr>
      </p:pic>
      <p:pic>
        <p:nvPicPr>
          <p:cNvPr id="13314" name="Picture 2" descr="(LQD) Signature - Fruit Defendu - 30ml">
            <a:extLst>
              <a:ext uri="{FF2B5EF4-FFF2-40B4-BE49-F238E27FC236}">
                <a16:creationId xmlns:a16="http://schemas.microsoft.com/office/drawing/2014/main" id="{02DC1A3C-4B76-D131-0FD2-6DBD8A29C5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736" y="3981819"/>
            <a:ext cx="2745552" cy="2745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1952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2C9345-116F-0A99-9DF2-6055A6D5E722}"/>
              </a:ext>
            </a:extLst>
          </p:cNvPr>
          <p:cNvSpPr txBox="1"/>
          <p:nvPr/>
        </p:nvSpPr>
        <p:spPr>
          <a:xfrm>
            <a:off x="360921" y="238210"/>
            <a:ext cx="11470158" cy="1661993"/>
          </a:xfrm>
          <a:prstGeom prst="rect">
            <a:avLst/>
          </a:prstGeom>
          <a:noFill/>
        </p:spPr>
        <p:txBody>
          <a:bodyPr wrap="square">
            <a:spAutoFit/>
          </a:bodyPr>
          <a:lstStyle/>
          <a:p>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Le Codex Alimentarius,</a:t>
            </a:r>
            <a:br>
              <a:rPr lang="fr-CH" sz="5400" b="1" dirty="0">
                <a:latin typeface="Arial Rounded MT Bold" panose="020F0704030504030204" pitchFamily="34" charset="77"/>
                <a:ea typeface="Helvetica Neue" panose="02000503000000020004" pitchFamily="2" charset="0"/>
                <a:cs typeface="Helvetica Neue" panose="02000503000000020004" pitchFamily="2" charset="0"/>
              </a:rPr>
            </a:br>
            <a: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Qu’est-ce que c’est ? </a:t>
            </a:r>
          </a:p>
        </p:txBody>
      </p:sp>
      <p:sp>
        <p:nvSpPr>
          <p:cNvPr id="7" name="ZoneTexte 6">
            <a:extLst>
              <a:ext uri="{FF2B5EF4-FFF2-40B4-BE49-F238E27FC236}">
                <a16:creationId xmlns:a16="http://schemas.microsoft.com/office/drawing/2014/main" id="{DEC72076-1DAF-2A93-C682-2160E0674E53}"/>
              </a:ext>
            </a:extLst>
          </p:cNvPr>
          <p:cNvSpPr txBox="1"/>
          <p:nvPr/>
        </p:nvSpPr>
        <p:spPr>
          <a:xfrm>
            <a:off x="733467" y="2141527"/>
            <a:ext cx="10614888" cy="4447371"/>
          </a:xfrm>
          <a:prstGeom prst="rect">
            <a:avLst/>
          </a:prstGeom>
          <a:noFill/>
        </p:spPr>
        <p:txBody>
          <a:bodyPr wrap="square">
            <a:spAutoFit/>
          </a:bodyPr>
          <a:lstStyle/>
          <a:p>
            <a:r>
              <a:rPr lang="fr-CH" sz="2200" dirty="0">
                <a:solidFill>
                  <a:srgbClr val="000000"/>
                </a:solidFill>
                <a:effectLst/>
                <a:latin typeface="Helvetica Neue" panose="02000503000000020004" pitchFamily="2" charset="0"/>
              </a:rPr>
              <a:t>Le </a:t>
            </a:r>
            <a:r>
              <a:rPr lang="fr-CH" sz="2200" b="1" dirty="0">
                <a:solidFill>
                  <a:srgbClr val="FF0000"/>
                </a:solidFill>
                <a:effectLst/>
                <a:latin typeface="Helvetica Neue" panose="02000503000000020004" pitchFamily="2" charset="0"/>
              </a:rPr>
              <a:t>codex Alimentarius </a:t>
            </a:r>
            <a:r>
              <a:rPr lang="fr-CH" sz="2200" dirty="0">
                <a:solidFill>
                  <a:srgbClr val="000000"/>
                </a:solidFill>
                <a:latin typeface="Helvetica Neue" panose="02000503000000020004" pitchFamily="2" charset="0"/>
              </a:rPr>
              <a:t>[en latin :</a:t>
            </a:r>
            <a:r>
              <a:rPr lang="fr-CH" sz="2200" dirty="0">
                <a:solidFill>
                  <a:srgbClr val="000000"/>
                </a:solidFill>
                <a:effectLst/>
                <a:latin typeface="Helvetica Neue" panose="02000503000000020004" pitchFamily="2" charset="0"/>
              </a:rPr>
              <a:t> registre / livre alimentaire</a:t>
            </a:r>
            <a:r>
              <a:rPr lang="fr-CH" sz="2200" dirty="0">
                <a:solidFill>
                  <a:srgbClr val="000000"/>
                </a:solidFill>
                <a:latin typeface="Helvetica Neue" panose="02000503000000020004" pitchFamily="2" charset="0"/>
              </a:rPr>
              <a:t>]</a:t>
            </a:r>
            <a:r>
              <a:rPr lang="fr-CH" sz="2200" dirty="0">
                <a:solidFill>
                  <a:srgbClr val="000000"/>
                </a:solidFill>
                <a:effectLst/>
                <a:latin typeface="Helvetica Neue" panose="02000503000000020004" pitchFamily="2" charset="0"/>
              </a:rPr>
              <a:t> est </a:t>
            </a:r>
            <a:br>
              <a:rPr lang="fr-CH" sz="2200" dirty="0">
                <a:solidFill>
                  <a:srgbClr val="000000"/>
                </a:solidFill>
                <a:effectLst/>
                <a:latin typeface="Helvetica Neue" panose="02000503000000020004" pitchFamily="2" charset="0"/>
              </a:rPr>
            </a:br>
            <a:r>
              <a:rPr lang="fr-CH" sz="2200" dirty="0">
                <a:solidFill>
                  <a:srgbClr val="000000"/>
                </a:solidFill>
                <a:effectLst/>
                <a:highlight>
                  <a:srgbClr val="FFFF00"/>
                </a:highlight>
                <a:latin typeface="Helvetica Neue" panose="02000503000000020004" pitchFamily="2" charset="0"/>
              </a:rPr>
              <a:t>un programme commun </a:t>
            </a:r>
            <a:r>
              <a:rPr lang="fr-CH" sz="2200" dirty="0">
                <a:effectLst/>
                <a:highlight>
                  <a:srgbClr val="FFFF00"/>
                </a:highlight>
                <a:latin typeface="Helvetica Neue" panose="02000503000000020004" pitchFamily="2" charset="0"/>
              </a:rPr>
              <a:t>de </a:t>
            </a:r>
            <a:r>
              <a:rPr lang="fr-CH" sz="2200" b="1" dirty="0">
                <a:solidFill>
                  <a:srgbClr val="FF0000"/>
                </a:solidFill>
                <a:effectLst/>
                <a:highlight>
                  <a:srgbClr val="FFFF00"/>
                </a:highlight>
                <a:latin typeface="Helvetica Neue" panose="02000503000000020004" pitchFamily="2" charset="0"/>
              </a:rPr>
              <a:t>la FAO</a:t>
            </a:r>
            <a:r>
              <a:rPr lang="fr-CH" sz="2200" dirty="0">
                <a:effectLst/>
                <a:highlight>
                  <a:srgbClr val="FFFF00"/>
                </a:highlight>
                <a:latin typeface="Helvetica Neue" panose="02000503000000020004" pitchFamily="2" charset="0"/>
              </a:rPr>
              <a:t> (Organisation des Nations Unies pour </a:t>
            </a:r>
            <a:r>
              <a:rPr lang="fr-CH" sz="2200" dirty="0">
                <a:solidFill>
                  <a:srgbClr val="000000"/>
                </a:solidFill>
                <a:effectLst/>
                <a:highlight>
                  <a:srgbClr val="FFFF00"/>
                </a:highlight>
                <a:latin typeface="Helvetica Neue" panose="02000503000000020004" pitchFamily="2" charset="0"/>
              </a:rPr>
              <a:t>l'alimentation et l'agriculture, créée au Québec le 16 oct. 1945 et dont le siège est à Rome depuis 1951) et de </a:t>
            </a:r>
            <a:r>
              <a:rPr lang="fr-CH" sz="2200" b="1" dirty="0">
                <a:solidFill>
                  <a:srgbClr val="FF0000"/>
                </a:solidFill>
                <a:effectLst/>
                <a:highlight>
                  <a:srgbClr val="FFFF00"/>
                </a:highlight>
                <a:latin typeface="Helvetica Neue" panose="02000503000000020004" pitchFamily="2" charset="0"/>
              </a:rPr>
              <a:t>l’OMS</a:t>
            </a:r>
            <a:r>
              <a:rPr lang="fr-CH" sz="2200" dirty="0">
                <a:solidFill>
                  <a:srgbClr val="000000"/>
                </a:solidFill>
                <a:effectLst/>
                <a:highlight>
                  <a:srgbClr val="FFFF00"/>
                </a:highlight>
                <a:latin typeface="Helvetica Neue" panose="02000503000000020004" pitchFamily="2" charset="0"/>
              </a:rPr>
              <a:t> (Organisation mondiale de la santé) créé en </a:t>
            </a:r>
            <a:r>
              <a:rPr lang="fr-CH" sz="2200" b="1" dirty="0">
                <a:solidFill>
                  <a:srgbClr val="FF0000"/>
                </a:solidFill>
                <a:effectLst/>
                <a:highlight>
                  <a:srgbClr val="FFFF00"/>
                </a:highlight>
                <a:latin typeface="Helvetica Neue" panose="02000503000000020004" pitchFamily="2" charset="0"/>
              </a:rPr>
              <a:t>1963</a:t>
            </a:r>
            <a:r>
              <a:rPr lang="fr-CH" sz="2200" b="1" dirty="0">
                <a:solidFill>
                  <a:srgbClr val="000000"/>
                </a:solidFill>
                <a:effectLst/>
                <a:latin typeface="Helvetica Neue" panose="02000503000000020004" pitchFamily="2" charset="0"/>
              </a:rPr>
              <a:t> </a:t>
            </a:r>
            <a:r>
              <a:rPr lang="fr-CH" sz="2200" dirty="0">
                <a:solidFill>
                  <a:srgbClr val="000000"/>
                </a:solidFill>
                <a:effectLst/>
                <a:latin typeface="Helvetica Neue" panose="02000503000000020004" pitchFamily="2" charset="0"/>
              </a:rPr>
              <a:t>consistant en un recueil de :</a:t>
            </a:r>
          </a:p>
          <a:p>
            <a:endParaRPr lang="fr-CH" sz="1000" dirty="0">
              <a:solidFill>
                <a:srgbClr val="000000"/>
              </a:solidFill>
              <a:effectLst/>
              <a:latin typeface="Helvetica Neue" panose="02000503000000020004" pitchFamily="2" charset="0"/>
            </a:endParaRPr>
          </a:p>
          <a:p>
            <a:pPr marL="342900" indent="-342900">
              <a:buFont typeface="Arial" panose="020B0604020202020204" pitchFamily="34" charset="0"/>
              <a:buChar char="•"/>
            </a:pPr>
            <a:r>
              <a:rPr lang="fr-CH" sz="2200" dirty="0">
                <a:solidFill>
                  <a:srgbClr val="000000"/>
                </a:solidFill>
                <a:effectLst/>
                <a:latin typeface="Helvetica Neue" panose="02000503000000020004" pitchFamily="2" charset="0"/>
              </a:rPr>
              <a:t>normes</a:t>
            </a:r>
          </a:p>
          <a:p>
            <a:pPr marL="342900" indent="-342900">
              <a:buFont typeface="Arial" panose="020B0604020202020204" pitchFamily="34" charset="0"/>
              <a:buChar char="•"/>
            </a:pPr>
            <a:r>
              <a:rPr lang="fr-CH" sz="2200" dirty="0">
                <a:solidFill>
                  <a:srgbClr val="000000"/>
                </a:solidFill>
                <a:effectLst/>
                <a:latin typeface="Helvetica Neue" panose="02000503000000020004" pitchFamily="2" charset="0"/>
              </a:rPr>
              <a:t>codes d'usage</a:t>
            </a:r>
          </a:p>
          <a:p>
            <a:pPr marL="342900" indent="-342900">
              <a:buFont typeface="Arial" panose="020B0604020202020204" pitchFamily="34" charset="0"/>
              <a:buChar char="•"/>
            </a:pPr>
            <a:r>
              <a:rPr lang="fr-CH" sz="2200" dirty="0">
                <a:solidFill>
                  <a:srgbClr val="000000"/>
                </a:solidFill>
                <a:effectLst/>
                <a:latin typeface="Helvetica Neue" panose="02000503000000020004" pitchFamily="2" charset="0"/>
              </a:rPr>
              <a:t>directives </a:t>
            </a:r>
            <a:endParaRPr lang="fr-CH" sz="2200" dirty="0">
              <a:solidFill>
                <a:srgbClr val="000000"/>
              </a:solidFill>
              <a:latin typeface="Helvetica Neue" panose="02000503000000020004" pitchFamily="2" charset="0"/>
            </a:endParaRPr>
          </a:p>
          <a:p>
            <a:pPr marL="342900" indent="-342900">
              <a:buFont typeface="Arial" panose="020B0604020202020204" pitchFamily="34" charset="0"/>
              <a:buChar char="•"/>
            </a:pPr>
            <a:r>
              <a:rPr lang="fr-CH" sz="2200" dirty="0">
                <a:solidFill>
                  <a:srgbClr val="000000"/>
                </a:solidFill>
                <a:effectLst/>
                <a:latin typeface="Helvetica Neue" panose="02000503000000020004" pitchFamily="2" charset="0"/>
              </a:rPr>
              <a:t>recommandations </a:t>
            </a:r>
          </a:p>
          <a:p>
            <a:pPr marL="11113" indent="-11113"/>
            <a:r>
              <a:rPr lang="fr-CH" sz="900" b="1" dirty="0">
                <a:solidFill>
                  <a:srgbClr val="000000"/>
                </a:solidFill>
                <a:effectLst/>
                <a:latin typeface="Helvetica Neue" panose="02000503000000020004" pitchFamily="2" charset="0"/>
              </a:rPr>
              <a:t> </a:t>
            </a:r>
            <a:br>
              <a:rPr lang="fr-CH" sz="2200" b="1" dirty="0">
                <a:solidFill>
                  <a:srgbClr val="000000"/>
                </a:solidFill>
                <a:effectLst/>
                <a:latin typeface="Helvetica Neue" panose="02000503000000020004" pitchFamily="2" charset="0"/>
              </a:rPr>
            </a:br>
            <a:r>
              <a:rPr lang="fr-CH" sz="2200" dirty="0">
                <a:solidFill>
                  <a:srgbClr val="000000"/>
                </a:solidFill>
                <a:effectLst/>
                <a:latin typeface="Helvetica Neue" panose="02000503000000020004" pitchFamily="2" charset="0"/>
              </a:rPr>
              <a:t>relatifs à la </a:t>
            </a:r>
            <a:r>
              <a:rPr lang="fr-CH" sz="2200" b="1" dirty="0">
                <a:solidFill>
                  <a:srgbClr val="FF0000"/>
                </a:solidFill>
                <a:effectLst/>
                <a:latin typeface="Helvetica Neue" panose="02000503000000020004" pitchFamily="2" charset="0"/>
              </a:rPr>
              <a:t>production et à la transformation agroalimentaires</a:t>
            </a:r>
            <a:r>
              <a:rPr lang="fr-CH" sz="2200" dirty="0">
                <a:solidFill>
                  <a:srgbClr val="000000"/>
                </a:solidFill>
                <a:effectLst/>
                <a:latin typeface="Helvetica Neue" panose="02000503000000020004" pitchFamily="2" charset="0"/>
              </a:rPr>
              <a:t> qui ont pour objet la</a:t>
            </a:r>
            <a:r>
              <a:rPr lang="fr-CH" sz="2200" b="1" dirty="0">
                <a:solidFill>
                  <a:srgbClr val="000000"/>
                </a:solidFill>
                <a:effectLst/>
                <a:latin typeface="Helvetica Neue" panose="02000503000000020004" pitchFamily="2" charset="0"/>
              </a:rPr>
              <a:t> </a:t>
            </a:r>
            <a:r>
              <a:rPr lang="fr-CH" sz="2200" b="1" dirty="0">
                <a:solidFill>
                  <a:srgbClr val="FF0000"/>
                </a:solidFill>
                <a:effectLst/>
                <a:latin typeface="Helvetica Neue" panose="02000503000000020004" pitchFamily="2" charset="0"/>
              </a:rPr>
              <a:t>sécurité sanitaire des aliments</a:t>
            </a:r>
            <a:r>
              <a:rPr lang="fr-CH" sz="2200" dirty="0">
                <a:solidFill>
                  <a:srgbClr val="000000"/>
                </a:solidFill>
                <a:effectLst/>
                <a:latin typeface="Helvetica Neue" panose="02000503000000020004" pitchFamily="2" charset="0"/>
              </a:rPr>
              <a:t>, soit la protection des consommateurs et des travailleurs des filières alimentaires, et la préservation de l'environnement.</a:t>
            </a:r>
          </a:p>
        </p:txBody>
      </p:sp>
      <p:sp>
        <p:nvSpPr>
          <p:cNvPr id="10" name="Rectangle : coins arrondis 9">
            <a:extLst>
              <a:ext uri="{FF2B5EF4-FFF2-40B4-BE49-F238E27FC236}">
                <a16:creationId xmlns:a16="http://schemas.microsoft.com/office/drawing/2014/main" id="{13E7DDB8-FB50-7DA6-B71B-6868C64834B6}"/>
              </a:ext>
            </a:extLst>
          </p:cNvPr>
          <p:cNvSpPr/>
          <p:nvPr/>
        </p:nvSpPr>
        <p:spPr>
          <a:xfrm>
            <a:off x="512549" y="1969349"/>
            <a:ext cx="10982582" cy="4694694"/>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B5CE9041-C727-B9FF-07A4-F4B22E85A250}"/>
              </a:ext>
            </a:extLst>
          </p:cNvPr>
          <p:cNvPicPr>
            <a:picLocks noChangeAspect="1"/>
          </p:cNvPicPr>
          <p:nvPr/>
        </p:nvPicPr>
        <p:blipFill>
          <a:blip r:embed="rId2"/>
          <a:stretch>
            <a:fillRect/>
          </a:stretch>
        </p:blipFill>
        <p:spPr>
          <a:xfrm rot="1011925">
            <a:off x="9505490" y="1557397"/>
            <a:ext cx="2157984" cy="685610"/>
          </a:xfrm>
          <a:prstGeom prst="rect">
            <a:avLst/>
          </a:prstGeom>
          <a:ln>
            <a:solidFill>
              <a:schemeClr val="tx1"/>
            </a:solidFill>
          </a:ln>
        </p:spPr>
      </p:pic>
    </p:spTree>
    <p:extLst>
      <p:ext uri="{BB962C8B-B14F-4D97-AF65-F5344CB8AC3E}">
        <p14:creationId xmlns:p14="http://schemas.microsoft.com/office/powerpoint/2010/main" val="414325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2C9345-116F-0A99-9DF2-6055A6D5E722}"/>
              </a:ext>
            </a:extLst>
          </p:cNvPr>
          <p:cNvSpPr txBox="1"/>
          <p:nvPr/>
        </p:nvSpPr>
        <p:spPr>
          <a:xfrm>
            <a:off x="360921" y="238210"/>
            <a:ext cx="11470158" cy="1661993"/>
          </a:xfrm>
          <a:prstGeom prst="rect">
            <a:avLst/>
          </a:prstGeom>
          <a:noFill/>
        </p:spPr>
        <p:txBody>
          <a:bodyPr wrap="square">
            <a:spAutoFit/>
          </a:bodyPr>
          <a:lstStyle/>
          <a:p>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Le Codex Alimentarius,</a:t>
            </a:r>
            <a:br>
              <a:rPr lang="fr-CH" sz="5400" b="1" dirty="0">
                <a:latin typeface="Arial Rounded MT Bold" panose="020F0704030504030204" pitchFamily="34" charset="77"/>
                <a:ea typeface="Helvetica Neue" panose="02000503000000020004" pitchFamily="2" charset="0"/>
                <a:cs typeface="Helvetica Neue" panose="02000503000000020004" pitchFamily="2" charset="0"/>
              </a:rPr>
            </a:br>
            <a: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Qu’est-ce que c’est ? </a:t>
            </a:r>
          </a:p>
        </p:txBody>
      </p:sp>
      <p:sp>
        <p:nvSpPr>
          <p:cNvPr id="10" name="Rectangle : coins arrondis 9">
            <a:extLst>
              <a:ext uri="{FF2B5EF4-FFF2-40B4-BE49-F238E27FC236}">
                <a16:creationId xmlns:a16="http://schemas.microsoft.com/office/drawing/2014/main" id="{13E7DDB8-FB50-7DA6-B71B-6868C64834B6}"/>
              </a:ext>
            </a:extLst>
          </p:cNvPr>
          <p:cNvSpPr/>
          <p:nvPr/>
        </p:nvSpPr>
        <p:spPr>
          <a:xfrm>
            <a:off x="262067" y="2084804"/>
            <a:ext cx="10982582" cy="4534986"/>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3BDABF9E-29D9-503C-0D62-7DB6793B9F8A}"/>
              </a:ext>
            </a:extLst>
          </p:cNvPr>
          <p:cNvPicPr>
            <a:picLocks noChangeAspect="1"/>
          </p:cNvPicPr>
          <p:nvPr/>
        </p:nvPicPr>
        <p:blipFill>
          <a:blip r:embed="rId2"/>
          <a:stretch>
            <a:fillRect/>
          </a:stretch>
        </p:blipFill>
        <p:spPr>
          <a:xfrm>
            <a:off x="8717006" y="1602204"/>
            <a:ext cx="2997200" cy="965200"/>
          </a:xfrm>
          <a:prstGeom prst="rect">
            <a:avLst/>
          </a:prstGeom>
          <a:ln>
            <a:solidFill>
              <a:schemeClr val="tx1"/>
            </a:solidFill>
          </a:ln>
        </p:spPr>
      </p:pic>
      <p:sp>
        <p:nvSpPr>
          <p:cNvPr id="8" name="ZoneTexte 7">
            <a:extLst>
              <a:ext uri="{FF2B5EF4-FFF2-40B4-BE49-F238E27FC236}">
                <a16:creationId xmlns:a16="http://schemas.microsoft.com/office/drawing/2014/main" id="{D4916244-7307-4F95-7556-CE1CD858FE1D}"/>
              </a:ext>
            </a:extLst>
          </p:cNvPr>
          <p:cNvSpPr txBox="1"/>
          <p:nvPr/>
        </p:nvSpPr>
        <p:spPr>
          <a:xfrm>
            <a:off x="573817" y="2283902"/>
            <a:ext cx="10359082" cy="4170372"/>
          </a:xfrm>
          <a:prstGeom prst="rect">
            <a:avLst/>
          </a:prstGeom>
          <a:noFill/>
        </p:spPr>
        <p:txBody>
          <a:bodyPr wrap="square">
            <a:spAutoFit/>
          </a:bodyPr>
          <a:lstStyle/>
          <a:p>
            <a:pPr algn="l" fontAlgn="base"/>
            <a:r>
              <a:rPr lang="fr-CH" sz="2000" b="1" i="0" dirty="0">
                <a:solidFill>
                  <a:srgbClr val="333333"/>
                </a:solidFill>
                <a:effectLst/>
                <a:latin typeface="Helvetica" pitchFamily="2" charset="0"/>
              </a:rPr>
              <a:t>L’OMS et le Codex Alimentarius</a:t>
            </a:r>
          </a:p>
          <a:p>
            <a:pPr algn="l" fontAlgn="base"/>
            <a:r>
              <a:rPr lang="fr-CH" sz="2000" b="1" i="0" dirty="0">
                <a:solidFill>
                  <a:srgbClr val="FF0000"/>
                </a:solidFill>
                <a:effectLst/>
                <a:latin typeface="Helvetica" pitchFamily="2" charset="0"/>
              </a:rPr>
              <a:t>Qu’est-ce que le Codex Alimentarius ?</a:t>
            </a:r>
          </a:p>
          <a:p>
            <a:pPr algn="l" fontAlgn="base"/>
            <a:endParaRPr lang="fr-CH" sz="900" b="1" i="0" dirty="0">
              <a:solidFill>
                <a:srgbClr val="FF0000"/>
              </a:solidFill>
              <a:effectLst/>
              <a:latin typeface="Helvetica" pitchFamily="2" charset="0"/>
            </a:endParaRPr>
          </a:p>
          <a:p>
            <a:pPr algn="l" fontAlgn="base"/>
            <a:r>
              <a:rPr lang="fr-CH" sz="2000" b="1" i="0" dirty="0">
                <a:solidFill>
                  <a:srgbClr val="333333"/>
                </a:solidFill>
                <a:effectLst/>
                <a:highlight>
                  <a:srgbClr val="FFFF00"/>
                </a:highlight>
                <a:latin typeface="inherit"/>
              </a:rPr>
              <a:t>Le Codex Alimentarius est un ensemble de normes alimentaires internationales qui ont été adoptées par la Commission du Codex Alimentarius.</a:t>
            </a:r>
          </a:p>
          <a:p>
            <a:pPr algn="l" fontAlgn="base"/>
            <a:endParaRPr lang="fr-CH" sz="800" b="1" i="0" dirty="0">
              <a:solidFill>
                <a:srgbClr val="333333"/>
              </a:solidFill>
              <a:effectLst/>
              <a:highlight>
                <a:srgbClr val="FFFF00"/>
              </a:highlight>
              <a:latin typeface="Helvetica" pitchFamily="2" charset="0"/>
            </a:endParaRPr>
          </a:p>
          <a:p>
            <a:pPr algn="l" fontAlgn="base"/>
            <a:r>
              <a:rPr lang="fr-CH" sz="2000" i="0" dirty="0">
                <a:solidFill>
                  <a:srgbClr val="333333"/>
                </a:solidFill>
                <a:effectLst/>
                <a:latin typeface="inherit"/>
              </a:rPr>
              <a:t>Les normes du Codex portent sur </a:t>
            </a:r>
            <a:r>
              <a:rPr lang="fr-CH" sz="2000" b="1" i="0" dirty="0">
                <a:solidFill>
                  <a:srgbClr val="333333"/>
                </a:solidFill>
                <a:effectLst/>
                <a:highlight>
                  <a:srgbClr val="FFFF00"/>
                </a:highlight>
                <a:latin typeface="inherit"/>
              </a:rPr>
              <a:t>les principaux produits alimentaires, qu’ils soient transformés, semi-transformés ou bruts</a:t>
            </a:r>
            <a:r>
              <a:rPr lang="fr-CH" sz="2000" i="0" dirty="0">
                <a:solidFill>
                  <a:srgbClr val="333333"/>
                </a:solidFill>
                <a:effectLst/>
                <a:latin typeface="inherit"/>
              </a:rPr>
              <a:t>. Par ailleurs, sont également inclus les matériaux utilisés pour l’ouvraison </a:t>
            </a:r>
            <a:r>
              <a:rPr lang="fr-CH" sz="2000" dirty="0">
                <a:solidFill>
                  <a:srgbClr val="333333"/>
                </a:solidFill>
                <a:latin typeface="inherit"/>
              </a:rPr>
              <a:t>[</a:t>
            </a:r>
            <a:r>
              <a:rPr lang="fr-CH" sz="2000" i="0" dirty="0">
                <a:solidFill>
                  <a:srgbClr val="333333"/>
                </a:solidFill>
                <a:effectLst/>
                <a:latin typeface="inherit"/>
              </a:rPr>
              <a:t>mise en œuvre] ultérieure des produits alimentaires, dans la mesure nécessaire à la réalisation des principaux objectifs du Codex.</a:t>
            </a:r>
          </a:p>
          <a:p>
            <a:pPr algn="l" fontAlgn="base"/>
            <a:endParaRPr lang="fr-CH" sz="800" i="0" dirty="0">
              <a:solidFill>
                <a:srgbClr val="333333"/>
              </a:solidFill>
              <a:effectLst/>
              <a:latin typeface="Helvetica" pitchFamily="2" charset="0"/>
            </a:endParaRPr>
          </a:p>
          <a:p>
            <a:pPr algn="l" fontAlgn="base"/>
            <a:r>
              <a:rPr lang="fr-CH" sz="2000" i="0" dirty="0">
                <a:solidFill>
                  <a:srgbClr val="333333"/>
                </a:solidFill>
                <a:effectLst/>
                <a:highlight>
                  <a:srgbClr val="FFFF00"/>
                </a:highlight>
                <a:latin typeface="inherit"/>
              </a:rPr>
              <a:t>Les dispositions du Codex concernent la </a:t>
            </a:r>
            <a:r>
              <a:rPr lang="fr-CH" sz="2000" b="1" i="0" dirty="0">
                <a:solidFill>
                  <a:srgbClr val="333333"/>
                </a:solidFill>
                <a:effectLst/>
                <a:highlight>
                  <a:srgbClr val="FFFF00"/>
                </a:highlight>
                <a:latin typeface="inherit"/>
              </a:rPr>
              <a:t>qualité des produits alimentaires </a:t>
            </a:r>
            <a:r>
              <a:rPr lang="fr-CH" sz="2000" i="0" dirty="0">
                <a:solidFill>
                  <a:srgbClr val="333333"/>
                </a:solidFill>
                <a:effectLst/>
                <a:highlight>
                  <a:srgbClr val="FFFF00"/>
                </a:highlight>
                <a:latin typeface="inherit"/>
              </a:rPr>
              <a:t>du point de vue de </a:t>
            </a:r>
            <a:r>
              <a:rPr lang="fr-CH" sz="2000" b="1" i="0" u="sng" dirty="0">
                <a:solidFill>
                  <a:srgbClr val="333333"/>
                </a:solidFill>
                <a:effectLst/>
                <a:highlight>
                  <a:srgbClr val="FFFF00"/>
                </a:highlight>
                <a:latin typeface="inherit"/>
              </a:rPr>
              <a:t>l’hygiène</a:t>
            </a:r>
            <a:r>
              <a:rPr lang="fr-CH" sz="2000" i="0" dirty="0">
                <a:solidFill>
                  <a:srgbClr val="333333"/>
                </a:solidFill>
                <a:effectLst/>
                <a:highlight>
                  <a:srgbClr val="FFFF00"/>
                </a:highlight>
                <a:latin typeface="inherit"/>
              </a:rPr>
              <a:t> et de la </a:t>
            </a:r>
            <a:r>
              <a:rPr lang="fr-CH" sz="2000" b="1" i="0" u="sng" dirty="0">
                <a:solidFill>
                  <a:srgbClr val="333333"/>
                </a:solidFill>
                <a:effectLst/>
                <a:highlight>
                  <a:srgbClr val="FFFF00"/>
                </a:highlight>
                <a:latin typeface="inherit"/>
              </a:rPr>
              <a:t>nutrition</a:t>
            </a:r>
            <a:r>
              <a:rPr lang="fr-CH" sz="2000" i="0" dirty="0">
                <a:solidFill>
                  <a:srgbClr val="333333"/>
                </a:solidFill>
                <a:effectLst/>
                <a:highlight>
                  <a:srgbClr val="FFFF00"/>
                </a:highlight>
                <a:latin typeface="inherit"/>
              </a:rPr>
              <a:t>, y compris les </a:t>
            </a:r>
            <a:r>
              <a:rPr lang="fr-CH" sz="2000" b="1" i="0" u="sng" dirty="0">
                <a:solidFill>
                  <a:srgbClr val="333333"/>
                </a:solidFill>
                <a:effectLst/>
                <a:highlight>
                  <a:srgbClr val="FFFF00"/>
                </a:highlight>
                <a:latin typeface="inherit"/>
              </a:rPr>
              <a:t>normes microbiologiques</a:t>
            </a:r>
            <a:r>
              <a:rPr lang="fr-CH" sz="2000" i="0" dirty="0">
                <a:solidFill>
                  <a:srgbClr val="333333"/>
                </a:solidFill>
                <a:effectLst/>
                <a:highlight>
                  <a:srgbClr val="FFFF00"/>
                </a:highlight>
                <a:latin typeface="inherit"/>
              </a:rPr>
              <a:t>, les </a:t>
            </a:r>
            <a:r>
              <a:rPr lang="fr-CH" sz="2000" b="1" i="0" u="sng" dirty="0">
                <a:solidFill>
                  <a:srgbClr val="333333"/>
                </a:solidFill>
                <a:effectLst/>
                <a:highlight>
                  <a:srgbClr val="FFFF00"/>
                </a:highlight>
                <a:latin typeface="inherit"/>
              </a:rPr>
              <a:t>additifs alimentaires</a:t>
            </a:r>
            <a:r>
              <a:rPr lang="fr-CH" sz="2000" i="0" dirty="0">
                <a:solidFill>
                  <a:srgbClr val="333333"/>
                </a:solidFill>
                <a:effectLst/>
                <a:highlight>
                  <a:srgbClr val="FFFF00"/>
                </a:highlight>
                <a:latin typeface="inherit"/>
              </a:rPr>
              <a:t>, les résidus de </a:t>
            </a:r>
            <a:r>
              <a:rPr lang="fr-CH" sz="2000" b="1" i="0" u="sng" dirty="0">
                <a:solidFill>
                  <a:srgbClr val="333333"/>
                </a:solidFill>
                <a:effectLst/>
                <a:highlight>
                  <a:srgbClr val="FFFF00"/>
                </a:highlight>
                <a:latin typeface="inherit"/>
              </a:rPr>
              <a:t>pesticides</a:t>
            </a:r>
            <a:r>
              <a:rPr lang="fr-CH" sz="2000" i="0" dirty="0">
                <a:solidFill>
                  <a:srgbClr val="333333"/>
                </a:solidFill>
                <a:effectLst/>
                <a:highlight>
                  <a:srgbClr val="FFFF00"/>
                </a:highlight>
                <a:latin typeface="inherit"/>
              </a:rPr>
              <a:t> et de </a:t>
            </a:r>
            <a:r>
              <a:rPr lang="fr-CH" sz="2000" b="1" i="0" u="sng" dirty="0">
                <a:solidFill>
                  <a:srgbClr val="333333"/>
                </a:solidFill>
                <a:effectLst/>
                <a:highlight>
                  <a:srgbClr val="FFFF00"/>
                </a:highlight>
                <a:latin typeface="inherit"/>
              </a:rPr>
              <a:t>médicaments vétérinaires</a:t>
            </a:r>
            <a:r>
              <a:rPr lang="fr-CH" sz="2000" i="0" dirty="0">
                <a:solidFill>
                  <a:srgbClr val="333333"/>
                </a:solidFill>
                <a:effectLst/>
                <a:highlight>
                  <a:srgbClr val="FFFF00"/>
                </a:highlight>
                <a:latin typeface="inherit"/>
              </a:rPr>
              <a:t>, les </a:t>
            </a:r>
            <a:r>
              <a:rPr lang="fr-CH" sz="2000" b="1" i="0" u="sng" dirty="0">
                <a:solidFill>
                  <a:srgbClr val="333333"/>
                </a:solidFill>
                <a:effectLst/>
                <a:highlight>
                  <a:srgbClr val="FFFF00"/>
                </a:highlight>
                <a:latin typeface="inherit"/>
              </a:rPr>
              <a:t>contaminants</a:t>
            </a:r>
            <a:r>
              <a:rPr lang="fr-CH" sz="2000" i="0" dirty="0">
                <a:solidFill>
                  <a:srgbClr val="333333"/>
                </a:solidFill>
                <a:effectLst/>
                <a:highlight>
                  <a:srgbClr val="FFFF00"/>
                </a:highlight>
                <a:latin typeface="inherit"/>
              </a:rPr>
              <a:t>, </a:t>
            </a:r>
            <a:r>
              <a:rPr lang="fr-CH" sz="2000" b="1" i="0" u="sng" dirty="0">
                <a:solidFill>
                  <a:srgbClr val="333333"/>
                </a:solidFill>
                <a:effectLst/>
                <a:highlight>
                  <a:srgbClr val="FFFF00"/>
                </a:highlight>
                <a:latin typeface="inherit"/>
              </a:rPr>
              <a:t>l’étiquetage</a:t>
            </a:r>
            <a:r>
              <a:rPr lang="fr-CH" sz="2000" b="1" i="0" dirty="0">
                <a:solidFill>
                  <a:srgbClr val="333333"/>
                </a:solidFill>
                <a:effectLst/>
                <a:highlight>
                  <a:srgbClr val="FFFF00"/>
                </a:highlight>
                <a:latin typeface="inherit"/>
              </a:rPr>
              <a:t> </a:t>
            </a:r>
            <a:r>
              <a:rPr lang="fr-CH" sz="2000" i="0" dirty="0">
                <a:solidFill>
                  <a:srgbClr val="333333"/>
                </a:solidFill>
                <a:effectLst/>
                <a:highlight>
                  <a:srgbClr val="FFFF00"/>
                </a:highlight>
                <a:latin typeface="inherit"/>
              </a:rPr>
              <a:t>et la </a:t>
            </a:r>
            <a:r>
              <a:rPr lang="fr-CH" sz="2000" b="1" i="0" u="sng" dirty="0">
                <a:solidFill>
                  <a:srgbClr val="333333"/>
                </a:solidFill>
                <a:effectLst/>
                <a:highlight>
                  <a:srgbClr val="FFFF00"/>
                </a:highlight>
                <a:latin typeface="inherit"/>
              </a:rPr>
              <a:t>présentation</a:t>
            </a:r>
            <a:r>
              <a:rPr lang="fr-CH" sz="2000" i="0" dirty="0">
                <a:solidFill>
                  <a:srgbClr val="333333"/>
                </a:solidFill>
                <a:effectLst/>
                <a:highlight>
                  <a:srgbClr val="FFFF00"/>
                </a:highlight>
                <a:latin typeface="inherit"/>
              </a:rPr>
              <a:t>, et les </a:t>
            </a:r>
            <a:r>
              <a:rPr lang="fr-CH" sz="2000" b="1" i="0" u="sng" dirty="0">
                <a:solidFill>
                  <a:srgbClr val="333333"/>
                </a:solidFill>
                <a:effectLst/>
                <a:highlight>
                  <a:srgbClr val="FFFF00"/>
                </a:highlight>
                <a:latin typeface="inherit"/>
              </a:rPr>
              <a:t>méthodes d’échantillonnage </a:t>
            </a:r>
            <a:r>
              <a:rPr lang="fr-CH" sz="2000" i="0" dirty="0">
                <a:solidFill>
                  <a:srgbClr val="333333"/>
                </a:solidFill>
                <a:effectLst/>
                <a:highlight>
                  <a:srgbClr val="FFFF00"/>
                </a:highlight>
                <a:latin typeface="inherit"/>
              </a:rPr>
              <a:t>et </a:t>
            </a:r>
            <a:r>
              <a:rPr lang="fr-CH" sz="2000" b="1" i="0" u="sng" dirty="0">
                <a:solidFill>
                  <a:srgbClr val="333333"/>
                </a:solidFill>
                <a:effectLst/>
                <a:highlight>
                  <a:srgbClr val="FFFF00"/>
                </a:highlight>
                <a:latin typeface="inherit"/>
              </a:rPr>
              <a:t>d’analyse des risques</a:t>
            </a:r>
            <a:r>
              <a:rPr lang="fr-CH" sz="2000" i="0" dirty="0">
                <a:solidFill>
                  <a:srgbClr val="333333"/>
                </a:solidFill>
                <a:effectLst/>
                <a:latin typeface="inherit"/>
              </a:rPr>
              <a:t>.</a:t>
            </a:r>
            <a:endParaRPr lang="fr-CH" sz="2000" i="0" dirty="0">
              <a:solidFill>
                <a:srgbClr val="333333"/>
              </a:solidFill>
              <a:effectLst/>
              <a:latin typeface="Helvetica" pitchFamily="2" charset="0"/>
            </a:endParaRPr>
          </a:p>
        </p:txBody>
      </p:sp>
    </p:spTree>
    <p:extLst>
      <p:ext uri="{BB962C8B-B14F-4D97-AF65-F5344CB8AC3E}">
        <p14:creationId xmlns:p14="http://schemas.microsoft.com/office/powerpoint/2010/main" val="3829820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DC968-1BB5-13BB-BE2B-D5372BF760DE}"/>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17C6DCC3-DF54-D4BE-C215-7D0C26A9D075}"/>
              </a:ext>
            </a:extLst>
          </p:cNvPr>
          <p:cNvSpPr txBox="1"/>
          <p:nvPr/>
        </p:nvSpPr>
        <p:spPr>
          <a:xfrm>
            <a:off x="360920" y="238210"/>
            <a:ext cx="11316215" cy="1579920"/>
          </a:xfrm>
          <a:prstGeom prst="rect">
            <a:avLst/>
          </a:prstGeom>
          <a:noFill/>
        </p:spPr>
        <p:txBody>
          <a:bodyPr wrap="square">
            <a:spAutoFit/>
          </a:bodyPr>
          <a:lstStyle/>
          <a:p>
            <a:pPr>
              <a:lnSpc>
                <a:spcPts val="5780"/>
              </a:lnSpc>
            </a:pPr>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Commission sur le Codex</a:t>
            </a:r>
            <a:br>
              <a:rPr lang="fr-CH" sz="5400" b="1" dirty="0">
                <a:latin typeface="Arial Rounded MT Bold" panose="020F0704030504030204" pitchFamily="34" charset="77"/>
                <a:ea typeface="Helvetica Neue" panose="02000503000000020004" pitchFamily="2" charset="0"/>
                <a:cs typeface="Helvetica Neue" panose="02000503000000020004" pitchFamily="2" charset="0"/>
              </a:rPr>
            </a:br>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Alimentarius </a:t>
            </a:r>
            <a:r>
              <a:rPr lang="fr-CH" sz="5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OMS</a:t>
            </a:r>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 &amp; </a:t>
            </a:r>
            <a:r>
              <a:rPr lang="fr-CH" sz="5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FAO</a:t>
            </a:r>
            <a:endParaRPr lang="fr-CH" sz="4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endParaRPr>
          </a:p>
        </p:txBody>
      </p:sp>
      <p:sp>
        <p:nvSpPr>
          <p:cNvPr id="11" name="Rectangle : coins arrondis 10">
            <a:extLst>
              <a:ext uri="{FF2B5EF4-FFF2-40B4-BE49-F238E27FC236}">
                <a16:creationId xmlns:a16="http://schemas.microsoft.com/office/drawing/2014/main" id="{3D2F4717-0231-3894-267F-F048F6DF95C8}"/>
              </a:ext>
            </a:extLst>
          </p:cNvPr>
          <p:cNvSpPr/>
          <p:nvPr/>
        </p:nvSpPr>
        <p:spPr>
          <a:xfrm>
            <a:off x="676332" y="2585798"/>
            <a:ext cx="10367319" cy="3876786"/>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0B45F4C1-461C-5229-8A31-8A23D4E7EAD3}"/>
              </a:ext>
            </a:extLst>
          </p:cNvPr>
          <p:cNvSpPr txBox="1"/>
          <p:nvPr/>
        </p:nvSpPr>
        <p:spPr>
          <a:xfrm>
            <a:off x="954356" y="2809377"/>
            <a:ext cx="9944303" cy="3493264"/>
          </a:xfrm>
          <a:prstGeom prst="rect">
            <a:avLst/>
          </a:prstGeom>
          <a:noFill/>
        </p:spPr>
        <p:txBody>
          <a:bodyPr wrap="square">
            <a:spAutoFit/>
          </a:bodyPr>
          <a:lstStyle/>
          <a:p>
            <a:pPr algn="ctr"/>
            <a:endParaRPr lang="fr-CH" sz="900" b="1" i="0" dirty="0">
              <a:solidFill>
                <a:srgbClr val="000000"/>
              </a:solidFill>
              <a:effectLst/>
              <a:latin typeface="Helvetica" pitchFamily="2" charset="0"/>
            </a:endParaRPr>
          </a:p>
          <a:p>
            <a:pPr algn="l"/>
            <a:r>
              <a:rPr lang="fr-CH" sz="2400" b="1" i="0" dirty="0">
                <a:solidFill>
                  <a:srgbClr val="000000"/>
                </a:solidFill>
                <a:effectLst/>
                <a:highlight>
                  <a:srgbClr val="FFFF00"/>
                </a:highlight>
                <a:latin typeface="Helvetica" pitchFamily="2" charset="0"/>
              </a:rPr>
              <a:t>Les années 1960 et 1961 ont fait date </a:t>
            </a:r>
          </a:p>
          <a:p>
            <a:pPr algn="l"/>
            <a:r>
              <a:rPr lang="fr-CH" sz="2400" b="1" i="0" dirty="0">
                <a:solidFill>
                  <a:srgbClr val="000000"/>
                </a:solidFill>
                <a:effectLst/>
                <a:highlight>
                  <a:srgbClr val="FFFF00"/>
                </a:highlight>
                <a:latin typeface="Helvetica" pitchFamily="2" charset="0"/>
              </a:rPr>
              <a:t>dans la fondation du Codex Alimentarius</a:t>
            </a:r>
            <a:r>
              <a:rPr lang="fr-CH" sz="2400" b="1" i="0" dirty="0">
                <a:solidFill>
                  <a:srgbClr val="000000"/>
                </a:solidFill>
                <a:effectLst/>
                <a:latin typeface="Helvetica" pitchFamily="2" charset="0"/>
              </a:rPr>
              <a:t>. </a:t>
            </a:r>
            <a:br>
              <a:rPr lang="fr-CH" b="0" i="0" dirty="0">
                <a:solidFill>
                  <a:srgbClr val="000000"/>
                </a:solidFill>
                <a:effectLst/>
                <a:latin typeface="Helvetica" pitchFamily="2" charset="0"/>
              </a:rPr>
            </a:br>
            <a:r>
              <a:rPr lang="fr-CH" sz="900" b="0" i="0" dirty="0">
                <a:solidFill>
                  <a:srgbClr val="000000"/>
                </a:solidFill>
                <a:effectLst/>
                <a:latin typeface="Helvetica" pitchFamily="2" charset="0"/>
              </a:rPr>
              <a:t> </a:t>
            </a:r>
            <a:r>
              <a:rPr lang="fr-CH" sz="1200" b="0" i="0" dirty="0">
                <a:solidFill>
                  <a:srgbClr val="000000"/>
                </a:solidFill>
                <a:effectLst/>
                <a:latin typeface="Helvetica" pitchFamily="2" charset="0"/>
              </a:rPr>
              <a:t> </a:t>
            </a:r>
            <a:r>
              <a:rPr lang="fr-CH" sz="1400" b="0" i="0" dirty="0">
                <a:solidFill>
                  <a:srgbClr val="000000"/>
                </a:solidFill>
                <a:effectLst/>
                <a:latin typeface="Helvetica" pitchFamily="2" charset="0"/>
              </a:rPr>
              <a:t> </a:t>
            </a:r>
            <a:endParaRPr lang="fr-CH" b="0" i="0" dirty="0">
              <a:solidFill>
                <a:srgbClr val="000000"/>
              </a:solidFill>
              <a:effectLst/>
              <a:latin typeface="Helvetica" pitchFamily="2" charset="0"/>
            </a:endParaRPr>
          </a:p>
          <a:p>
            <a:pPr marL="285750" indent="-285750" algn="l">
              <a:buFont typeface="Police système Courant"/>
              <a:buChar char="●"/>
            </a:pPr>
            <a:r>
              <a:rPr lang="fr-CH" sz="2000" b="1" i="0" dirty="0">
                <a:solidFill>
                  <a:srgbClr val="000000"/>
                </a:solidFill>
                <a:effectLst/>
                <a:latin typeface="Helvetica" pitchFamily="2" charset="0"/>
              </a:rPr>
              <a:t>En octobre 1960, la première Conférence régionale de la </a:t>
            </a:r>
            <a:r>
              <a:rPr lang="fr-CH" sz="2000" b="1" i="0" dirty="0">
                <a:solidFill>
                  <a:srgbClr val="FF0000"/>
                </a:solidFill>
                <a:effectLst/>
                <a:latin typeface="Helvetica" pitchFamily="2" charset="0"/>
              </a:rPr>
              <a:t>FAO</a:t>
            </a:r>
            <a:r>
              <a:rPr lang="fr-CH" sz="2000" b="1" i="0" dirty="0">
                <a:solidFill>
                  <a:srgbClr val="000000"/>
                </a:solidFill>
                <a:effectLst/>
                <a:latin typeface="Helvetica" pitchFamily="2" charset="0"/>
              </a:rPr>
              <a:t> pour l'Europe a reconnu :</a:t>
            </a:r>
          </a:p>
          <a:p>
            <a:pPr algn="l"/>
            <a:r>
              <a:rPr lang="fr-CH" sz="1000" b="0" i="0" dirty="0">
                <a:solidFill>
                  <a:srgbClr val="000000"/>
                </a:solidFill>
                <a:effectLst/>
                <a:highlight>
                  <a:srgbClr val="FFFF00"/>
                </a:highlight>
                <a:latin typeface="Helvetica" pitchFamily="2" charset="0"/>
              </a:rPr>
              <a:t> </a:t>
            </a:r>
          </a:p>
          <a:p>
            <a:pPr marL="269875" indent="-36513" algn="l"/>
            <a:r>
              <a:rPr lang="fr-CH" sz="2000" i="0" dirty="0">
                <a:solidFill>
                  <a:srgbClr val="000000"/>
                </a:solidFill>
                <a:effectLst/>
                <a:latin typeface="Helvetica" pitchFamily="2" charset="0"/>
              </a:rPr>
              <a:t>« Le bien-fondé d'un accord international sur les </a:t>
            </a:r>
            <a:r>
              <a:rPr lang="fr-CH" sz="2000" b="1" i="0" dirty="0">
                <a:solidFill>
                  <a:srgbClr val="FF0000"/>
                </a:solidFill>
                <a:effectLst/>
                <a:latin typeface="Helvetica" pitchFamily="2" charset="0"/>
              </a:rPr>
              <a:t>normes alimentaires minimales</a:t>
            </a:r>
            <a:r>
              <a:rPr lang="fr-CH" sz="2000" b="1" i="0" dirty="0">
                <a:solidFill>
                  <a:srgbClr val="000000"/>
                </a:solidFill>
                <a:effectLst/>
                <a:latin typeface="Helvetica" pitchFamily="2" charset="0"/>
              </a:rPr>
              <a:t> </a:t>
            </a:r>
            <a:r>
              <a:rPr lang="fr-CH" sz="2000" i="0" dirty="0">
                <a:solidFill>
                  <a:srgbClr val="000000"/>
                </a:solidFill>
                <a:effectLst/>
                <a:latin typeface="Helvetica" pitchFamily="2" charset="0"/>
              </a:rPr>
              <a:t>et questions connexes (y compris les critères d'étiquetage, les méthodes d'analyse, etc.) comme moyen important de </a:t>
            </a:r>
            <a:r>
              <a:rPr lang="fr-CH" sz="2000" b="1" i="0" dirty="0">
                <a:solidFill>
                  <a:srgbClr val="FF0000"/>
                </a:solidFill>
                <a:effectLst/>
                <a:latin typeface="Helvetica" pitchFamily="2" charset="0"/>
              </a:rPr>
              <a:t>protéger la santé des consommateurs</a:t>
            </a:r>
            <a:r>
              <a:rPr lang="fr-CH" sz="2000" i="0" dirty="0">
                <a:solidFill>
                  <a:srgbClr val="000000"/>
                </a:solidFill>
                <a:effectLst/>
                <a:latin typeface="Helvetica" pitchFamily="2" charset="0"/>
              </a:rPr>
              <a:t>, de veiller à la </a:t>
            </a:r>
            <a:r>
              <a:rPr lang="fr-CH" sz="2000" b="1" i="0" dirty="0">
                <a:solidFill>
                  <a:srgbClr val="FF0000"/>
                </a:solidFill>
                <a:effectLst/>
                <a:latin typeface="Helvetica" pitchFamily="2" charset="0"/>
              </a:rPr>
              <a:t>qualité des aliments </a:t>
            </a:r>
            <a:r>
              <a:rPr lang="fr-CH" sz="2000" i="0" dirty="0">
                <a:solidFill>
                  <a:srgbClr val="000000"/>
                </a:solidFill>
                <a:effectLst/>
                <a:latin typeface="Helvetica" pitchFamily="2" charset="0"/>
              </a:rPr>
              <a:t>et de </a:t>
            </a:r>
            <a:r>
              <a:rPr lang="fr-CH" sz="2000" b="1" i="0" dirty="0">
                <a:solidFill>
                  <a:srgbClr val="FF0000"/>
                </a:solidFill>
                <a:effectLst/>
                <a:latin typeface="Helvetica" pitchFamily="2" charset="0"/>
              </a:rPr>
              <a:t>réduire les obstacles au commerce</a:t>
            </a:r>
            <a:r>
              <a:rPr lang="fr-CH" sz="2000" i="0" dirty="0">
                <a:solidFill>
                  <a:srgbClr val="000000"/>
                </a:solidFill>
                <a:effectLst/>
                <a:latin typeface="Helvetica" pitchFamily="2" charset="0"/>
              </a:rPr>
              <a:t>, en particulier sur le marché européen en pleine expansion. »</a:t>
            </a:r>
          </a:p>
        </p:txBody>
      </p:sp>
      <p:pic>
        <p:nvPicPr>
          <p:cNvPr id="2" name="Image 1">
            <a:extLst>
              <a:ext uri="{FF2B5EF4-FFF2-40B4-BE49-F238E27FC236}">
                <a16:creationId xmlns:a16="http://schemas.microsoft.com/office/drawing/2014/main" id="{1A926446-FD57-A585-5FE8-D13C392C2C3F}"/>
              </a:ext>
            </a:extLst>
          </p:cNvPr>
          <p:cNvPicPr>
            <a:picLocks noChangeAspect="1"/>
          </p:cNvPicPr>
          <p:nvPr/>
        </p:nvPicPr>
        <p:blipFill>
          <a:blip r:embed="rId2"/>
          <a:stretch>
            <a:fillRect/>
          </a:stretch>
        </p:blipFill>
        <p:spPr>
          <a:xfrm>
            <a:off x="8971005" y="1791687"/>
            <a:ext cx="2860075" cy="1105894"/>
          </a:xfrm>
          <a:prstGeom prst="rect">
            <a:avLst/>
          </a:prstGeom>
        </p:spPr>
      </p:pic>
    </p:spTree>
    <p:extLst>
      <p:ext uri="{BB962C8B-B14F-4D97-AF65-F5344CB8AC3E}">
        <p14:creationId xmlns:p14="http://schemas.microsoft.com/office/powerpoint/2010/main" val="18451828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15459-358B-9FF3-CCC9-71511AD407F4}"/>
            </a:ext>
          </a:extLst>
        </p:cNvPr>
        <p:cNvGrpSpPr/>
        <p:nvPr/>
      </p:nvGrpSpPr>
      <p:grpSpPr>
        <a:xfrm>
          <a:off x="0" y="0"/>
          <a:ext cx="0" cy="0"/>
          <a:chOff x="0" y="0"/>
          <a:chExt cx="0" cy="0"/>
        </a:xfrm>
      </p:grpSpPr>
      <p:sp>
        <p:nvSpPr>
          <p:cNvPr id="11" name="Rectangle : coins arrondis 10">
            <a:extLst>
              <a:ext uri="{FF2B5EF4-FFF2-40B4-BE49-F238E27FC236}">
                <a16:creationId xmlns:a16="http://schemas.microsoft.com/office/drawing/2014/main" id="{625A07C0-62F7-2FEC-7FE1-7C89AB13F396}"/>
              </a:ext>
            </a:extLst>
          </p:cNvPr>
          <p:cNvSpPr/>
          <p:nvPr/>
        </p:nvSpPr>
        <p:spPr>
          <a:xfrm>
            <a:off x="751702" y="2728005"/>
            <a:ext cx="10688594" cy="3290671"/>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17D5F74C-B5C3-8B6E-17FD-E30D954B8088}"/>
              </a:ext>
            </a:extLst>
          </p:cNvPr>
          <p:cNvSpPr txBox="1"/>
          <p:nvPr/>
        </p:nvSpPr>
        <p:spPr>
          <a:xfrm>
            <a:off x="960414" y="2879123"/>
            <a:ext cx="9923828" cy="2462213"/>
          </a:xfrm>
          <a:prstGeom prst="rect">
            <a:avLst/>
          </a:prstGeom>
          <a:noFill/>
        </p:spPr>
        <p:txBody>
          <a:bodyPr wrap="square">
            <a:spAutoFit/>
          </a:bodyPr>
          <a:lstStyle/>
          <a:p>
            <a:pPr algn="ctr"/>
            <a:endParaRPr lang="fr-CH" sz="2000" b="1" i="0" dirty="0">
              <a:solidFill>
                <a:srgbClr val="000000"/>
              </a:solidFill>
              <a:effectLst/>
              <a:latin typeface="Helvetica" pitchFamily="2" charset="0"/>
            </a:endParaRPr>
          </a:p>
          <a:p>
            <a:pPr algn="l"/>
            <a:endParaRPr lang="fr-CH" sz="2000" dirty="0">
              <a:solidFill>
                <a:srgbClr val="000000"/>
              </a:solidFill>
              <a:latin typeface="Helvetica" pitchFamily="2" charset="0"/>
            </a:endParaRPr>
          </a:p>
          <a:p>
            <a:pPr marL="285750" indent="-285750" algn="l">
              <a:buFont typeface="Police système Courant"/>
              <a:buChar char="●"/>
            </a:pPr>
            <a:r>
              <a:rPr lang="fr-CH" sz="2000" b="1" dirty="0">
                <a:solidFill>
                  <a:srgbClr val="000000"/>
                </a:solidFill>
                <a:latin typeface="Helvetica" pitchFamily="2" charset="0"/>
              </a:rPr>
              <a:t>En novembre 1961</a:t>
            </a:r>
            <a:r>
              <a:rPr lang="fr-CH" sz="2000" dirty="0">
                <a:solidFill>
                  <a:srgbClr val="000000"/>
                </a:solidFill>
                <a:latin typeface="Helvetica" pitchFamily="2" charset="0"/>
              </a:rPr>
              <a:t>, à sa onzième session, la Conférence de la FAO a voté une résolution en vue de la </a:t>
            </a:r>
            <a:r>
              <a:rPr lang="fr-CH" sz="2000" b="1" dirty="0">
                <a:solidFill>
                  <a:srgbClr val="FF0000"/>
                </a:solidFill>
                <a:latin typeface="Helvetica" pitchFamily="2" charset="0"/>
              </a:rPr>
              <a:t>création de la Commission du Codex Alimentarius</a:t>
            </a:r>
            <a:r>
              <a:rPr lang="fr-CH" sz="2000" dirty="0">
                <a:solidFill>
                  <a:srgbClr val="000000"/>
                </a:solidFill>
                <a:latin typeface="Helvetica" pitchFamily="2" charset="0"/>
              </a:rPr>
              <a:t>.</a:t>
            </a:r>
          </a:p>
          <a:p>
            <a:pPr algn="l"/>
            <a:endParaRPr lang="fr-CH" sz="1400" dirty="0">
              <a:solidFill>
                <a:srgbClr val="000000"/>
              </a:solidFill>
              <a:latin typeface="Helvetica" pitchFamily="2" charset="0"/>
            </a:endParaRPr>
          </a:p>
          <a:p>
            <a:pPr marL="285750" indent="-285750" algn="l">
              <a:buFont typeface="Police système Courant"/>
              <a:buChar char="●"/>
            </a:pPr>
            <a:r>
              <a:rPr lang="fr-CH" sz="2000" b="1" dirty="0">
                <a:solidFill>
                  <a:srgbClr val="000000"/>
                </a:solidFill>
                <a:latin typeface="Helvetica" pitchFamily="2" charset="0"/>
              </a:rPr>
              <a:t>En mai 1963</a:t>
            </a:r>
            <a:r>
              <a:rPr lang="fr-CH" sz="2000" dirty="0">
                <a:solidFill>
                  <a:srgbClr val="000000"/>
                </a:solidFill>
                <a:latin typeface="Helvetica" pitchFamily="2" charset="0"/>
              </a:rPr>
              <a:t>, la seizième Assemblée mondiale de la santé a approuvé la création du </a:t>
            </a:r>
            <a:r>
              <a:rPr lang="fr-CH" sz="2000" b="1" dirty="0">
                <a:solidFill>
                  <a:srgbClr val="FF0000"/>
                </a:solidFill>
                <a:latin typeface="Helvetica" pitchFamily="2" charset="0"/>
              </a:rPr>
              <a:t>Programme mixte FAO/OMS sur les normes alimentaires </a:t>
            </a:r>
            <a:r>
              <a:rPr lang="fr-CH" sz="2000" dirty="0">
                <a:solidFill>
                  <a:srgbClr val="000000"/>
                </a:solidFill>
                <a:latin typeface="Helvetica" pitchFamily="2" charset="0"/>
              </a:rPr>
              <a:t>et adopté les </a:t>
            </a:r>
            <a:r>
              <a:rPr lang="fr-CH" sz="2000" b="1" dirty="0">
                <a:solidFill>
                  <a:srgbClr val="FF0000"/>
                </a:solidFill>
                <a:latin typeface="Helvetica" pitchFamily="2" charset="0"/>
              </a:rPr>
              <a:t>statuts</a:t>
            </a:r>
            <a:r>
              <a:rPr lang="fr-CH" sz="2000" dirty="0">
                <a:solidFill>
                  <a:srgbClr val="000000"/>
                </a:solidFill>
                <a:latin typeface="Helvetica" pitchFamily="2" charset="0"/>
              </a:rPr>
              <a:t> </a:t>
            </a:r>
            <a:r>
              <a:rPr lang="fr-CH" sz="2000" b="1" dirty="0">
                <a:solidFill>
                  <a:srgbClr val="FF0000"/>
                </a:solidFill>
                <a:latin typeface="Helvetica" pitchFamily="2" charset="0"/>
              </a:rPr>
              <a:t>de la Commission </a:t>
            </a:r>
            <a:r>
              <a:rPr lang="fr-CH" sz="2000" dirty="0">
                <a:solidFill>
                  <a:srgbClr val="000000"/>
                </a:solidFill>
                <a:latin typeface="Helvetica" pitchFamily="2" charset="0"/>
              </a:rPr>
              <a:t>du Codex Alimentarius.</a:t>
            </a:r>
          </a:p>
        </p:txBody>
      </p:sp>
      <p:pic>
        <p:nvPicPr>
          <p:cNvPr id="2" name="Image 1">
            <a:extLst>
              <a:ext uri="{FF2B5EF4-FFF2-40B4-BE49-F238E27FC236}">
                <a16:creationId xmlns:a16="http://schemas.microsoft.com/office/drawing/2014/main" id="{4DF14572-D67E-0077-0424-840166C99D58}"/>
              </a:ext>
            </a:extLst>
          </p:cNvPr>
          <p:cNvPicPr>
            <a:picLocks noChangeAspect="1"/>
          </p:cNvPicPr>
          <p:nvPr/>
        </p:nvPicPr>
        <p:blipFill>
          <a:blip r:embed="rId2"/>
          <a:stretch>
            <a:fillRect/>
          </a:stretch>
        </p:blipFill>
        <p:spPr>
          <a:xfrm>
            <a:off x="9082215" y="1732428"/>
            <a:ext cx="2965593" cy="1146695"/>
          </a:xfrm>
          <a:prstGeom prst="rect">
            <a:avLst/>
          </a:prstGeom>
        </p:spPr>
      </p:pic>
      <p:sp>
        <p:nvSpPr>
          <p:cNvPr id="3" name="ZoneTexte 2">
            <a:extLst>
              <a:ext uri="{FF2B5EF4-FFF2-40B4-BE49-F238E27FC236}">
                <a16:creationId xmlns:a16="http://schemas.microsoft.com/office/drawing/2014/main" id="{718AEDD5-7A3A-DFF8-F7FE-CB14D60C5B7E}"/>
              </a:ext>
            </a:extLst>
          </p:cNvPr>
          <p:cNvSpPr txBox="1"/>
          <p:nvPr/>
        </p:nvSpPr>
        <p:spPr>
          <a:xfrm>
            <a:off x="360920" y="238210"/>
            <a:ext cx="11316215" cy="1579920"/>
          </a:xfrm>
          <a:prstGeom prst="rect">
            <a:avLst/>
          </a:prstGeom>
          <a:noFill/>
        </p:spPr>
        <p:txBody>
          <a:bodyPr wrap="square">
            <a:spAutoFit/>
          </a:bodyPr>
          <a:lstStyle/>
          <a:p>
            <a:pPr>
              <a:lnSpc>
                <a:spcPts val="5780"/>
              </a:lnSpc>
            </a:pPr>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Commission sur le Codex</a:t>
            </a:r>
            <a:br>
              <a:rPr lang="fr-CH" sz="5400" b="1" dirty="0">
                <a:latin typeface="Arial Rounded MT Bold" panose="020F0704030504030204" pitchFamily="34" charset="77"/>
                <a:ea typeface="Helvetica Neue" panose="02000503000000020004" pitchFamily="2" charset="0"/>
                <a:cs typeface="Helvetica Neue" panose="02000503000000020004" pitchFamily="2" charset="0"/>
              </a:rPr>
            </a:br>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Alimentarius </a:t>
            </a:r>
            <a:r>
              <a:rPr lang="fr-CH" sz="5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OMS</a:t>
            </a:r>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 &amp; </a:t>
            </a:r>
            <a:r>
              <a:rPr lang="fr-CH" sz="5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FAO</a:t>
            </a:r>
            <a:endParaRPr lang="fr-CH" sz="4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28781617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2C9345-116F-0A99-9DF2-6055A6D5E722}"/>
              </a:ext>
            </a:extLst>
          </p:cNvPr>
          <p:cNvSpPr txBox="1"/>
          <p:nvPr/>
        </p:nvSpPr>
        <p:spPr>
          <a:xfrm>
            <a:off x="189742" y="134554"/>
            <a:ext cx="12638388" cy="1528624"/>
          </a:xfrm>
          <a:prstGeom prst="rect">
            <a:avLst/>
          </a:prstGeom>
          <a:noFill/>
        </p:spPr>
        <p:txBody>
          <a:bodyPr wrap="square">
            <a:spAutoFit/>
          </a:bodyPr>
          <a:lstStyle/>
          <a:p>
            <a:pPr>
              <a:lnSpc>
                <a:spcPts val="5580"/>
              </a:lnSpc>
            </a:pPr>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Historique </a:t>
            </a:r>
          </a:p>
          <a:p>
            <a:pPr>
              <a:lnSpc>
                <a:spcPts val="5580"/>
              </a:lnSpc>
            </a:pPr>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des </a:t>
            </a:r>
            <a:r>
              <a:rPr lang="fr-CH" sz="5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normes alimentaires</a:t>
            </a:r>
            <a:endParaRPr lang="fr-CH" sz="4400" b="1" dirty="0">
              <a:latin typeface="Arial Rounded MT Bold" panose="020F0704030504030204" pitchFamily="34" charset="77"/>
              <a:ea typeface="Helvetica Neue" panose="02000503000000020004" pitchFamily="2" charset="0"/>
              <a:cs typeface="Helvetica Neue" panose="02000503000000020004" pitchFamily="2" charset="0"/>
            </a:endParaRPr>
          </a:p>
        </p:txBody>
      </p:sp>
      <p:pic>
        <p:nvPicPr>
          <p:cNvPr id="2" name="Image 1">
            <a:extLst>
              <a:ext uri="{FF2B5EF4-FFF2-40B4-BE49-F238E27FC236}">
                <a16:creationId xmlns:a16="http://schemas.microsoft.com/office/drawing/2014/main" id="{048E54BD-BC87-27CF-C478-45D336EB65BE}"/>
              </a:ext>
            </a:extLst>
          </p:cNvPr>
          <p:cNvPicPr>
            <a:picLocks noChangeAspect="1"/>
          </p:cNvPicPr>
          <p:nvPr/>
        </p:nvPicPr>
        <p:blipFill>
          <a:blip r:embed="rId2"/>
          <a:stretch>
            <a:fillRect/>
          </a:stretch>
        </p:blipFill>
        <p:spPr>
          <a:xfrm>
            <a:off x="9036665" y="530157"/>
            <a:ext cx="2965593" cy="1146695"/>
          </a:xfrm>
          <a:prstGeom prst="rect">
            <a:avLst/>
          </a:prstGeom>
        </p:spPr>
      </p:pic>
      <p:sp>
        <p:nvSpPr>
          <p:cNvPr id="4" name="ZoneTexte 3">
            <a:extLst>
              <a:ext uri="{FF2B5EF4-FFF2-40B4-BE49-F238E27FC236}">
                <a16:creationId xmlns:a16="http://schemas.microsoft.com/office/drawing/2014/main" id="{A6169E91-F241-73E6-BFF5-DE29DBD0A066}"/>
              </a:ext>
            </a:extLst>
          </p:cNvPr>
          <p:cNvSpPr txBox="1"/>
          <p:nvPr/>
        </p:nvSpPr>
        <p:spPr>
          <a:xfrm>
            <a:off x="4683211" y="1770917"/>
            <a:ext cx="7228703" cy="4632037"/>
          </a:xfrm>
          <a:prstGeom prst="rect">
            <a:avLst/>
          </a:prstGeom>
          <a:noFill/>
        </p:spPr>
        <p:txBody>
          <a:bodyPr wrap="square">
            <a:spAutoFit/>
          </a:bodyPr>
          <a:lstStyle/>
          <a:p>
            <a:r>
              <a:rPr lang="fr-CH" b="1" dirty="0">
                <a:solidFill>
                  <a:srgbClr val="000000"/>
                </a:solidFill>
                <a:effectLst/>
                <a:highlight>
                  <a:srgbClr val="FFFF00"/>
                </a:highlight>
              </a:rPr>
              <a:t>FIN DU XIXe SIÈCLE</a:t>
            </a:r>
          </a:p>
          <a:p>
            <a:pPr marL="184150" indent="-184150">
              <a:buFont typeface="Arial" panose="020B0604020202020204" pitchFamily="34" charset="0"/>
              <a:buChar char="•"/>
            </a:pPr>
            <a:r>
              <a:rPr lang="fr-CH" dirty="0">
                <a:solidFill>
                  <a:srgbClr val="000000"/>
                </a:solidFill>
                <a:effectLst/>
              </a:rPr>
              <a:t>Inauguration d'une nouvelle ère de transport de denrées alimentaires sur de longues distances avec les </a:t>
            </a:r>
            <a:r>
              <a:rPr lang="fr-CH" b="1" dirty="0">
                <a:solidFill>
                  <a:srgbClr val="FF0000"/>
                </a:solidFill>
                <a:effectLst/>
              </a:rPr>
              <a:t>premières expéditions internationales</a:t>
            </a:r>
            <a:r>
              <a:rPr lang="fr-CH" dirty="0">
                <a:solidFill>
                  <a:srgbClr val="000000"/>
                </a:solidFill>
                <a:effectLst/>
              </a:rPr>
              <a:t> de viande congelée d'Australie et Nouvelle-Zélande vers le Royaume-Uni </a:t>
            </a:r>
          </a:p>
          <a:p>
            <a:pPr marL="184150" indent="-184150">
              <a:buFont typeface="Arial" panose="020B0604020202020204" pitchFamily="34" charset="0"/>
              <a:buChar char="•"/>
            </a:pPr>
            <a:r>
              <a:rPr lang="fr-CH" b="1" dirty="0">
                <a:solidFill>
                  <a:srgbClr val="000000"/>
                </a:solidFill>
              </a:rPr>
              <a:t>1897 : </a:t>
            </a:r>
            <a:r>
              <a:rPr lang="fr-CH" dirty="0">
                <a:solidFill>
                  <a:srgbClr val="000000"/>
                </a:solidFill>
              </a:rPr>
              <a:t>Un premier codex, le</a:t>
            </a:r>
            <a:r>
              <a:rPr lang="fr-CH" i="0" dirty="0">
                <a:solidFill>
                  <a:srgbClr val="000000"/>
                </a:solidFill>
                <a:effectLst/>
              </a:rPr>
              <a:t> </a:t>
            </a:r>
            <a:r>
              <a:rPr lang="fr-CH" b="1" i="1" dirty="0">
                <a:solidFill>
                  <a:srgbClr val="FF0000"/>
                </a:solidFill>
                <a:effectLst/>
              </a:rPr>
              <a:t>Codex Alimentarius </a:t>
            </a:r>
            <a:r>
              <a:rPr lang="fr-CH" b="1" i="1" dirty="0" err="1">
                <a:solidFill>
                  <a:srgbClr val="FF0000"/>
                </a:solidFill>
                <a:effectLst/>
              </a:rPr>
              <a:t>Austriacus</a:t>
            </a:r>
            <a:endParaRPr lang="fr-CH" b="1" dirty="0">
              <a:solidFill>
                <a:srgbClr val="FF0000"/>
              </a:solidFill>
              <a:effectLst/>
            </a:endParaRPr>
          </a:p>
          <a:p>
            <a:endParaRPr lang="fr-CH" sz="900" b="1" dirty="0">
              <a:solidFill>
                <a:srgbClr val="000000"/>
              </a:solidFill>
              <a:effectLst/>
              <a:highlight>
                <a:srgbClr val="FFFF00"/>
              </a:highlight>
            </a:endParaRPr>
          </a:p>
          <a:p>
            <a:r>
              <a:rPr lang="fr-CH" b="1" dirty="0">
                <a:solidFill>
                  <a:srgbClr val="000000"/>
                </a:solidFill>
                <a:effectLst/>
                <a:highlight>
                  <a:srgbClr val="FFFF00"/>
                </a:highlight>
              </a:rPr>
              <a:t>DÉBUT DU XXe SIÈCLE</a:t>
            </a:r>
          </a:p>
          <a:p>
            <a:r>
              <a:rPr lang="fr-CH" b="1" dirty="0">
                <a:solidFill>
                  <a:srgbClr val="000000"/>
                </a:solidFill>
                <a:effectLst/>
              </a:rPr>
              <a:t>1903</a:t>
            </a:r>
          </a:p>
          <a:p>
            <a:r>
              <a:rPr lang="fr-CH" dirty="0">
                <a:solidFill>
                  <a:srgbClr val="000000"/>
                </a:solidFill>
                <a:effectLst/>
              </a:rPr>
              <a:t>La </a:t>
            </a:r>
            <a:r>
              <a:rPr lang="fr-CH" b="1" dirty="0">
                <a:solidFill>
                  <a:srgbClr val="FF0000"/>
                </a:solidFill>
                <a:effectLst/>
              </a:rPr>
              <a:t>Fédération internationale de laiterie (FIL) </a:t>
            </a:r>
            <a:r>
              <a:rPr lang="fr-CH" dirty="0">
                <a:solidFill>
                  <a:srgbClr val="000000"/>
                </a:solidFill>
                <a:effectLst/>
              </a:rPr>
              <a:t>émet des normes internationales pour le lait </a:t>
            </a:r>
            <a:r>
              <a:rPr lang="fr-CH" dirty="0">
                <a:solidFill>
                  <a:srgbClr val="000000"/>
                </a:solidFill>
              </a:rPr>
              <a:t>&amp;</a:t>
            </a:r>
            <a:r>
              <a:rPr lang="fr-CH" dirty="0">
                <a:solidFill>
                  <a:srgbClr val="000000"/>
                </a:solidFill>
                <a:effectLst/>
              </a:rPr>
              <a:t> les produits laitiers. (Elle a eu un rôle important dans la conception de la Commission du Codex Alimentarius)</a:t>
            </a:r>
          </a:p>
          <a:p>
            <a:endParaRPr lang="fr-CH" sz="800" dirty="0">
              <a:solidFill>
                <a:srgbClr val="000000"/>
              </a:solidFill>
              <a:effectLst/>
            </a:endParaRPr>
          </a:p>
          <a:p>
            <a:r>
              <a:rPr lang="fr-CH" b="1" dirty="0">
                <a:solidFill>
                  <a:srgbClr val="000000"/>
                </a:solidFill>
                <a:effectLst/>
              </a:rPr>
              <a:t>1945</a:t>
            </a:r>
          </a:p>
          <a:p>
            <a:r>
              <a:rPr lang="fr-CH" dirty="0">
                <a:solidFill>
                  <a:srgbClr val="000000"/>
                </a:solidFill>
                <a:effectLst/>
              </a:rPr>
              <a:t>Création de la </a:t>
            </a:r>
            <a:r>
              <a:rPr lang="fr-CH" b="1" dirty="0">
                <a:solidFill>
                  <a:srgbClr val="FF0000"/>
                </a:solidFill>
                <a:effectLst/>
              </a:rPr>
              <a:t>FAO</a:t>
            </a:r>
            <a:endParaRPr lang="fr-CH" b="1" dirty="0">
              <a:solidFill>
                <a:srgbClr val="FF0000"/>
              </a:solidFill>
            </a:endParaRPr>
          </a:p>
          <a:p>
            <a:endParaRPr lang="fr-CH" sz="800" dirty="0">
              <a:solidFill>
                <a:srgbClr val="000000"/>
              </a:solidFill>
              <a:effectLst/>
            </a:endParaRPr>
          </a:p>
          <a:p>
            <a:r>
              <a:rPr lang="fr-CH" b="1" dirty="0">
                <a:solidFill>
                  <a:srgbClr val="000000"/>
                </a:solidFill>
                <a:effectLst/>
              </a:rPr>
              <a:t>1948</a:t>
            </a:r>
          </a:p>
          <a:p>
            <a:r>
              <a:rPr lang="fr-CH" dirty="0">
                <a:solidFill>
                  <a:srgbClr val="000000"/>
                </a:solidFill>
                <a:effectLst/>
              </a:rPr>
              <a:t>Création de l'</a:t>
            </a:r>
            <a:r>
              <a:rPr lang="fr-CH" b="1" dirty="0">
                <a:solidFill>
                  <a:srgbClr val="FF0000"/>
                </a:solidFill>
                <a:effectLst/>
              </a:rPr>
              <a:t>OMS</a:t>
            </a:r>
            <a:r>
              <a:rPr lang="fr-CH" dirty="0">
                <a:solidFill>
                  <a:srgbClr val="000000"/>
                </a:solidFill>
                <a:effectLst/>
              </a:rPr>
              <a:t>, chargée de la santé humaine, et en particulier, de l'établissement de normes alimentaires</a:t>
            </a:r>
          </a:p>
        </p:txBody>
      </p:sp>
      <p:sp>
        <p:nvSpPr>
          <p:cNvPr id="7" name="ZoneTexte 6">
            <a:extLst>
              <a:ext uri="{FF2B5EF4-FFF2-40B4-BE49-F238E27FC236}">
                <a16:creationId xmlns:a16="http://schemas.microsoft.com/office/drawing/2014/main" id="{38C42F6F-0999-F873-9469-6B4F275C2AC0}"/>
              </a:ext>
            </a:extLst>
          </p:cNvPr>
          <p:cNvSpPr txBox="1"/>
          <p:nvPr/>
        </p:nvSpPr>
        <p:spPr>
          <a:xfrm>
            <a:off x="280086" y="1770917"/>
            <a:ext cx="4364025" cy="4093428"/>
          </a:xfrm>
          <a:prstGeom prst="rect">
            <a:avLst/>
          </a:prstGeom>
          <a:noFill/>
        </p:spPr>
        <p:txBody>
          <a:bodyPr wrap="square">
            <a:spAutoFit/>
          </a:bodyPr>
          <a:lstStyle/>
          <a:p>
            <a:r>
              <a:rPr lang="fr-CH" b="1" dirty="0">
                <a:effectLst/>
                <a:highlight>
                  <a:srgbClr val="FFFF00"/>
                </a:highlight>
              </a:rPr>
              <a:t>ANTIQUITÉ (-3400 à 476)</a:t>
            </a:r>
          </a:p>
          <a:p>
            <a:r>
              <a:rPr lang="fr-CH" dirty="0">
                <a:solidFill>
                  <a:srgbClr val="000000"/>
                </a:solidFill>
                <a:effectLst/>
              </a:rPr>
              <a:t>Les anciennes civilisations s'efforcent de </a:t>
            </a:r>
            <a:r>
              <a:rPr lang="fr-CH" b="1" dirty="0">
                <a:solidFill>
                  <a:srgbClr val="FF0000"/>
                </a:solidFill>
                <a:effectLst/>
              </a:rPr>
              <a:t>codifier des aliments</a:t>
            </a:r>
            <a:br>
              <a:rPr lang="fr-CH" dirty="0">
                <a:solidFill>
                  <a:srgbClr val="000000"/>
                </a:solidFill>
                <a:effectLst/>
              </a:rPr>
            </a:br>
            <a:r>
              <a:rPr lang="fr-CH" sz="900" dirty="0">
                <a:solidFill>
                  <a:srgbClr val="000000"/>
                </a:solidFill>
                <a:effectLst/>
              </a:rPr>
              <a:t> </a:t>
            </a:r>
            <a:endParaRPr lang="fr-CH" dirty="0">
              <a:solidFill>
                <a:srgbClr val="000000"/>
              </a:solidFill>
              <a:effectLst/>
            </a:endParaRPr>
          </a:p>
          <a:p>
            <a:r>
              <a:rPr lang="fr-CH" b="1" dirty="0">
                <a:solidFill>
                  <a:srgbClr val="000000"/>
                </a:solidFill>
                <a:effectLst/>
                <a:highlight>
                  <a:srgbClr val="FFFF00"/>
                </a:highlight>
              </a:rPr>
              <a:t>DÉBUT DU XIXe SIÈCLE </a:t>
            </a:r>
            <a:br>
              <a:rPr lang="fr-CH" b="1" dirty="0">
                <a:solidFill>
                  <a:srgbClr val="000000"/>
                </a:solidFill>
                <a:effectLst/>
              </a:rPr>
            </a:br>
            <a:r>
              <a:rPr lang="fr-CH" b="1" dirty="0">
                <a:solidFill>
                  <a:srgbClr val="000000"/>
                </a:solidFill>
                <a:effectLst/>
              </a:rPr>
              <a:t>(1810 - appertisation)</a:t>
            </a:r>
          </a:p>
          <a:p>
            <a:r>
              <a:rPr lang="fr-CH" dirty="0">
                <a:solidFill>
                  <a:srgbClr val="000000"/>
                </a:solidFill>
                <a:effectLst/>
              </a:rPr>
              <a:t>Invention des </a:t>
            </a:r>
            <a:r>
              <a:rPr lang="fr-CH" b="1" dirty="0">
                <a:solidFill>
                  <a:srgbClr val="FF0000"/>
                </a:solidFill>
                <a:effectLst/>
              </a:rPr>
              <a:t>conserves</a:t>
            </a:r>
          </a:p>
          <a:p>
            <a:endParaRPr lang="fr-CH" sz="900" dirty="0">
              <a:solidFill>
                <a:srgbClr val="000000"/>
              </a:solidFill>
              <a:effectLst/>
            </a:endParaRPr>
          </a:p>
          <a:p>
            <a:r>
              <a:rPr lang="fr-CH" b="1" dirty="0">
                <a:solidFill>
                  <a:srgbClr val="000000"/>
                </a:solidFill>
                <a:effectLst/>
                <a:highlight>
                  <a:srgbClr val="FFFF00"/>
                </a:highlight>
              </a:rPr>
              <a:t>MILIEU DU XIXe SIÈCLE </a:t>
            </a:r>
            <a:br>
              <a:rPr lang="fr-CH" b="1" dirty="0">
                <a:solidFill>
                  <a:srgbClr val="000000"/>
                </a:solidFill>
                <a:effectLst/>
              </a:rPr>
            </a:br>
            <a:r>
              <a:rPr lang="fr-CH" b="1" dirty="0">
                <a:solidFill>
                  <a:srgbClr val="000000"/>
                </a:solidFill>
                <a:effectLst/>
              </a:rPr>
              <a:t>(1899 : création de United Fruit </a:t>
            </a:r>
            <a:r>
              <a:rPr lang="fr-CH" b="1" dirty="0" err="1">
                <a:solidFill>
                  <a:srgbClr val="000000"/>
                </a:solidFill>
                <a:effectLst/>
              </a:rPr>
              <a:t>Company</a:t>
            </a:r>
            <a:r>
              <a:rPr lang="fr-CH" b="1" dirty="0">
                <a:solidFill>
                  <a:srgbClr val="000000"/>
                </a:solidFill>
                <a:effectLst/>
              </a:rPr>
              <a:t>)</a:t>
            </a:r>
          </a:p>
          <a:p>
            <a:pPr marL="184150" indent="-184150">
              <a:buFont typeface="Arial" panose="020B0604020202020204" pitchFamily="34" charset="0"/>
              <a:buChar char="•"/>
            </a:pPr>
            <a:r>
              <a:rPr lang="fr-CH" dirty="0">
                <a:solidFill>
                  <a:srgbClr val="000000"/>
                </a:solidFill>
                <a:effectLst/>
              </a:rPr>
              <a:t>Premières expéditions de </a:t>
            </a:r>
            <a:r>
              <a:rPr lang="fr-CH" b="1" dirty="0">
                <a:solidFill>
                  <a:srgbClr val="FF0000"/>
                </a:solidFill>
                <a:effectLst/>
              </a:rPr>
              <a:t>bananes</a:t>
            </a:r>
            <a:r>
              <a:rPr lang="fr-CH" dirty="0">
                <a:solidFill>
                  <a:srgbClr val="000000"/>
                </a:solidFill>
                <a:effectLst/>
              </a:rPr>
              <a:t> des tropiques vers l'Europe</a:t>
            </a:r>
            <a:endParaRPr lang="fr-CH" b="1" dirty="0">
              <a:solidFill>
                <a:srgbClr val="000000"/>
              </a:solidFill>
              <a:effectLst/>
            </a:endParaRPr>
          </a:p>
          <a:p>
            <a:pPr marL="184150" indent="-184150">
              <a:buFont typeface="Arial" panose="020B0604020202020204" pitchFamily="34" charset="0"/>
              <a:buChar char="•"/>
            </a:pPr>
            <a:r>
              <a:rPr lang="fr-CH" dirty="0">
                <a:solidFill>
                  <a:srgbClr val="000000"/>
                </a:solidFill>
                <a:effectLst/>
              </a:rPr>
              <a:t>Les </a:t>
            </a:r>
            <a:r>
              <a:rPr lang="fr-CH" b="1" dirty="0">
                <a:solidFill>
                  <a:srgbClr val="FF0000"/>
                </a:solidFill>
                <a:effectLst/>
              </a:rPr>
              <a:t>premières lois </a:t>
            </a:r>
            <a:r>
              <a:rPr lang="fr-CH" dirty="0">
                <a:solidFill>
                  <a:srgbClr val="000000"/>
                </a:solidFill>
                <a:effectLst/>
              </a:rPr>
              <a:t>générales sur les aliments sont adoptées et des organismes sont créés pour garantir leur application</a:t>
            </a:r>
          </a:p>
          <a:p>
            <a:endParaRPr lang="fr-CH" sz="800" b="1" dirty="0">
              <a:solidFill>
                <a:srgbClr val="000000"/>
              </a:solidFill>
              <a:effectLst/>
            </a:endParaRPr>
          </a:p>
        </p:txBody>
      </p:sp>
      <p:sp>
        <p:nvSpPr>
          <p:cNvPr id="8" name="Rectangle 7">
            <a:extLst>
              <a:ext uri="{FF2B5EF4-FFF2-40B4-BE49-F238E27FC236}">
                <a16:creationId xmlns:a16="http://schemas.microsoft.com/office/drawing/2014/main" id="{0369F1CB-BFE5-A68A-6240-EB4F18CE0014}"/>
              </a:ext>
            </a:extLst>
          </p:cNvPr>
          <p:cNvSpPr/>
          <p:nvPr/>
        </p:nvSpPr>
        <p:spPr>
          <a:xfrm>
            <a:off x="189742" y="1663178"/>
            <a:ext cx="11812516" cy="4861190"/>
          </a:xfrm>
          <a:prstGeom prst="rect">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27715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2C9345-116F-0A99-9DF2-6055A6D5E722}"/>
              </a:ext>
            </a:extLst>
          </p:cNvPr>
          <p:cNvSpPr txBox="1"/>
          <p:nvPr/>
        </p:nvSpPr>
        <p:spPr>
          <a:xfrm>
            <a:off x="360920" y="238210"/>
            <a:ext cx="11072927" cy="1600438"/>
          </a:xfrm>
          <a:prstGeom prst="rect">
            <a:avLst/>
          </a:prstGeom>
          <a:noFill/>
        </p:spPr>
        <p:txBody>
          <a:bodyPr wrap="square">
            <a:spAutoFit/>
          </a:bodyPr>
          <a:lstStyle/>
          <a:p>
            <a:r>
              <a:rPr lang="fr-CH" sz="5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Les origines austro-hongroises </a:t>
            </a:r>
            <a:r>
              <a:rPr lang="fr-CH" sz="4400" b="1" dirty="0">
                <a:latin typeface="Arial Rounded MT Bold" panose="020F0704030504030204" pitchFamily="34" charset="77"/>
                <a:ea typeface="Helvetica Neue" panose="02000503000000020004" pitchFamily="2" charset="0"/>
                <a:cs typeface="Helvetica Neue" panose="02000503000000020004" pitchFamily="2" charset="0"/>
              </a:rPr>
              <a:t>du Codex Alimentarius 1897-1911</a:t>
            </a:r>
          </a:p>
        </p:txBody>
      </p:sp>
      <p:sp>
        <p:nvSpPr>
          <p:cNvPr id="12" name="ZoneTexte 11">
            <a:extLst>
              <a:ext uri="{FF2B5EF4-FFF2-40B4-BE49-F238E27FC236}">
                <a16:creationId xmlns:a16="http://schemas.microsoft.com/office/drawing/2014/main" id="{EC9D1EDD-660C-5D24-576A-CD25A63C9E40}"/>
              </a:ext>
            </a:extLst>
          </p:cNvPr>
          <p:cNvSpPr txBox="1"/>
          <p:nvPr/>
        </p:nvSpPr>
        <p:spPr>
          <a:xfrm>
            <a:off x="1629708" y="3552578"/>
            <a:ext cx="8371114" cy="2462213"/>
          </a:xfrm>
          <a:prstGeom prst="rect">
            <a:avLst/>
          </a:prstGeom>
          <a:noFill/>
        </p:spPr>
        <p:txBody>
          <a:bodyPr wrap="square">
            <a:spAutoFit/>
          </a:bodyPr>
          <a:lstStyle/>
          <a:p>
            <a:r>
              <a:rPr lang="fr-CH" sz="2200" b="0" i="0" dirty="0">
                <a:solidFill>
                  <a:srgbClr val="000000"/>
                </a:solidFill>
                <a:effectLst/>
                <a:latin typeface="Helvetica" pitchFamily="2" charset="0"/>
              </a:rPr>
              <a:t>Durant l'Empire austro-hongrois, </a:t>
            </a:r>
            <a:r>
              <a:rPr lang="fr-CH" sz="2200" b="1" i="0" dirty="0">
                <a:solidFill>
                  <a:srgbClr val="000000"/>
                </a:solidFill>
                <a:effectLst/>
                <a:highlight>
                  <a:srgbClr val="FFFF00"/>
                </a:highlight>
                <a:latin typeface="Helvetica" pitchFamily="2" charset="0"/>
              </a:rPr>
              <a:t>de 1897 à 1911, une série de normes et de descriptions de visant un large éventail d'aliments a été élaborée sous le nom de </a:t>
            </a:r>
            <a:r>
              <a:rPr lang="fr-CH" sz="2200" b="1" i="1" dirty="0">
                <a:solidFill>
                  <a:srgbClr val="FF0000"/>
                </a:solidFill>
                <a:effectLst/>
                <a:highlight>
                  <a:srgbClr val="FFFF00"/>
                </a:highlight>
                <a:latin typeface="Helvetica" pitchFamily="2" charset="0"/>
              </a:rPr>
              <a:t>Codex Alimentarius </a:t>
            </a:r>
            <a:r>
              <a:rPr lang="fr-CH" sz="2200" b="1" i="1" dirty="0" err="1">
                <a:solidFill>
                  <a:srgbClr val="FF0000"/>
                </a:solidFill>
                <a:effectLst/>
                <a:highlight>
                  <a:srgbClr val="FFFF00"/>
                </a:highlight>
                <a:latin typeface="Helvetica" pitchFamily="2" charset="0"/>
              </a:rPr>
              <a:t>Austriacus</a:t>
            </a:r>
            <a:r>
              <a:rPr lang="fr-CH" sz="2200" b="0" i="1" dirty="0">
                <a:solidFill>
                  <a:srgbClr val="000000"/>
                </a:solidFill>
                <a:effectLst/>
                <a:latin typeface="Helvetica" pitchFamily="2" charset="0"/>
              </a:rPr>
              <a:t>.</a:t>
            </a:r>
            <a:r>
              <a:rPr lang="fr-CH" sz="2200" b="0" i="0" dirty="0">
                <a:solidFill>
                  <a:srgbClr val="000000"/>
                </a:solidFill>
                <a:effectLst/>
                <a:latin typeface="Helvetica" pitchFamily="2" charset="0"/>
              </a:rPr>
              <a:t> Quoique dénué d'effet juridique, il servait de référence aux tribunaux pour établir des normes d'identité pour certaines denrées. </a:t>
            </a:r>
            <a:r>
              <a:rPr lang="fr-CH" sz="2200" b="1" i="0" dirty="0">
                <a:solidFill>
                  <a:srgbClr val="000000"/>
                </a:solidFill>
                <a:effectLst/>
                <a:highlight>
                  <a:srgbClr val="FFFF00"/>
                </a:highlight>
                <a:latin typeface="Helvetica" pitchFamily="2" charset="0"/>
              </a:rPr>
              <a:t>Le Codex Alimentarius actuel tire son nom du code autrichien.</a:t>
            </a:r>
            <a:endParaRPr lang="fr-FR" sz="2200" b="1" dirty="0">
              <a:highlight>
                <a:srgbClr val="FFFF00"/>
              </a:highlight>
              <a:latin typeface="Helvetica" pitchFamily="2" charset="0"/>
            </a:endParaRPr>
          </a:p>
        </p:txBody>
      </p:sp>
      <p:sp>
        <p:nvSpPr>
          <p:cNvPr id="11" name="Rectangle : coins arrondis 10">
            <a:extLst>
              <a:ext uri="{FF2B5EF4-FFF2-40B4-BE49-F238E27FC236}">
                <a16:creationId xmlns:a16="http://schemas.microsoft.com/office/drawing/2014/main" id="{67BDE512-3161-8719-E43D-458AFD138876}"/>
              </a:ext>
            </a:extLst>
          </p:cNvPr>
          <p:cNvSpPr/>
          <p:nvPr/>
        </p:nvSpPr>
        <p:spPr>
          <a:xfrm>
            <a:off x="1106550" y="3083011"/>
            <a:ext cx="9455742" cy="3304092"/>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A9DE5E5F-B3DB-2F2E-7811-CD02CBB8FFFE}"/>
              </a:ext>
            </a:extLst>
          </p:cNvPr>
          <p:cNvPicPr>
            <a:picLocks noChangeAspect="1"/>
          </p:cNvPicPr>
          <p:nvPr/>
        </p:nvPicPr>
        <p:blipFill>
          <a:blip r:embed="rId2"/>
          <a:stretch>
            <a:fillRect/>
          </a:stretch>
        </p:blipFill>
        <p:spPr>
          <a:xfrm>
            <a:off x="7035548" y="1838648"/>
            <a:ext cx="4398299" cy="1700674"/>
          </a:xfrm>
          <a:prstGeom prst="rect">
            <a:avLst/>
          </a:prstGeom>
        </p:spPr>
      </p:pic>
    </p:spTree>
    <p:extLst>
      <p:ext uri="{BB962C8B-B14F-4D97-AF65-F5344CB8AC3E}">
        <p14:creationId xmlns:p14="http://schemas.microsoft.com/office/powerpoint/2010/main" val="177429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strVal val="#ppt_w*0.70"/>
                                          </p:val>
                                        </p:tav>
                                        <p:tav tm="100000">
                                          <p:val>
                                            <p:strVal val="#ppt_w"/>
                                          </p:val>
                                        </p:tav>
                                      </p:tavLst>
                                    </p:anim>
                                    <p:anim calcmode="lin" valueType="num">
                                      <p:cBhvr>
                                        <p:cTn id="13" dur="1000" fill="hold"/>
                                        <p:tgtEl>
                                          <p:spTgt spid="12"/>
                                        </p:tgtEl>
                                        <p:attrNameLst>
                                          <p:attrName>ppt_h</p:attrName>
                                        </p:attrNameLst>
                                      </p:cBhvr>
                                      <p:tavLst>
                                        <p:tav tm="0">
                                          <p:val>
                                            <p:strVal val="#ppt_h"/>
                                          </p:val>
                                        </p:tav>
                                        <p:tav tm="100000">
                                          <p:val>
                                            <p:strVal val="#ppt_h"/>
                                          </p:val>
                                        </p:tav>
                                      </p:tavLst>
                                    </p:anim>
                                    <p:animEffect transition="in" filter="fade">
                                      <p:cBhvr>
                                        <p:cTn id="1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98A3A-FA89-F2BA-C668-C80B074439C6}"/>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5702B0BF-FC49-A22A-1B18-A8479051528A}"/>
              </a:ext>
            </a:extLst>
          </p:cNvPr>
          <p:cNvSpPr txBox="1"/>
          <p:nvPr/>
        </p:nvSpPr>
        <p:spPr>
          <a:xfrm>
            <a:off x="313310" y="1953196"/>
            <a:ext cx="5939209" cy="4508927"/>
          </a:xfrm>
          <a:prstGeom prst="rect">
            <a:avLst/>
          </a:prstGeom>
          <a:noFill/>
        </p:spPr>
        <p:txBody>
          <a:bodyPr wrap="square">
            <a:spAutoFit/>
          </a:bodyPr>
          <a:lstStyle/>
          <a:p>
            <a:endParaRPr lang="fr-CH" sz="900" b="1" dirty="0">
              <a:solidFill>
                <a:srgbClr val="000000"/>
              </a:solidFill>
              <a:effectLst/>
            </a:endParaRPr>
          </a:p>
          <a:p>
            <a:r>
              <a:rPr lang="fr-CH" b="1" dirty="0">
                <a:solidFill>
                  <a:srgbClr val="000000"/>
                </a:solidFill>
                <a:effectLst/>
                <a:highlight>
                  <a:srgbClr val="FFFF00"/>
                </a:highlight>
              </a:rPr>
              <a:t>MILIEU DU XXe SIÈCLE</a:t>
            </a:r>
          </a:p>
          <a:p>
            <a:r>
              <a:rPr lang="fr-CH" b="1" dirty="0">
                <a:solidFill>
                  <a:srgbClr val="000000"/>
                </a:solidFill>
                <a:effectLst/>
              </a:rPr>
              <a:t>1949</a:t>
            </a:r>
          </a:p>
          <a:p>
            <a:r>
              <a:rPr lang="fr-CH" dirty="0">
                <a:solidFill>
                  <a:srgbClr val="000000"/>
                </a:solidFill>
                <a:effectLst/>
              </a:rPr>
              <a:t>L'Argentine propose un code alimentaire régional pour l'Amérique latine, le </a:t>
            </a:r>
            <a:r>
              <a:rPr lang="fr-CH" b="1" dirty="0" err="1">
                <a:solidFill>
                  <a:srgbClr val="FF0000"/>
                </a:solidFill>
                <a:effectLst/>
              </a:rPr>
              <a:t>Código</a:t>
            </a:r>
            <a:r>
              <a:rPr lang="fr-CH" b="1" dirty="0">
                <a:solidFill>
                  <a:srgbClr val="FF0000"/>
                </a:solidFill>
                <a:effectLst/>
              </a:rPr>
              <a:t> Latino-Americano de </a:t>
            </a:r>
            <a:r>
              <a:rPr lang="fr-CH" b="1" dirty="0" err="1">
                <a:solidFill>
                  <a:srgbClr val="FF0000"/>
                </a:solidFill>
                <a:effectLst/>
              </a:rPr>
              <a:t>Alimentos</a:t>
            </a:r>
            <a:endParaRPr lang="fr-CH" b="1" dirty="0">
              <a:solidFill>
                <a:srgbClr val="FF0000"/>
              </a:solidFill>
              <a:effectLst/>
            </a:endParaRPr>
          </a:p>
          <a:p>
            <a:endParaRPr lang="fr-CH" sz="900" b="1" dirty="0">
              <a:solidFill>
                <a:srgbClr val="000000"/>
              </a:solidFill>
              <a:effectLst/>
            </a:endParaRPr>
          </a:p>
          <a:p>
            <a:r>
              <a:rPr lang="fr-CH" b="1" dirty="0">
                <a:solidFill>
                  <a:srgbClr val="000000"/>
                </a:solidFill>
                <a:effectLst/>
              </a:rPr>
              <a:t>1950</a:t>
            </a:r>
          </a:p>
          <a:p>
            <a:r>
              <a:rPr lang="fr-CH" dirty="0">
                <a:solidFill>
                  <a:srgbClr val="000000"/>
                </a:solidFill>
                <a:effectLst/>
              </a:rPr>
              <a:t>Des </a:t>
            </a:r>
            <a:r>
              <a:rPr lang="fr-CH" b="1" dirty="0">
                <a:solidFill>
                  <a:srgbClr val="FF0000"/>
                </a:solidFill>
                <a:effectLst/>
              </a:rPr>
              <a:t>réunions mixtes FAO/OMS </a:t>
            </a:r>
            <a:r>
              <a:rPr lang="fr-CH" dirty="0">
                <a:solidFill>
                  <a:srgbClr val="000000"/>
                </a:solidFill>
                <a:effectLst/>
              </a:rPr>
              <a:t>commencent à être organisées sur la nutrition, les additifs alimentaires et autres</a:t>
            </a:r>
          </a:p>
          <a:p>
            <a:endParaRPr lang="fr-CH" sz="900" b="1" dirty="0">
              <a:solidFill>
                <a:srgbClr val="000000"/>
              </a:solidFill>
              <a:effectLst/>
            </a:endParaRPr>
          </a:p>
          <a:p>
            <a:r>
              <a:rPr lang="fr-CH" b="1" dirty="0">
                <a:solidFill>
                  <a:srgbClr val="000000"/>
                </a:solidFill>
                <a:effectLst/>
              </a:rPr>
              <a:t>1954-1958</a:t>
            </a:r>
          </a:p>
          <a:p>
            <a:r>
              <a:rPr lang="fr-CH" dirty="0">
                <a:solidFill>
                  <a:srgbClr val="000000"/>
                </a:solidFill>
                <a:effectLst/>
              </a:rPr>
              <a:t>L'Autriche poursuit la mise au point d'un code alimentaire régional, le </a:t>
            </a:r>
            <a:r>
              <a:rPr lang="fr-CH" b="1" dirty="0">
                <a:solidFill>
                  <a:srgbClr val="FF0000"/>
                </a:solidFill>
                <a:effectLst/>
              </a:rPr>
              <a:t>Codex Alimentarius </a:t>
            </a:r>
            <a:r>
              <a:rPr lang="fr-CH" b="1" dirty="0">
                <a:solidFill>
                  <a:srgbClr val="FF0000"/>
                </a:solidFill>
              </a:rPr>
              <a:t>e</a:t>
            </a:r>
            <a:r>
              <a:rPr lang="fr-CH" b="1" dirty="0">
                <a:solidFill>
                  <a:srgbClr val="FF0000"/>
                </a:solidFill>
                <a:effectLst/>
              </a:rPr>
              <a:t>uropaeus</a:t>
            </a:r>
          </a:p>
          <a:p>
            <a:endParaRPr lang="fr-CH" sz="800" dirty="0">
              <a:solidFill>
                <a:srgbClr val="000000"/>
              </a:solidFill>
            </a:endParaRPr>
          </a:p>
          <a:p>
            <a:r>
              <a:rPr lang="fr-CH" b="1" dirty="0">
                <a:solidFill>
                  <a:srgbClr val="000000"/>
                </a:solidFill>
                <a:effectLst/>
              </a:rPr>
              <a:t>1960</a:t>
            </a:r>
          </a:p>
          <a:p>
            <a:r>
              <a:rPr lang="fr-CH" dirty="0">
                <a:solidFill>
                  <a:srgbClr val="000000"/>
                </a:solidFill>
                <a:effectLst/>
              </a:rPr>
              <a:t>La 1ère Conférence régionale de la FAO pour l'Europe approuve le bien-fondé d'un accord international avec un programme mixte </a:t>
            </a:r>
            <a:r>
              <a:rPr lang="fr-CH" b="1" dirty="0">
                <a:solidFill>
                  <a:srgbClr val="FF0000"/>
                </a:solidFill>
                <a:effectLst/>
              </a:rPr>
              <a:t>FAO/OMS </a:t>
            </a:r>
            <a:r>
              <a:rPr lang="fr-CH" dirty="0">
                <a:solidFill>
                  <a:srgbClr val="000000"/>
                </a:solidFill>
                <a:effectLst/>
              </a:rPr>
              <a:t>sur les normes alimentaires</a:t>
            </a:r>
          </a:p>
        </p:txBody>
      </p:sp>
      <p:sp>
        <p:nvSpPr>
          <p:cNvPr id="6" name="ZoneTexte 5">
            <a:extLst>
              <a:ext uri="{FF2B5EF4-FFF2-40B4-BE49-F238E27FC236}">
                <a16:creationId xmlns:a16="http://schemas.microsoft.com/office/drawing/2014/main" id="{84C8A350-7C06-3543-CDA4-C16A1157ECFF}"/>
              </a:ext>
            </a:extLst>
          </p:cNvPr>
          <p:cNvSpPr txBox="1"/>
          <p:nvPr/>
        </p:nvSpPr>
        <p:spPr>
          <a:xfrm>
            <a:off x="6252519" y="2185919"/>
            <a:ext cx="5749739" cy="4231928"/>
          </a:xfrm>
          <a:prstGeom prst="rect">
            <a:avLst/>
          </a:prstGeom>
          <a:noFill/>
        </p:spPr>
        <p:txBody>
          <a:bodyPr wrap="square">
            <a:spAutoFit/>
          </a:bodyPr>
          <a:lstStyle/>
          <a:p>
            <a:endParaRPr lang="fr-CH" sz="800" dirty="0">
              <a:solidFill>
                <a:srgbClr val="000000"/>
              </a:solidFill>
              <a:effectLst/>
            </a:endParaRPr>
          </a:p>
          <a:p>
            <a:r>
              <a:rPr lang="fr-CH" b="1" dirty="0">
                <a:solidFill>
                  <a:srgbClr val="000000"/>
                </a:solidFill>
                <a:effectLst/>
              </a:rPr>
              <a:t>1961</a:t>
            </a:r>
          </a:p>
          <a:p>
            <a:pPr marL="184150" indent="-184150">
              <a:buFont typeface="Arial" panose="020B0604020202020204" pitchFamily="34" charset="0"/>
              <a:buChar char="•"/>
            </a:pPr>
            <a:r>
              <a:rPr lang="fr-CH" dirty="0">
                <a:solidFill>
                  <a:srgbClr val="000000"/>
                </a:solidFill>
                <a:effectLst/>
              </a:rPr>
              <a:t>La Conférence de la FAO décide de constituer une </a:t>
            </a:r>
            <a:r>
              <a:rPr lang="fr-CH" b="1" dirty="0">
                <a:solidFill>
                  <a:srgbClr val="FF0000"/>
                </a:solidFill>
                <a:effectLst/>
              </a:rPr>
              <a:t>Commission du Codex Alimentarius</a:t>
            </a:r>
            <a:r>
              <a:rPr lang="fr-CH" dirty="0">
                <a:solidFill>
                  <a:srgbClr val="000000"/>
                </a:solidFill>
                <a:effectLst/>
              </a:rPr>
              <a:t> et demande à l'OMS d'adhérer à un programme mixte FAO/OMS sur les normes alimentaires</a:t>
            </a:r>
            <a:endParaRPr lang="fr-CH" b="1" dirty="0">
              <a:solidFill>
                <a:srgbClr val="000000"/>
              </a:solidFill>
              <a:effectLst/>
            </a:endParaRPr>
          </a:p>
          <a:p>
            <a:pPr marL="184150" indent="-184150">
              <a:buFont typeface="Arial" panose="020B0604020202020204" pitchFamily="34" charset="0"/>
              <a:buChar char="•"/>
            </a:pPr>
            <a:r>
              <a:rPr lang="fr-CH" dirty="0">
                <a:solidFill>
                  <a:srgbClr val="000000"/>
                </a:solidFill>
                <a:effectLst/>
              </a:rPr>
              <a:t>Avec le soutien de l'OMS, de la Commission économique pour l'Europe (CEE/ONU), de l'OCDE et du Conseil du Codex Alimentarius europaeus, </a:t>
            </a:r>
            <a:r>
              <a:rPr lang="fr-CH" b="1" dirty="0">
                <a:solidFill>
                  <a:srgbClr val="FF0000"/>
                </a:solidFill>
                <a:effectLst/>
              </a:rPr>
              <a:t>la Conférence de la FAO institue le Codex Alimentarius</a:t>
            </a:r>
          </a:p>
          <a:p>
            <a:endParaRPr lang="fr-CH" sz="900" b="1" dirty="0">
              <a:solidFill>
                <a:srgbClr val="000000"/>
              </a:solidFill>
              <a:effectLst/>
            </a:endParaRPr>
          </a:p>
          <a:p>
            <a:r>
              <a:rPr lang="fr-CH" b="1" dirty="0">
                <a:solidFill>
                  <a:srgbClr val="000000"/>
                </a:solidFill>
                <a:effectLst/>
              </a:rPr>
              <a:t>1963</a:t>
            </a:r>
          </a:p>
          <a:p>
            <a:r>
              <a:rPr lang="fr-CH" dirty="0">
                <a:solidFill>
                  <a:srgbClr val="000000"/>
                </a:solidFill>
                <a:effectLst/>
              </a:rPr>
              <a:t>L'Assemblée mondiale de la santé approuve la création du </a:t>
            </a:r>
            <a:r>
              <a:rPr lang="fr-CH" b="1" dirty="0">
                <a:solidFill>
                  <a:srgbClr val="FF0000"/>
                </a:solidFill>
                <a:effectLst/>
              </a:rPr>
              <a:t>Programme mixte FAO/OMS </a:t>
            </a:r>
            <a:r>
              <a:rPr lang="fr-CH" dirty="0">
                <a:solidFill>
                  <a:srgbClr val="000000"/>
                </a:solidFill>
                <a:effectLst/>
              </a:rPr>
              <a:t>sur les normes alimentaires et adopte les </a:t>
            </a:r>
            <a:r>
              <a:rPr lang="fr-CH" b="1" dirty="0">
                <a:solidFill>
                  <a:srgbClr val="FF0000"/>
                </a:solidFill>
                <a:effectLst/>
              </a:rPr>
              <a:t>statuts de la Commission du Codex Alimentarius.</a:t>
            </a:r>
          </a:p>
        </p:txBody>
      </p:sp>
      <p:sp>
        <p:nvSpPr>
          <p:cNvPr id="7" name="ZoneTexte 6">
            <a:extLst>
              <a:ext uri="{FF2B5EF4-FFF2-40B4-BE49-F238E27FC236}">
                <a16:creationId xmlns:a16="http://schemas.microsoft.com/office/drawing/2014/main" id="{D418411B-32D5-A175-CE7C-4BDED6BF20C8}"/>
              </a:ext>
            </a:extLst>
          </p:cNvPr>
          <p:cNvSpPr txBox="1"/>
          <p:nvPr/>
        </p:nvSpPr>
        <p:spPr>
          <a:xfrm>
            <a:off x="189742" y="134554"/>
            <a:ext cx="12638388" cy="1528624"/>
          </a:xfrm>
          <a:prstGeom prst="rect">
            <a:avLst/>
          </a:prstGeom>
          <a:noFill/>
        </p:spPr>
        <p:txBody>
          <a:bodyPr wrap="square">
            <a:spAutoFit/>
          </a:bodyPr>
          <a:lstStyle/>
          <a:p>
            <a:pPr>
              <a:lnSpc>
                <a:spcPts val="5580"/>
              </a:lnSpc>
            </a:pPr>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Historique </a:t>
            </a:r>
          </a:p>
          <a:p>
            <a:pPr>
              <a:lnSpc>
                <a:spcPts val="5580"/>
              </a:lnSpc>
            </a:pPr>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des </a:t>
            </a:r>
            <a:r>
              <a:rPr lang="fr-CH" sz="5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normes alimentaires</a:t>
            </a:r>
            <a:endParaRPr lang="fr-CH" sz="4400" b="1" dirty="0">
              <a:latin typeface="Arial Rounded MT Bold" panose="020F0704030504030204" pitchFamily="34" charset="77"/>
              <a:ea typeface="Helvetica Neue" panose="02000503000000020004" pitchFamily="2" charset="0"/>
              <a:cs typeface="Helvetica Neue" panose="02000503000000020004" pitchFamily="2" charset="0"/>
            </a:endParaRPr>
          </a:p>
        </p:txBody>
      </p:sp>
      <p:pic>
        <p:nvPicPr>
          <p:cNvPr id="8" name="Image 7">
            <a:extLst>
              <a:ext uri="{FF2B5EF4-FFF2-40B4-BE49-F238E27FC236}">
                <a16:creationId xmlns:a16="http://schemas.microsoft.com/office/drawing/2014/main" id="{D2E1214B-5189-BB05-AC39-11CAE15D311B}"/>
              </a:ext>
            </a:extLst>
          </p:cNvPr>
          <p:cNvPicPr>
            <a:picLocks noChangeAspect="1"/>
          </p:cNvPicPr>
          <p:nvPr/>
        </p:nvPicPr>
        <p:blipFill>
          <a:blip r:embed="rId2"/>
          <a:stretch>
            <a:fillRect/>
          </a:stretch>
        </p:blipFill>
        <p:spPr>
          <a:xfrm>
            <a:off x="9036665" y="530157"/>
            <a:ext cx="2965593" cy="1146695"/>
          </a:xfrm>
          <a:prstGeom prst="rect">
            <a:avLst/>
          </a:prstGeom>
        </p:spPr>
      </p:pic>
      <p:sp>
        <p:nvSpPr>
          <p:cNvPr id="9" name="Rectangle 8">
            <a:extLst>
              <a:ext uri="{FF2B5EF4-FFF2-40B4-BE49-F238E27FC236}">
                <a16:creationId xmlns:a16="http://schemas.microsoft.com/office/drawing/2014/main" id="{A358CA10-3B89-DC4C-0E82-C4D3CEDE3428}"/>
              </a:ext>
            </a:extLst>
          </p:cNvPr>
          <p:cNvSpPr/>
          <p:nvPr/>
        </p:nvSpPr>
        <p:spPr>
          <a:xfrm>
            <a:off x="189742" y="1980544"/>
            <a:ext cx="11812516" cy="4642678"/>
          </a:xfrm>
          <a:prstGeom prst="rect">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590812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2C9345-116F-0A99-9DF2-6055A6D5E722}"/>
              </a:ext>
            </a:extLst>
          </p:cNvPr>
          <p:cNvSpPr txBox="1"/>
          <p:nvPr/>
        </p:nvSpPr>
        <p:spPr>
          <a:xfrm>
            <a:off x="360921" y="238210"/>
            <a:ext cx="8016960" cy="1661993"/>
          </a:xfrm>
          <a:prstGeom prst="rect">
            <a:avLst/>
          </a:prstGeom>
          <a:noFill/>
        </p:spPr>
        <p:txBody>
          <a:bodyPr wrap="square">
            <a:spAutoFit/>
          </a:bodyPr>
          <a:lstStyle/>
          <a:p>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Le rôle de </a:t>
            </a:r>
            <a:r>
              <a:rPr lang="fr-CH" sz="5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IG </a:t>
            </a:r>
            <a:r>
              <a:rPr lang="fr-CH" sz="5400" b="1" dirty="0" err="1">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Farben</a:t>
            </a:r>
            <a:b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br>
            <a:r>
              <a:rPr lang="fr-CH" sz="4400" b="1" dirty="0">
                <a:latin typeface="Arial Rounded MT Bold" panose="020F0704030504030204" pitchFamily="34" charset="77"/>
                <a:ea typeface="Helvetica Neue" panose="02000503000000020004" pitchFamily="2" charset="0"/>
                <a:cs typeface="Helvetica Neue" panose="02000503000000020004" pitchFamily="2" charset="0"/>
              </a:rPr>
              <a:t>dans</a:t>
            </a:r>
            <a: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 </a:t>
            </a:r>
            <a:r>
              <a:rPr lang="fr-CH" sz="4400" b="1" dirty="0">
                <a:latin typeface="Arial Rounded MT Bold" panose="020F0704030504030204" pitchFamily="34" charset="77"/>
                <a:ea typeface="Helvetica Neue" panose="02000503000000020004" pitchFamily="2" charset="0"/>
                <a:cs typeface="Helvetica Neue" panose="02000503000000020004" pitchFamily="2" charset="0"/>
              </a:rPr>
              <a:t>le Codex Alimentarius </a:t>
            </a:r>
          </a:p>
        </p:txBody>
      </p:sp>
      <p:pic>
        <p:nvPicPr>
          <p:cNvPr id="8" name="Image 7">
            <a:extLst>
              <a:ext uri="{FF2B5EF4-FFF2-40B4-BE49-F238E27FC236}">
                <a16:creationId xmlns:a16="http://schemas.microsoft.com/office/drawing/2014/main" id="{D81B4E09-1DB8-2279-C09A-94D0214B84D1}"/>
              </a:ext>
            </a:extLst>
          </p:cNvPr>
          <p:cNvPicPr>
            <a:picLocks noChangeAspect="1"/>
          </p:cNvPicPr>
          <p:nvPr/>
        </p:nvPicPr>
        <p:blipFill>
          <a:blip r:embed="rId2"/>
          <a:stretch>
            <a:fillRect/>
          </a:stretch>
        </p:blipFill>
        <p:spPr>
          <a:xfrm>
            <a:off x="6699866" y="2236573"/>
            <a:ext cx="5397596" cy="4035586"/>
          </a:xfrm>
          <a:prstGeom prst="rect">
            <a:avLst/>
          </a:prstGeom>
          <a:ln>
            <a:solidFill>
              <a:schemeClr val="tx1"/>
            </a:solidFill>
          </a:ln>
        </p:spPr>
      </p:pic>
      <p:sp>
        <p:nvSpPr>
          <p:cNvPr id="6" name="Bulle rectangulaire à coins arrondis 5">
            <a:extLst>
              <a:ext uri="{FF2B5EF4-FFF2-40B4-BE49-F238E27FC236}">
                <a16:creationId xmlns:a16="http://schemas.microsoft.com/office/drawing/2014/main" id="{C18EEBE4-292B-A347-8B4F-30A91F1565F2}"/>
              </a:ext>
            </a:extLst>
          </p:cNvPr>
          <p:cNvSpPr/>
          <p:nvPr/>
        </p:nvSpPr>
        <p:spPr>
          <a:xfrm>
            <a:off x="272742" y="2039296"/>
            <a:ext cx="6152772" cy="4521202"/>
          </a:xfrm>
          <a:prstGeom prst="wedgeRoundRectCallout">
            <a:avLst>
              <a:gd name="adj1" fmla="val 70987"/>
              <a:gd name="adj2" fmla="val 4846"/>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b="1" dirty="0"/>
              <a:t>Conférence du Dr Rima E.LAIBAW</a:t>
            </a:r>
          </a:p>
        </p:txBody>
      </p:sp>
      <p:sp>
        <p:nvSpPr>
          <p:cNvPr id="7" name="ZoneTexte 6">
            <a:extLst>
              <a:ext uri="{FF2B5EF4-FFF2-40B4-BE49-F238E27FC236}">
                <a16:creationId xmlns:a16="http://schemas.microsoft.com/office/drawing/2014/main" id="{4B0439DE-7ADA-1855-AE2E-E5D6B1477D3B}"/>
              </a:ext>
            </a:extLst>
          </p:cNvPr>
          <p:cNvSpPr txBox="1"/>
          <p:nvPr/>
        </p:nvSpPr>
        <p:spPr>
          <a:xfrm>
            <a:off x="558629" y="2195524"/>
            <a:ext cx="5829814" cy="4216539"/>
          </a:xfrm>
          <a:prstGeom prst="rect">
            <a:avLst/>
          </a:prstGeom>
          <a:noFill/>
        </p:spPr>
        <p:txBody>
          <a:bodyPr wrap="square">
            <a:spAutoFit/>
          </a:bodyPr>
          <a:lstStyle/>
          <a:p>
            <a:r>
              <a:rPr lang="fr-CH" dirty="0">
                <a:solidFill>
                  <a:srgbClr val="000000"/>
                </a:solidFill>
                <a:latin typeface="Arial" panose="020B0604020202020204" pitchFamily="34" charset="0"/>
                <a:cs typeface="Arial" panose="020B0604020202020204" pitchFamily="34" charset="0"/>
              </a:rPr>
              <a:t>« </a:t>
            </a:r>
            <a:r>
              <a:rPr lang="fr-CH" b="1" dirty="0">
                <a:solidFill>
                  <a:srgbClr val="000000"/>
                </a:solidFill>
                <a:effectLst/>
                <a:highlight>
                  <a:srgbClr val="FFFF00"/>
                </a:highlight>
                <a:latin typeface="Arial" panose="020B0604020202020204" pitchFamily="34" charset="0"/>
                <a:cs typeface="Arial" panose="020B0604020202020204" pitchFamily="34" charset="0"/>
              </a:rPr>
              <a:t>L'empire austro-hongrois a dit : nous avons besoin de règles, pour que les cours de justice puissent se prononcer pour juger pour ce qui concerne la nourriture. Ils ont appelé cela le Codex Alimentarius et ils l'ont mis en place autour de 1893. </a:t>
            </a:r>
            <a:r>
              <a:rPr lang="fr-CH" dirty="0">
                <a:solidFill>
                  <a:srgbClr val="000000"/>
                </a:solidFill>
                <a:effectLst/>
                <a:latin typeface="Arial" panose="020B0604020202020204" pitchFamily="34" charset="0"/>
                <a:cs typeface="Arial" panose="020B0604020202020204" pitchFamily="34" charset="0"/>
              </a:rPr>
              <a:t>»</a:t>
            </a:r>
            <a:br>
              <a:rPr lang="fr-CH" dirty="0">
                <a:solidFill>
                  <a:srgbClr val="000000"/>
                </a:solidFill>
                <a:effectLst/>
                <a:latin typeface="Arial" panose="020B0604020202020204" pitchFamily="34" charset="0"/>
                <a:cs typeface="Arial" panose="020B0604020202020204" pitchFamily="34" charset="0"/>
              </a:rPr>
            </a:br>
            <a:r>
              <a:rPr lang="fr-CH" sz="800" dirty="0">
                <a:solidFill>
                  <a:srgbClr val="000000"/>
                </a:solidFill>
                <a:effectLst/>
                <a:latin typeface="Arial" panose="020B0604020202020204" pitchFamily="34" charset="0"/>
                <a:cs typeface="Arial" panose="020B0604020202020204" pitchFamily="34" charset="0"/>
              </a:rPr>
              <a:t> </a:t>
            </a:r>
            <a:br>
              <a:rPr lang="fr-CH" dirty="0">
                <a:solidFill>
                  <a:srgbClr val="000000"/>
                </a:solidFill>
                <a:effectLst/>
                <a:latin typeface="Arial" panose="020B0604020202020204" pitchFamily="34" charset="0"/>
                <a:cs typeface="Arial" panose="020B0604020202020204" pitchFamily="34" charset="0"/>
              </a:rPr>
            </a:br>
            <a:r>
              <a:rPr lang="fr-CH" dirty="0">
                <a:solidFill>
                  <a:srgbClr val="000000"/>
                </a:solidFill>
                <a:effectLst/>
                <a:latin typeface="Arial" panose="020B0604020202020204" pitchFamily="34" charset="0"/>
                <a:cs typeface="Arial" panose="020B0604020202020204" pitchFamily="34" charset="0"/>
              </a:rPr>
              <a:t>« Après la deuxième guerre mondiale, dans le tribunal de Nuremberg, les gens qui avaient commis des crimes contre l'humanité furent jugés par la communauté mondiale, dans un tribunal dirigé par les USA et l'Angleterre. »</a:t>
            </a:r>
          </a:p>
          <a:p>
            <a:endParaRPr lang="fr-CH" sz="800" dirty="0">
              <a:solidFill>
                <a:srgbClr val="000000"/>
              </a:solidFill>
              <a:effectLst/>
              <a:latin typeface="Arial" panose="020B0604020202020204" pitchFamily="34" charset="0"/>
              <a:cs typeface="Arial" panose="020B0604020202020204" pitchFamily="34" charset="0"/>
            </a:endParaRPr>
          </a:p>
          <a:p>
            <a:r>
              <a:rPr lang="fr-CH" dirty="0">
                <a:solidFill>
                  <a:srgbClr val="000000"/>
                </a:solidFill>
                <a:latin typeface="Arial" panose="020B0604020202020204" pitchFamily="34" charset="0"/>
                <a:cs typeface="Arial" panose="020B0604020202020204" pitchFamily="34" charset="0"/>
              </a:rPr>
              <a:t>« </a:t>
            </a:r>
            <a:r>
              <a:rPr lang="fr-CH" b="1" dirty="0">
                <a:solidFill>
                  <a:srgbClr val="000000"/>
                </a:solidFill>
                <a:effectLst/>
                <a:highlight>
                  <a:srgbClr val="FFFF00"/>
                </a:highlight>
                <a:latin typeface="Arial" panose="020B0604020202020204" pitchFamily="34" charset="0"/>
                <a:cs typeface="Arial" panose="020B0604020202020204" pitchFamily="34" charset="0"/>
              </a:rPr>
              <a:t>Une des personnes qui a été condamnée pour crimes contre l'humanité était le président d'un gigantesque complexe industriel : IG </a:t>
            </a:r>
            <a:r>
              <a:rPr lang="fr-CH" b="1" dirty="0" err="1">
                <a:solidFill>
                  <a:srgbClr val="000000"/>
                </a:solidFill>
                <a:effectLst/>
                <a:highlight>
                  <a:srgbClr val="FFFF00"/>
                </a:highlight>
                <a:latin typeface="Arial" panose="020B0604020202020204" pitchFamily="34" charset="0"/>
                <a:cs typeface="Arial" panose="020B0604020202020204" pitchFamily="34" charset="0"/>
              </a:rPr>
              <a:t>Farben</a:t>
            </a:r>
            <a:r>
              <a:rPr lang="fr-CH" b="1" dirty="0">
                <a:solidFill>
                  <a:srgbClr val="000000"/>
                </a:solidFill>
                <a:effectLst/>
                <a:highlight>
                  <a:srgbClr val="FFFF00"/>
                </a:highlight>
                <a:latin typeface="Arial" panose="020B0604020202020204" pitchFamily="34" charset="0"/>
                <a:cs typeface="Arial" panose="020B0604020202020204" pitchFamily="34" charset="0"/>
              </a:rPr>
              <a:t>. </a:t>
            </a:r>
            <a:r>
              <a:rPr lang="fr-CH" dirty="0">
                <a:solidFill>
                  <a:srgbClr val="000000"/>
                </a:solidFill>
                <a:effectLst/>
                <a:latin typeface="Arial" panose="020B0604020202020204" pitchFamily="34" charset="0"/>
                <a:cs typeface="Arial" panose="020B0604020202020204" pitchFamily="34" charset="0"/>
              </a:rPr>
              <a:t>»</a:t>
            </a:r>
          </a:p>
        </p:txBody>
      </p:sp>
      <p:sp>
        <p:nvSpPr>
          <p:cNvPr id="10" name="ZoneTexte 9">
            <a:extLst>
              <a:ext uri="{FF2B5EF4-FFF2-40B4-BE49-F238E27FC236}">
                <a16:creationId xmlns:a16="http://schemas.microsoft.com/office/drawing/2014/main" id="{E1E12F05-A2E9-99D3-C20F-BF100C6642F9}"/>
              </a:ext>
            </a:extLst>
          </p:cNvPr>
          <p:cNvSpPr txBox="1"/>
          <p:nvPr/>
        </p:nvSpPr>
        <p:spPr>
          <a:xfrm>
            <a:off x="7139702" y="6272159"/>
            <a:ext cx="4957760" cy="369332"/>
          </a:xfrm>
          <a:prstGeom prst="rect">
            <a:avLst/>
          </a:prstGeom>
          <a:noFill/>
        </p:spPr>
        <p:txBody>
          <a:bodyPr wrap="square">
            <a:spAutoFit/>
          </a:bodyPr>
          <a:lstStyle/>
          <a:p>
            <a:pPr algn="l"/>
            <a:r>
              <a:rPr lang="fr-CH" b="1" i="0" dirty="0">
                <a:solidFill>
                  <a:srgbClr val="0F0F0F"/>
                </a:solidFill>
                <a:effectLst/>
                <a:latin typeface="Arial Rounded MT Bold" panose="020F0704030504030204" pitchFamily="34" charset="77"/>
              </a:rPr>
              <a:t>Conférence du Dr Rima E. </a:t>
            </a:r>
            <a:r>
              <a:rPr lang="fr-CH" b="1" i="0" dirty="0" err="1">
                <a:solidFill>
                  <a:srgbClr val="0F0F0F"/>
                </a:solidFill>
                <a:effectLst/>
                <a:latin typeface="Arial Rounded MT Bold" panose="020F0704030504030204" pitchFamily="34" charset="77"/>
              </a:rPr>
              <a:t>Laibow</a:t>
            </a:r>
            <a:r>
              <a:rPr lang="fr-CH" b="1" i="0" dirty="0">
                <a:solidFill>
                  <a:srgbClr val="0F0F0F"/>
                </a:solidFill>
                <a:effectLst/>
                <a:latin typeface="Arial Rounded MT Bold" panose="020F0704030504030204" pitchFamily="34" charset="77"/>
              </a:rPr>
              <a:t> (2005)</a:t>
            </a:r>
          </a:p>
        </p:txBody>
      </p:sp>
    </p:spTree>
    <p:extLst>
      <p:ext uri="{BB962C8B-B14F-4D97-AF65-F5344CB8AC3E}">
        <p14:creationId xmlns:p14="http://schemas.microsoft.com/office/powerpoint/2010/main" val="1607822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5BB133BD-83ED-C921-22A7-EAB7CC105F2D}"/>
              </a:ext>
            </a:extLst>
          </p:cNvPr>
          <p:cNvPicPr>
            <a:picLocks noChangeAspect="1"/>
          </p:cNvPicPr>
          <p:nvPr/>
        </p:nvPicPr>
        <p:blipFill>
          <a:blip r:embed="rId2"/>
          <a:stretch>
            <a:fillRect/>
          </a:stretch>
        </p:blipFill>
        <p:spPr>
          <a:xfrm>
            <a:off x="6597583" y="1989438"/>
            <a:ext cx="5321675" cy="4032002"/>
          </a:xfrm>
          <a:prstGeom prst="rect">
            <a:avLst/>
          </a:prstGeom>
          <a:ln>
            <a:solidFill>
              <a:schemeClr val="tx1"/>
            </a:solidFill>
          </a:ln>
        </p:spPr>
      </p:pic>
      <p:sp>
        <p:nvSpPr>
          <p:cNvPr id="6" name="Bulle rectangulaire à coins arrondis 5">
            <a:extLst>
              <a:ext uri="{FF2B5EF4-FFF2-40B4-BE49-F238E27FC236}">
                <a16:creationId xmlns:a16="http://schemas.microsoft.com/office/drawing/2014/main" id="{C3624579-F482-589E-FD8D-D6B3AE6533EE}"/>
              </a:ext>
            </a:extLst>
          </p:cNvPr>
          <p:cNvSpPr/>
          <p:nvPr/>
        </p:nvSpPr>
        <p:spPr>
          <a:xfrm>
            <a:off x="272741" y="2098588"/>
            <a:ext cx="6538919" cy="4521202"/>
          </a:xfrm>
          <a:prstGeom prst="wedgeRoundRectCallout">
            <a:avLst>
              <a:gd name="adj1" fmla="val 58326"/>
              <a:gd name="adj2" fmla="val 1840"/>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5" name="ZoneTexte 4">
            <a:extLst>
              <a:ext uri="{FF2B5EF4-FFF2-40B4-BE49-F238E27FC236}">
                <a16:creationId xmlns:a16="http://schemas.microsoft.com/office/drawing/2014/main" id="{0A2C9345-116F-0A99-9DF2-6055A6D5E722}"/>
              </a:ext>
            </a:extLst>
          </p:cNvPr>
          <p:cNvSpPr txBox="1"/>
          <p:nvPr/>
        </p:nvSpPr>
        <p:spPr>
          <a:xfrm>
            <a:off x="360921" y="238210"/>
            <a:ext cx="11470158" cy="923330"/>
          </a:xfrm>
          <a:prstGeom prst="rect">
            <a:avLst/>
          </a:prstGeom>
          <a:noFill/>
        </p:spPr>
        <p:txBody>
          <a:bodyPr wrap="square">
            <a:spAutoFit/>
          </a:bodyPr>
          <a:lstStyle/>
          <a:p>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L’idée de </a:t>
            </a:r>
            <a:r>
              <a:rPr lang="fr-CH" sz="5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Fritz Ter Meer </a:t>
            </a:r>
            <a:endParaRPr lang="fr-CH" sz="4800" b="1" dirty="0">
              <a:latin typeface="Arial Rounded MT Bold" panose="020F0704030504030204" pitchFamily="34" charset="77"/>
              <a:ea typeface="Helvetica Neue" panose="02000503000000020004" pitchFamily="2" charset="0"/>
              <a:cs typeface="Helvetica Neue" panose="02000503000000020004" pitchFamily="2" charset="0"/>
            </a:endParaRPr>
          </a:p>
        </p:txBody>
      </p:sp>
      <p:sp>
        <p:nvSpPr>
          <p:cNvPr id="4" name="ZoneTexte 3">
            <a:extLst>
              <a:ext uri="{FF2B5EF4-FFF2-40B4-BE49-F238E27FC236}">
                <a16:creationId xmlns:a16="http://schemas.microsoft.com/office/drawing/2014/main" id="{86DC022A-AE5D-956F-95B8-F5BBF7AA93C1}"/>
              </a:ext>
            </a:extLst>
          </p:cNvPr>
          <p:cNvSpPr txBox="1"/>
          <p:nvPr/>
        </p:nvSpPr>
        <p:spPr>
          <a:xfrm>
            <a:off x="473398" y="2282564"/>
            <a:ext cx="6338262" cy="4678204"/>
          </a:xfrm>
          <a:prstGeom prst="rect">
            <a:avLst/>
          </a:prstGeom>
          <a:noFill/>
        </p:spPr>
        <p:txBody>
          <a:bodyPr wrap="square">
            <a:spAutoFit/>
          </a:bodyPr>
          <a:lstStyle/>
          <a:p>
            <a:r>
              <a:rPr lang="fr-CH" sz="2000" dirty="0">
                <a:solidFill>
                  <a:srgbClr val="000000"/>
                </a:solidFill>
                <a:latin typeface="Arial" panose="020B0604020202020204" pitchFamily="34" charset="0"/>
                <a:cs typeface="Arial" panose="020B0604020202020204" pitchFamily="34" charset="0"/>
              </a:rPr>
              <a:t>« </a:t>
            </a:r>
            <a:r>
              <a:rPr lang="fr-CH" sz="2000" dirty="0">
                <a:solidFill>
                  <a:srgbClr val="000000"/>
                </a:solidFill>
                <a:effectLst/>
                <a:latin typeface="Arial" panose="020B0604020202020204" pitchFamily="34" charset="0"/>
                <a:cs typeface="Arial" panose="020B0604020202020204" pitchFamily="34" charset="0"/>
              </a:rPr>
              <a:t>IG </a:t>
            </a:r>
            <a:r>
              <a:rPr lang="fr-CH" sz="2000" dirty="0" err="1">
                <a:solidFill>
                  <a:srgbClr val="000000"/>
                </a:solidFill>
                <a:effectLst/>
                <a:latin typeface="Arial" panose="020B0604020202020204" pitchFamily="34" charset="0"/>
                <a:cs typeface="Arial" panose="020B0604020202020204" pitchFamily="34" charset="0"/>
              </a:rPr>
              <a:t>Farben</a:t>
            </a:r>
            <a:r>
              <a:rPr lang="fr-CH" sz="2000" dirty="0">
                <a:solidFill>
                  <a:srgbClr val="000000"/>
                </a:solidFill>
                <a:effectLst/>
                <a:latin typeface="Arial" panose="020B0604020202020204" pitchFamily="34" charset="0"/>
                <a:cs typeface="Arial" panose="020B0604020202020204" pitchFamily="34" charset="0"/>
              </a:rPr>
              <a:t> produisait le gaz des chambres à gaz : </a:t>
            </a:r>
            <a:br>
              <a:rPr lang="fr-CH" sz="2000" dirty="0">
                <a:solidFill>
                  <a:srgbClr val="000000"/>
                </a:solidFill>
                <a:effectLst/>
                <a:latin typeface="Arial" panose="020B0604020202020204" pitchFamily="34" charset="0"/>
                <a:cs typeface="Arial" panose="020B0604020202020204" pitchFamily="34" charset="0"/>
              </a:rPr>
            </a:br>
            <a:r>
              <a:rPr lang="fr-CH" sz="2000" dirty="0">
                <a:solidFill>
                  <a:srgbClr val="000000"/>
                </a:solidFill>
                <a:effectLst/>
                <a:latin typeface="Arial" panose="020B0604020202020204" pitchFamily="34" charset="0"/>
                <a:cs typeface="Arial" panose="020B0604020202020204" pitchFamily="34" charset="0"/>
              </a:rPr>
              <a:t>le Zyclon B. Fritz Ter </a:t>
            </a:r>
            <a:r>
              <a:rPr lang="fr-CH" sz="2000" dirty="0" err="1">
                <a:solidFill>
                  <a:srgbClr val="000000"/>
                </a:solidFill>
                <a:effectLst/>
                <a:latin typeface="Arial" panose="020B0604020202020204" pitchFamily="34" charset="0"/>
                <a:cs typeface="Arial" panose="020B0604020202020204" pitchFamily="34" charset="0"/>
              </a:rPr>
              <a:t>Meer</a:t>
            </a:r>
            <a:r>
              <a:rPr lang="fr-CH" sz="2000" dirty="0">
                <a:solidFill>
                  <a:srgbClr val="000000"/>
                </a:solidFill>
                <a:effectLst/>
                <a:latin typeface="Arial" panose="020B0604020202020204" pitchFamily="34" charset="0"/>
                <a:cs typeface="Arial" panose="020B0604020202020204" pitchFamily="34" charset="0"/>
              </a:rPr>
              <a:t> inventa le slogan à l'entrée du camp d'Auschwitz : </a:t>
            </a:r>
            <a:r>
              <a:rPr lang="fr-CH" sz="2000" dirty="0" err="1">
                <a:solidFill>
                  <a:srgbClr val="000000"/>
                </a:solidFill>
                <a:effectLst/>
                <a:latin typeface="Arial" panose="020B0604020202020204" pitchFamily="34" charset="0"/>
                <a:cs typeface="Arial" panose="020B0604020202020204" pitchFamily="34" charset="0"/>
              </a:rPr>
              <a:t>Arbeit</a:t>
            </a:r>
            <a:r>
              <a:rPr lang="fr-CH" sz="2000" dirty="0">
                <a:solidFill>
                  <a:srgbClr val="000000"/>
                </a:solidFill>
                <a:effectLst/>
                <a:latin typeface="Arial" panose="020B0604020202020204" pitchFamily="34" charset="0"/>
                <a:cs typeface="Arial" panose="020B0604020202020204" pitchFamily="34" charset="0"/>
              </a:rPr>
              <a:t> </a:t>
            </a:r>
            <a:r>
              <a:rPr lang="fr-CH" sz="2000" dirty="0" err="1">
                <a:solidFill>
                  <a:srgbClr val="000000"/>
                </a:solidFill>
                <a:effectLst/>
                <a:latin typeface="Arial" panose="020B0604020202020204" pitchFamily="34" charset="0"/>
                <a:cs typeface="Arial" panose="020B0604020202020204" pitchFamily="34" charset="0"/>
              </a:rPr>
              <a:t>Macht</a:t>
            </a:r>
            <a:r>
              <a:rPr lang="fr-CH" sz="2000" dirty="0">
                <a:solidFill>
                  <a:srgbClr val="000000"/>
                </a:solidFill>
                <a:effectLst/>
                <a:latin typeface="Arial" panose="020B0604020202020204" pitchFamily="34" charset="0"/>
                <a:cs typeface="Arial" panose="020B0604020202020204" pitchFamily="34" charset="0"/>
              </a:rPr>
              <a:t> Frei (Le travail rend libre) »</a:t>
            </a:r>
          </a:p>
          <a:p>
            <a:endParaRPr lang="fr-CH" sz="900" dirty="0">
              <a:solidFill>
                <a:srgbClr val="000000"/>
              </a:solidFill>
              <a:effectLst/>
              <a:latin typeface="Arial" panose="020B0604020202020204" pitchFamily="34" charset="0"/>
              <a:cs typeface="Arial" panose="020B0604020202020204" pitchFamily="34" charset="0"/>
            </a:endParaRPr>
          </a:p>
          <a:p>
            <a:r>
              <a:rPr lang="fr-CH" sz="2000" dirty="0">
                <a:solidFill>
                  <a:srgbClr val="000000"/>
                </a:solidFill>
                <a:latin typeface="Arial" panose="020B0604020202020204" pitchFamily="34" charset="0"/>
                <a:cs typeface="Arial" panose="020B0604020202020204" pitchFamily="34" charset="0"/>
              </a:rPr>
              <a:t>« </a:t>
            </a:r>
            <a:r>
              <a:rPr lang="fr-CH" sz="2000" b="1" dirty="0">
                <a:solidFill>
                  <a:srgbClr val="000000"/>
                </a:solidFill>
                <a:effectLst/>
                <a:highlight>
                  <a:srgbClr val="FFFF00"/>
                </a:highlight>
                <a:latin typeface="Arial" panose="020B0604020202020204" pitchFamily="34" charset="0"/>
                <a:cs typeface="Arial" panose="020B0604020202020204" pitchFamily="34" charset="0"/>
              </a:rPr>
              <a:t>Il [</a:t>
            </a:r>
            <a:r>
              <a:rPr lang="fr-CH" sz="2000" b="1" dirty="0">
                <a:solidFill>
                  <a:srgbClr val="FF0000"/>
                </a:solidFill>
                <a:effectLst/>
                <a:highlight>
                  <a:srgbClr val="FFFF00"/>
                </a:highlight>
                <a:latin typeface="Arial" panose="020B0604020202020204" pitchFamily="34" charset="0"/>
                <a:cs typeface="Arial" panose="020B0604020202020204" pitchFamily="34" charset="0"/>
              </a:rPr>
              <a:t>Fritz Ter </a:t>
            </a:r>
            <a:r>
              <a:rPr lang="fr-CH" sz="2000" b="1" dirty="0" err="1">
                <a:solidFill>
                  <a:srgbClr val="FF0000"/>
                </a:solidFill>
                <a:effectLst/>
                <a:highlight>
                  <a:srgbClr val="FFFF00"/>
                </a:highlight>
                <a:latin typeface="Arial" panose="020B0604020202020204" pitchFamily="34" charset="0"/>
                <a:cs typeface="Arial" panose="020B0604020202020204" pitchFamily="34" charset="0"/>
              </a:rPr>
              <a:t>Meer</a:t>
            </a:r>
            <a:r>
              <a:rPr lang="fr-CH" sz="2000" b="1" dirty="0">
                <a:solidFill>
                  <a:srgbClr val="FF0000"/>
                </a:solidFill>
                <a:effectLst/>
                <a:highlight>
                  <a:srgbClr val="FFFF00"/>
                </a:highlight>
                <a:latin typeface="Arial" panose="020B0604020202020204" pitchFamily="34" charset="0"/>
                <a:cs typeface="Arial" panose="020B0604020202020204" pitchFamily="34" charset="0"/>
              </a:rPr>
              <a:t> </a:t>
            </a:r>
            <a:r>
              <a:rPr lang="fr-CH" sz="2000" b="1" dirty="0">
                <a:solidFill>
                  <a:srgbClr val="000000"/>
                </a:solidFill>
                <a:effectLst/>
                <a:highlight>
                  <a:srgbClr val="FFFF00"/>
                </a:highlight>
                <a:latin typeface="Arial" panose="020B0604020202020204" pitchFamily="34" charset="0"/>
                <a:cs typeface="Arial" panose="020B0604020202020204" pitchFamily="34" charset="0"/>
              </a:rPr>
              <a:t>] était en prison et se dit : cela n'a pas marché, comment pourrions-nous faire ? J'ai une idée : si nous avons le pouvoir sur la nourriture sur le plan mondial, </a:t>
            </a:r>
            <a:r>
              <a:rPr lang="fr-CH" sz="2000" b="1" dirty="0">
                <a:solidFill>
                  <a:srgbClr val="FF0000"/>
                </a:solidFill>
                <a:effectLst/>
                <a:highlight>
                  <a:srgbClr val="FFFF00"/>
                </a:highlight>
                <a:latin typeface="Arial" panose="020B0604020202020204" pitchFamily="34" charset="0"/>
                <a:cs typeface="Arial" panose="020B0604020202020204" pitchFamily="34" charset="0"/>
              </a:rPr>
              <a:t>nous avons le contrôle sur le monde. </a:t>
            </a:r>
            <a:r>
              <a:rPr lang="fr-CH" sz="2000" dirty="0">
                <a:solidFill>
                  <a:srgbClr val="000000"/>
                </a:solidFill>
                <a:effectLst/>
                <a:latin typeface="Arial" panose="020B0604020202020204" pitchFamily="34" charset="0"/>
                <a:cs typeface="Arial" panose="020B0604020202020204" pitchFamily="34" charset="0"/>
              </a:rPr>
              <a:t>»</a:t>
            </a:r>
          </a:p>
          <a:p>
            <a:endParaRPr lang="fr-CH" sz="900" dirty="0">
              <a:solidFill>
                <a:srgbClr val="000000"/>
              </a:solidFill>
              <a:effectLst/>
              <a:latin typeface="Arial" panose="020B0604020202020204" pitchFamily="34" charset="0"/>
              <a:cs typeface="Arial" panose="020B0604020202020204" pitchFamily="34" charset="0"/>
            </a:endParaRPr>
          </a:p>
          <a:p>
            <a:r>
              <a:rPr lang="fr-CH" sz="2000" dirty="0">
                <a:solidFill>
                  <a:srgbClr val="000000"/>
                </a:solidFill>
                <a:latin typeface="Arial" panose="020B0604020202020204" pitchFamily="34" charset="0"/>
                <a:cs typeface="Arial" panose="020B0604020202020204" pitchFamily="34" charset="0"/>
              </a:rPr>
              <a:t>« </a:t>
            </a:r>
            <a:r>
              <a:rPr lang="fr-CH" sz="2000" b="1" dirty="0">
                <a:solidFill>
                  <a:srgbClr val="000000"/>
                </a:solidFill>
                <a:effectLst/>
                <a:highlight>
                  <a:srgbClr val="FFFF00"/>
                </a:highlight>
                <a:latin typeface="Arial" panose="020B0604020202020204" pitchFamily="34" charset="0"/>
                <a:cs typeface="Arial" panose="020B0604020202020204" pitchFamily="34" charset="0"/>
              </a:rPr>
              <a:t>Ses camarades répondirent : quelle bonne idée ! </a:t>
            </a:r>
            <a:r>
              <a:rPr lang="fr-CH" sz="2000" b="1" dirty="0">
                <a:solidFill>
                  <a:srgbClr val="FF0000"/>
                </a:solidFill>
                <a:effectLst/>
                <a:highlight>
                  <a:srgbClr val="FFFF00"/>
                </a:highlight>
                <a:latin typeface="Arial" panose="020B0604020202020204" pitchFamily="34" charset="0"/>
                <a:cs typeface="Arial" panose="020B0604020202020204" pitchFamily="34" charset="0"/>
              </a:rPr>
              <a:t>Et ils créèrent la Commission commerciale appelée la Commission du Codex Alimentarius.</a:t>
            </a:r>
            <a:r>
              <a:rPr lang="fr-CH" sz="2000" b="1" dirty="0">
                <a:solidFill>
                  <a:srgbClr val="000000"/>
                </a:solidFill>
                <a:effectLst/>
                <a:latin typeface="Arial" panose="020B0604020202020204" pitchFamily="34" charset="0"/>
                <a:cs typeface="Arial" panose="020B0604020202020204" pitchFamily="34" charset="0"/>
              </a:rPr>
              <a:t> </a:t>
            </a:r>
            <a:r>
              <a:rPr lang="fr-CH" sz="2000" dirty="0">
                <a:solidFill>
                  <a:srgbClr val="000000"/>
                </a:solidFill>
                <a:effectLst/>
                <a:latin typeface="Arial" panose="020B0604020202020204" pitchFamily="34" charset="0"/>
                <a:cs typeface="Arial" panose="020B0604020202020204" pitchFamily="34" charset="0"/>
              </a:rPr>
              <a:t>»</a:t>
            </a:r>
          </a:p>
          <a:p>
            <a:br>
              <a:rPr lang="fr-CH" sz="2000" dirty="0">
                <a:solidFill>
                  <a:srgbClr val="000000"/>
                </a:solidFill>
                <a:effectLst/>
                <a:latin typeface="Arial" panose="020B0604020202020204" pitchFamily="34" charset="0"/>
                <a:cs typeface="Arial" panose="020B0604020202020204" pitchFamily="34" charset="0"/>
              </a:rPr>
            </a:br>
            <a:endParaRPr lang="fr-CH" sz="2000" dirty="0">
              <a:solidFill>
                <a:srgbClr val="000000"/>
              </a:solidFill>
              <a:effectLst/>
              <a:latin typeface="Arial" panose="020B0604020202020204" pitchFamily="34" charset="0"/>
              <a:cs typeface="Arial" panose="020B0604020202020204" pitchFamily="34" charset="0"/>
            </a:endParaRPr>
          </a:p>
        </p:txBody>
      </p:sp>
      <p:sp>
        <p:nvSpPr>
          <p:cNvPr id="8" name="ZoneTexte 7">
            <a:extLst>
              <a:ext uri="{FF2B5EF4-FFF2-40B4-BE49-F238E27FC236}">
                <a16:creationId xmlns:a16="http://schemas.microsoft.com/office/drawing/2014/main" id="{3DA40F1E-5310-3BAF-C71F-4E3FC1EA78C1}"/>
              </a:ext>
            </a:extLst>
          </p:cNvPr>
          <p:cNvSpPr txBox="1"/>
          <p:nvPr/>
        </p:nvSpPr>
        <p:spPr>
          <a:xfrm>
            <a:off x="7352270" y="6110675"/>
            <a:ext cx="4933047" cy="369332"/>
          </a:xfrm>
          <a:prstGeom prst="rect">
            <a:avLst/>
          </a:prstGeom>
          <a:noFill/>
        </p:spPr>
        <p:txBody>
          <a:bodyPr wrap="square">
            <a:spAutoFit/>
          </a:bodyPr>
          <a:lstStyle/>
          <a:p>
            <a:pPr algn="l"/>
            <a:r>
              <a:rPr lang="fr-CH" b="1" i="0" dirty="0">
                <a:solidFill>
                  <a:srgbClr val="0F0F0F"/>
                </a:solidFill>
                <a:effectLst/>
                <a:latin typeface="Arial Rounded MT Bold" panose="020F0704030504030204" pitchFamily="34" charset="77"/>
              </a:rPr>
              <a:t>Conférence du Dr Rima E. </a:t>
            </a:r>
            <a:r>
              <a:rPr lang="fr-CH" b="1" i="0" dirty="0" err="1">
                <a:solidFill>
                  <a:srgbClr val="0F0F0F"/>
                </a:solidFill>
                <a:effectLst/>
                <a:latin typeface="Arial Rounded MT Bold" panose="020F0704030504030204" pitchFamily="34" charset="77"/>
              </a:rPr>
              <a:t>Laibow</a:t>
            </a:r>
            <a:r>
              <a:rPr lang="fr-CH" b="1" i="0" dirty="0">
                <a:solidFill>
                  <a:srgbClr val="0F0F0F"/>
                </a:solidFill>
                <a:effectLst/>
                <a:latin typeface="Arial Rounded MT Bold" panose="020F0704030504030204" pitchFamily="34" charset="77"/>
              </a:rPr>
              <a:t> (2005)</a:t>
            </a:r>
          </a:p>
        </p:txBody>
      </p:sp>
    </p:spTree>
    <p:extLst>
      <p:ext uri="{BB962C8B-B14F-4D97-AF65-F5344CB8AC3E}">
        <p14:creationId xmlns:p14="http://schemas.microsoft.com/office/powerpoint/2010/main" val="417763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2C9345-116F-0A99-9DF2-6055A6D5E722}"/>
              </a:ext>
            </a:extLst>
          </p:cNvPr>
          <p:cNvSpPr txBox="1"/>
          <p:nvPr/>
        </p:nvSpPr>
        <p:spPr>
          <a:xfrm>
            <a:off x="360921" y="-114477"/>
            <a:ext cx="11726642" cy="2031325"/>
          </a:xfrm>
          <a:prstGeom prst="rect">
            <a:avLst/>
          </a:prstGeom>
          <a:noFill/>
        </p:spPr>
        <p:txBody>
          <a:bodyPr wrap="square">
            <a:spAutoFit/>
          </a:bodyPr>
          <a:lstStyle/>
          <a:p>
            <a:r>
              <a:rPr lang="fr-CH" sz="5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Le procès de Nuremberg</a:t>
            </a:r>
            <a:b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br>
            <a:r>
              <a:rPr lang="fr-CH" sz="4400" b="1" dirty="0">
                <a:latin typeface="Arial Rounded MT Bold" panose="020F0704030504030204" pitchFamily="34" charset="77"/>
                <a:ea typeface="Helvetica Neue" panose="02000503000000020004" pitchFamily="2" charset="0"/>
                <a:cs typeface="Helvetica Neue" panose="02000503000000020004" pitchFamily="2" charset="0"/>
              </a:rPr>
              <a:t>24 condamnations chez IG </a:t>
            </a:r>
            <a:r>
              <a:rPr lang="fr-CH" sz="4400" b="1" dirty="0" err="1">
                <a:latin typeface="Arial Rounded MT Bold" panose="020F0704030504030204" pitchFamily="34" charset="77"/>
                <a:ea typeface="Helvetica Neue" panose="02000503000000020004" pitchFamily="2" charset="0"/>
                <a:cs typeface="Helvetica Neue" panose="02000503000000020004" pitchFamily="2" charset="0"/>
              </a:rPr>
              <a:t>Farben</a:t>
            </a:r>
            <a:br>
              <a:rPr lang="fr-CH" sz="4000" b="1" dirty="0">
                <a:latin typeface="Arial Rounded MT Bold" panose="020F0704030504030204" pitchFamily="34" charset="77"/>
                <a:ea typeface="Helvetica Neue" panose="02000503000000020004" pitchFamily="2" charset="0"/>
                <a:cs typeface="Helvetica Neue" panose="02000503000000020004" pitchFamily="2" charset="0"/>
              </a:rPr>
            </a:br>
            <a:r>
              <a:rPr lang="fr-CH" sz="2400" b="1" dirty="0">
                <a:latin typeface="Arial Rounded MT Bold" panose="020F0704030504030204" pitchFamily="34" charset="77"/>
                <a:ea typeface="Helvetica Neue" panose="02000503000000020004" pitchFamily="2" charset="0"/>
                <a:cs typeface="Helvetica Neue" panose="02000503000000020004" pitchFamily="2" charset="0"/>
              </a:rPr>
              <a:t>(consortium pharmaco-chimique : Agfa, Bayer, BASF, Hoechst, </a:t>
            </a:r>
            <a:r>
              <a:rPr lang="fr-CH" sz="2800" b="1" dirty="0">
                <a:latin typeface="Arial Rounded MT Bold" panose="020F0704030504030204" pitchFamily="34" charset="77"/>
                <a:ea typeface="Helvetica Neue" panose="02000503000000020004" pitchFamily="2" charset="0"/>
                <a:cs typeface="Helvetica Neue" panose="02000503000000020004" pitchFamily="2" charset="0"/>
              </a:rPr>
              <a:t>...)</a:t>
            </a:r>
          </a:p>
        </p:txBody>
      </p:sp>
      <p:pic>
        <p:nvPicPr>
          <p:cNvPr id="6148" name="Picture 4" descr="Le procès de Nuremberg dans Gallica | Le blog de Gallica">
            <a:extLst>
              <a:ext uri="{FF2B5EF4-FFF2-40B4-BE49-F238E27FC236}">
                <a16:creationId xmlns:a16="http://schemas.microsoft.com/office/drawing/2014/main" id="{ADC7AFE4-E4D9-66E1-80FE-B2A7FAFF71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921" y="1901724"/>
            <a:ext cx="7459436" cy="480533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a:extLst>
              <a:ext uri="{FF2B5EF4-FFF2-40B4-BE49-F238E27FC236}">
                <a16:creationId xmlns:a16="http://schemas.microsoft.com/office/drawing/2014/main" id="{E32B07D3-2841-4AD7-82ED-41A9F41137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9258" y="2568845"/>
            <a:ext cx="4807130" cy="3798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0689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p:cTn id="7" dur="1000" fill="hold"/>
                                        <p:tgtEl>
                                          <p:spTgt spid="6148"/>
                                        </p:tgtEl>
                                        <p:attrNameLst>
                                          <p:attrName>ppt_w</p:attrName>
                                        </p:attrNameLst>
                                      </p:cBhvr>
                                      <p:tavLst>
                                        <p:tav tm="0">
                                          <p:val>
                                            <p:strVal val="#ppt_w*0.70"/>
                                          </p:val>
                                        </p:tav>
                                        <p:tav tm="100000">
                                          <p:val>
                                            <p:strVal val="#ppt_w"/>
                                          </p:val>
                                        </p:tav>
                                      </p:tavLst>
                                    </p:anim>
                                    <p:anim calcmode="lin" valueType="num">
                                      <p:cBhvr>
                                        <p:cTn id="8" dur="1000" fill="hold"/>
                                        <p:tgtEl>
                                          <p:spTgt spid="6148"/>
                                        </p:tgtEl>
                                        <p:attrNameLst>
                                          <p:attrName>ppt_h</p:attrName>
                                        </p:attrNameLst>
                                      </p:cBhvr>
                                      <p:tavLst>
                                        <p:tav tm="0">
                                          <p:val>
                                            <p:strVal val="#ppt_h"/>
                                          </p:val>
                                        </p:tav>
                                        <p:tav tm="100000">
                                          <p:val>
                                            <p:strVal val="#ppt_h"/>
                                          </p:val>
                                        </p:tav>
                                      </p:tavLst>
                                    </p:anim>
                                    <p:animEffect transition="in" filter="fade">
                                      <p:cBhvr>
                                        <p:cTn id="9" dur="1000"/>
                                        <p:tgtEl>
                                          <p:spTgt spid="614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6146"/>
                                        </p:tgtEl>
                                        <p:attrNameLst>
                                          <p:attrName>style.visibility</p:attrName>
                                        </p:attrNameLst>
                                      </p:cBhvr>
                                      <p:to>
                                        <p:strVal val="visible"/>
                                      </p:to>
                                    </p:set>
                                    <p:anim calcmode="lin" valueType="num">
                                      <p:cBhvr>
                                        <p:cTn id="14" dur="1000" fill="hold"/>
                                        <p:tgtEl>
                                          <p:spTgt spid="6146"/>
                                        </p:tgtEl>
                                        <p:attrNameLst>
                                          <p:attrName>ppt_w</p:attrName>
                                        </p:attrNameLst>
                                      </p:cBhvr>
                                      <p:tavLst>
                                        <p:tav tm="0">
                                          <p:val>
                                            <p:strVal val="#ppt_w*0.70"/>
                                          </p:val>
                                        </p:tav>
                                        <p:tav tm="100000">
                                          <p:val>
                                            <p:strVal val="#ppt_w"/>
                                          </p:val>
                                        </p:tav>
                                      </p:tavLst>
                                    </p:anim>
                                    <p:anim calcmode="lin" valueType="num">
                                      <p:cBhvr>
                                        <p:cTn id="15" dur="1000" fill="hold"/>
                                        <p:tgtEl>
                                          <p:spTgt spid="6146"/>
                                        </p:tgtEl>
                                        <p:attrNameLst>
                                          <p:attrName>ppt_h</p:attrName>
                                        </p:attrNameLst>
                                      </p:cBhvr>
                                      <p:tavLst>
                                        <p:tav tm="0">
                                          <p:val>
                                            <p:strVal val="#ppt_h"/>
                                          </p:val>
                                        </p:tav>
                                        <p:tav tm="100000">
                                          <p:val>
                                            <p:strVal val="#ppt_h"/>
                                          </p:val>
                                        </p:tav>
                                      </p:tavLst>
                                    </p:anim>
                                    <p:animEffect transition="in" filter="fade">
                                      <p:cBhvr>
                                        <p:cTn id="16" dur="1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2C9345-116F-0A99-9DF2-6055A6D5E722}"/>
              </a:ext>
            </a:extLst>
          </p:cNvPr>
          <p:cNvSpPr txBox="1"/>
          <p:nvPr/>
        </p:nvSpPr>
        <p:spPr>
          <a:xfrm>
            <a:off x="360921" y="-114477"/>
            <a:ext cx="11726642" cy="2031325"/>
          </a:xfrm>
          <a:prstGeom prst="rect">
            <a:avLst/>
          </a:prstGeom>
          <a:noFill/>
        </p:spPr>
        <p:txBody>
          <a:bodyPr wrap="square">
            <a:spAutoFit/>
          </a:bodyPr>
          <a:lstStyle/>
          <a:p>
            <a:r>
              <a:rPr lang="fr-CH" sz="5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Le procès de Nuremberg</a:t>
            </a:r>
            <a:b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br>
            <a:r>
              <a:rPr lang="fr-CH" sz="4400" b="1" dirty="0">
                <a:latin typeface="Arial Rounded MT Bold" panose="020F0704030504030204" pitchFamily="34" charset="77"/>
                <a:ea typeface="Helvetica Neue" panose="02000503000000020004" pitchFamily="2" charset="0"/>
                <a:cs typeface="Helvetica Neue" panose="02000503000000020004" pitchFamily="2" charset="0"/>
              </a:rPr>
              <a:t>24 condamnations chez IG </a:t>
            </a:r>
            <a:r>
              <a:rPr lang="fr-CH" sz="4400" b="1" dirty="0" err="1">
                <a:latin typeface="Arial Rounded MT Bold" panose="020F0704030504030204" pitchFamily="34" charset="77"/>
                <a:ea typeface="Helvetica Neue" panose="02000503000000020004" pitchFamily="2" charset="0"/>
                <a:cs typeface="Helvetica Neue" panose="02000503000000020004" pitchFamily="2" charset="0"/>
              </a:rPr>
              <a:t>Farben</a:t>
            </a:r>
            <a:br>
              <a:rPr lang="fr-CH" sz="4000" b="1" dirty="0">
                <a:latin typeface="Arial Rounded MT Bold" panose="020F0704030504030204" pitchFamily="34" charset="77"/>
                <a:ea typeface="Helvetica Neue" panose="02000503000000020004" pitchFamily="2" charset="0"/>
                <a:cs typeface="Helvetica Neue" panose="02000503000000020004" pitchFamily="2" charset="0"/>
              </a:rPr>
            </a:br>
            <a:r>
              <a:rPr lang="fr-CH" sz="2400" b="1" dirty="0">
                <a:latin typeface="Arial Rounded MT Bold" panose="020F0704030504030204" pitchFamily="34" charset="77"/>
                <a:ea typeface="Helvetica Neue" panose="02000503000000020004" pitchFamily="2" charset="0"/>
                <a:cs typeface="Helvetica Neue" panose="02000503000000020004" pitchFamily="2" charset="0"/>
              </a:rPr>
              <a:t>(consortium pharmaco-chimique : Agfa, Bayer, BASF, Hoechst, ...)</a:t>
            </a:r>
          </a:p>
        </p:txBody>
      </p:sp>
      <p:sp>
        <p:nvSpPr>
          <p:cNvPr id="12" name="ZoneTexte 11">
            <a:extLst>
              <a:ext uri="{FF2B5EF4-FFF2-40B4-BE49-F238E27FC236}">
                <a16:creationId xmlns:a16="http://schemas.microsoft.com/office/drawing/2014/main" id="{2535F57B-E594-377A-A583-EEEC099706EE}"/>
              </a:ext>
            </a:extLst>
          </p:cNvPr>
          <p:cNvSpPr txBox="1"/>
          <p:nvPr/>
        </p:nvSpPr>
        <p:spPr>
          <a:xfrm>
            <a:off x="6073197" y="4466616"/>
            <a:ext cx="6141308" cy="646331"/>
          </a:xfrm>
          <a:prstGeom prst="rect">
            <a:avLst/>
          </a:prstGeom>
          <a:noFill/>
        </p:spPr>
        <p:txBody>
          <a:bodyPr wrap="square">
            <a:spAutoFit/>
          </a:bodyPr>
          <a:lstStyle/>
          <a:p>
            <a:r>
              <a:rPr lang="fr-CH" b="1" dirty="0">
                <a:solidFill>
                  <a:srgbClr val="000000"/>
                </a:solidFill>
                <a:effectLst/>
                <a:latin typeface="Helvetica Neue" panose="02000503000000020004" pitchFamily="2" charset="0"/>
              </a:rPr>
              <a:t>Archives du Procès de Nuremberg </a:t>
            </a:r>
            <a:br>
              <a:rPr lang="fr-CH" b="1" dirty="0">
                <a:solidFill>
                  <a:srgbClr val="000000"/>
                </a:solidFill>
                <a:effectLst/>
                <a:latin typeface="Helvetica Neue" panose="02000503000000020004" pitchFamily="2" charset="0"/>
              </a:rPr>
            </a:br>
            <a:r>
              <a:rPr lang="fr-CH" b="1" dirty="0">
                <a:solidFill>
                  <a:srgbClr val="000000"/>
                </a:solidFill>
                <a:effectLst/>
                <a:latin typeface="Helvetica Neue" panose="02000503000000020004" pitchFamily="2" charset="0"/>
              </a:rPr>
              <a:t>(p</a:t>
            </a:r>
            <a:r>
              <a:rPr lang="fr-CH" b="1" dirty="0">
                <a:solidFill>
                  <a:srgbClr val="000000"/>
                </a:solidFill>
                <a:latin typeface="Helvetica Neue" panose="02000503000000020004" pitchFamily="2" charset="0"/>
              </a:rPr>
              <a:t>ages 6</a:t>
            </a:r>
            <a:r>
              <a:rPr lang="fr-CH" b="1" dirty="0">
                <a:solidFill>
                  <a:srgbClr val="000000"/>
                </a:solidFill>
                <a:effectLst/>
                <a:latin typeface="Helvetica Neue" panose="02000503000000020004" pitchFamily="2" charset="0"/>
              </a:rPr>
              <a:t>, </a:t>
            </a:r>
            <a:r>
              <a:rPr lang="fr-CH" b="1" dirty="0">
                <a:solidFill>
                  <a:srgbClr val="000000"/>
                </a:solidFill>
                <a:latin typeface="Helvetica Neue" panose="02000503000000020004" pitchFamily="2" charset="0"/>
              </a:rPr>
              <a:t>7</a:t>
            </a:r>
            <a:r>
              <a:rPr lang="fr-CH" b="1" dirty="0">
                <a:solidFill>
                  <a:srgbClr val="000000"/>
                </a:solidFill>
                <a:effectLst/>
                <a:latin typeface="Helvetica Neue" panose="02000503000000020004" pitchFamily="2" charset="0"/>
              </a:rPr>
              <a:t>)</a:t>
            </a:r>
            <a:endParaRPr lang="fr-FR" b="1" dirty="0"/>
          </a:p>
        </p:txBody>
      </p:sp>
      <p:pic>
        <p:nvPicPr>
          <p:cNvPr id="8" name="Image 7">
            <a:extLst>
              <a:ext uri="{FF2B5EF4-FFF2-40B4-BE49-F238E27FC236}">
                <a16:creationId xmlns:a16="http://schemas.microsoft.com/office/drawing/2014/main" id="{A8905663-D8DA-FE72-5B05-2B368C035C83}"/>
              </a:ext>
            </a:extLst>
          </p:cNvPr>
          <p:cNvPicPr>
            <a:picLocks noChangeAspect="1"/>
          </p:cNvPicPr>
          <p:nvPr/>
        </p:nvPicPr>
        <p:blipFill>
          <a:blip r:embed="rId2"/>
          <a:stretch>
            <a:fillRect/>
          </a:stretch>
        </p:blipFill>
        <p:spPr>
          <a:xfrm>
            <a:off x="443572" y="2017703"/>
            <a:ext cx="5275526" cy="2729352"/>
          </a:xfrm>
          <a:prstGeom prst="rect">
            <a:avLst/>
          </a:prstGeom>
          <a:ln>
            <a:solidFill>
              <a:schemeClr val="tx1"/>
            </a:solidFill>
          </a:ln>
        </p:spPr>
      </p:pic>
      <p:pic>
        <p:nvPicPr>
          <p:cNvPr id="7" name="Image 6">
            <a:extLst>
              <a:ext uri="{FF2B5EF4-FFF2-40B4-BE49-F238E27FC236}">
                <a16:creationId xmlns:a16="http://schemas.microsoft.com/office/drawing/2014/main" id="{310B7C63-AE08-F58C-3C9D-E49DA56C4BF4}"/>
              </a:ext>
            </a:extLst>
          </p:cNvPr>
          <p:cNvPicPr>
            <a:picLocks noChangeAspect="1"/>
          </p:cNvPicPr>
          <p:nvPr/>
        </p:nvPicPr>
        <p:blipFill>
          <a:blip r:embed="rId3"/>
          <a:stretch>
            <a:fillRect/>
          </a:stretch>
        </p:blipFill>
        <p:spPr>
          <a:xfrm>
            <a:off x="6200140" y="5134911"/>
            <a:ext cx="5887423" cy="1526738"/>
          </a:xfrm>
          <a:prstGeom prst="rect">
            <a:avLst/>
          </a:prstGeom>
          <a:ln>
            <a:solidFill>
              <a:schemeClr val="tx1"/>
            </a:solidFill>
          </a:ln>
        </p:spPr>
      </p:pic>
      <p:sp>
        <p:nvSpPr>
          <p:cNvPr id="34" name="ZoneTexte 33">
            <a:extLst>
              <a:ext uri="{FF2B5EF4-FFF2-40B4-BE49-F238E27FC236}">
                <a16:creationId xmlns:a16="http://schemas.microsoft.com/office/drawing/2014/main" id="{E2A9E5A2-A0F9-F6DA-FD6D-29B3AFA42BAB}"/>
              </a:ext>
            </a:extLst>
          </p:cNvPr>
          <p:cNvSpPr txBox="1"/>
          <p:nvPr/>
        </p:nvSpPr>
        <p:spPr>
          <a:xfrm>
            <a:off x="6073197" y="2037570"/>
            <a:ext cx="5438777" cy="2308324"/>
          </a:xfrm>
          <a:prstGeom prst="rect">
            <a:avLst/>
          </a:prstGeom>
          <a:noFill/>
        </p:spPr>
        <p:txBody>
          <a:bodyPr wrap="square">
            <a:spAutoFit/>
          </a:bodyPr>
          <a:lstStyle/>
          <a:p>
            <a:r>
              <a:rPr lang="fr-CH" dirty="0">
                <a:solidFill>
                  <a:srgbClr val="000000"/>
                </a:solidFill>
                <a:effectLst/>
                <a:latin typeface="Helvetica Neue" panose="02000503000000020004" pitchFamily="2" charset="0"/>
              </a:rPr>
              <a:t>« </a:t>
            </a:r>
            <a:r>
              <a:rPr lang="fr-CH" b="1" dirty="0">
                <a:solidFill>
                  <a:srgbClr val="000000"/>
                </a:solidFill>
                <a:effectLst/>
                <a:highlight>
                  <a:srgbClr val="FFFF00"/>
                </a:highlight>
                <a:latin typeface="Helvetica Neue" panose="02000503000000020004" pitchFamily="2" charset="0"/>
              </a:rPr>
              <a:t>L'accusation a également accusé [IG] </a:t>
            </a:r>
            <a:r>
              <a:rPr lang="fr-CH" b="1" dirty="0" err="1">
                <a:solidFill>
                  <a:srgbClr val="000000"/>
                </a:solidFill>
                <a:effectLst/>
                <a:highlight>
                  <a:srgbClr val="FFFF00"/>
                </a:highlight>
                <a:latin typeface="Helvetica Neue" panose="02000503000000020004" pitchFamily="2" charset="0"/>
              </a:rPr>
              <a:t>Farben</a:t>
            </a:r>
            <a:r>
              <a:rPr lang="fr-CH" b="1" dirty="0">
                <a:solidFill>
                  <a:srgbClr val="000000"/>
                </a:solidFill>
                <a:effectLst/>
                <a:highlight>
                  <a:srgbClr val="FFFF00"/>
                </a:highlight>
                <a:latin typeface="Helvetica Neue" panose="02000503000000020004" pitchFamily="2" charset="0"/>
              </a:rPr>
              <a:t> de meurtres de masse et d'esclavage de plusieurs milliers de personnes, notamment dans les usines </a:t>
            </a:r>
            <a:r>
              <a:rPr lang="fr-CH" b="1" dirty="0" err="1">
                <a:solidFill>
                  <a:srgbClr val="000000"/>
                </a:solidFill>
                <a:effectLst/>
                <a:highlight>
                  <a:srgbClr val="FFFF00"/>
                </a:highlight>
                <a:latin typeface="Helvetica Neue" panose="02000503000000020004" pitchFamily="2" charset="0"/>
              </a:rPr>
              <a:t>Farben</a:t>
            </a:r>
            <a:r>
              <a:rPr lang="fr-CH" b="1" dirty="0">
                <a:solidFill>
                  <a:srgbClr val="000000"/>
                </a:solidFill>
                <a:effectLst/>
                <a:highlight>
                  <a:srgbClr val="FFFF00"/>
                </a:highlight>
                <a:latin typeface="Helvetica Neue" panose="02000503000000020004" pitchFamily="2" charset="0"/>
              </a:rPr>
              <a:t> des camps de concentration d'Auschwitz et de </a:t>
            </a:r>
            <a:r>
              <a:rPr lang="fr-CH" b="1" dirty="0" err="1">
                <a:solidFill>
                  <a:srgbClr val="000000"/>
                </a:solidFill>
                <a:effectLst/>
                <a:highlight>
                  <a:srgbClr val="FFFF00"/>
                </a:highlight>
                <a:latin typeface="Helvetica Neue" panose="02000503000000020004" pitchFamily="2" charset="0"/>
              </a:rPr>
              <a:t>Monowitz</a:t>
            </a:r>
            <a:r>
              <a:rPr lang="fr-CH" b="1" dirty="0">
                <a:solidFill>
                  <a:srgbClr val="000000"/>
                </a:solidFill>
                <a:effectLst/>
                <a:highlight>
                  <a:srgbClr val="FFFF00"/>
                </a:highlight>
                <a:latin typeface="Helvetica Neue" panose="02000503000000020004" pitchFamily="2" charset="0"/>
              </a:rPr>
              <a:t>, ainsi que d'utilisation de gaz toxiques fabriqués par l'entreprise pour exterminer des millions d'hommes, de femmes et d'enfants. </a:t>
            </a:r>
            <a:r>
              <a:rPr lang="fr-CH" dirty="0">
                <a:solidFill>
                  <a:srgbClr val="000000"/>
                </a:solidFill>
                <a:effectLst/>
                <a:latin typeface="Helvetica Neue" panose="02000503000000020004" pitchFamily="2" charset="0"/>
              </a:rPr>
              <a:t>»</a:t>
            </a:r>
          </a:p>
        </p:txBody>
      </p:sp>
      <p:sp>
        <p:nvSpPr>
          <p:cNvPr id="36" name="ZoneTexte 35">
            <a:extLst>
              <a:ext uri="{FF2B5EF4-FFF2-40B4-BE49-F238E27FC236}">
                <a16:creationId xmlns:a16="http://schemas.microsoft.com/office/drawing/2014/main" id="{92917A4E-59BA-13E9-6F44-DFE5332E48D3}"/>
              </a:ext>
            </a:extLst>
          </p:cNvPr>
          <p:cNvSpPr txBox="1"/>
          <p:nvPr/>
        </p:nvSpPr>
        <p:spPr>
          <a:xfrm>
            <a:off x="535012" y="4907323"/>
            <a:ext cx="4415562" cy="1754326"/>
          </a:xfrm>
          <a:prstGeom prst="rect">
            <a:avLst/>
          </a:prstGeom>
          <a:noFill/>
        </p:spPr>
        <p:txBody>
          <a:bodyPr wrap="square">
            <a:spAutoFit/>
          </a:bodyPr>
          <a:lstStyle/>
          <a:p>
            <a:r>
              <a:rPr lang="fr-CH" dirty="0">
                <a:solidFill>
                  <a:srgbClr val="000000"/>
                </a:solidFill>
                <a:effectLst/>
                <a:latin typeface="Helvetica Neue" panose="02000503000000020004" pitchFamily="2" charset="0"/>
              </a:rPr>
              <a:t>« </a:t>
            </a:r>
            <a:r>
              <a:rPr lang="fr-CH" b="1" dirty="0">
                <a:solidFill>
                  <a:srgbClr val="000000"/>
                </a:solidFill>
                <a:effectLst/>
                <a:highlight>
                  <a:srgbClr val="FFFF00"/>
                </a:highlight>
                <a:latin typeface="Helvetica Neue" panose="02000503000000020004" pitchFamily="2" charset="0"/>
              </a:rPr>
              <a:t>Des expériences médicales ont été menées par </a:t>
            </a:r>
            <a:r>
              <a:rPr lang="fr-CH" b="1" dirty="0">
                <a:solidFill>
                  <a:srgbClr val="000000"/>
                </a:solidFill>
                <a:highlight>
                  <a:srgbClr val="FFFF00"/>
                </a:highlight>
                <a:latin typeface="Helvetica Neue" panose="02000503000000020004" pitchFamily="2" charset="0"/>
              </a:rPr>
              <a:t>[IG] </a:t>
            </a:r>
            <a:r>
              <a:rPr lang="fr-CH" b="1" dirty="0" err="1">
                <a:solidFill>
                  <a:srgbClr val="000000"/>
                </a:solidFill>
                <a:highlight>
                  <a:srgbClr val="FFFF00"/>
                </a:highlight>
                <a:latin typeface="Helvetica Neue" panose="02000503000000020004" pitchFamily="2" charset="0"/>
              </a:rPr>
              <a:t>Farben</a:t>
            </a:r>
            <a:r>
              <a:rPr lang="fr-CH" b="1" dirty="0">
                <a:solidFill>
                  <a:srgbClr val="000000"/>
                </a:solidFill>
                <a:highlight>
                  <a:srgbClr val="FFFF00"/>
                </a:highlight>
                <a:latin typeface="Helvetica Neue" panose="02000503000000020004" pitchFamily="2" charset="0"/>
              </a:rPr>
              <a:t> </a:t>
            </a:r>
            <a:r>
              <a:rPr lang="fr-CH" b="1" dirty="0">
                <a:solidFill>
                  <a:srgbClr val="000000"/>
                </a:solidFill>
                <a:effectLst/>
                <a:highlight>
                  <a:srgbClr val="FFFF00"/>
                </a:highlight>
                <a:latin typeface="Helvetica Neue" panose="02000503000000020004" pitchFamily="2" charset="0"/>
              </a:rPr>
              <a:t>sur des personnes réduites en esclavage, sans leur consentement, pour tester les effets de gaz mortels, de vaccins </a:t>
            </a:r>
            <a:br>
              <a:rPr lang="fr-CH" b="1" dirty="0">
                <a:solidFill>
                  <a:srgbClr val="000000"/>
                </a:solidFill>
                <a:effectLst/>
                <a:highlight>
                  <a:srgbClr val="FFFF00"/>
                </a:highlight>
                <a:latin typeface="Helvetica Neue" panose="02000503000000020004" pitchFamily="2" charset="0"/>
              </a:rPr>
            </a:br>
            <a:r>
              <a:rPr lang="fr-CH" b="1" dirty="0">
                <a:solidFill>
                  <a:srgbClr val="000000"/>
                </a:solidFill>
                <a:effectLst/>
                <a:highlight>
                  <a:srgbClr val="FFFF00"/>
                </a:highlight>
                <a:latin typeface="Helvetica Neue" panose="02000503000000020004" pitchFamily="2" charset="0"/>
              </a:rPr>
              <a:t>et de produits apparentés. </a:t>
            </a:r>
            <a:r>
              <a:rPr lang="fr-CH" dirty="0">
                <a:solidFill>
                  <a:srgbClr val="000000"/>
                </a:solidFill>
                <a:effectLst/>
                <a:latin typeface="Helvetica Neue" panose="02000503000000020004" pitchFamily="2" charset="0"/>
              </a:rPr>
              <a:t>»</a:t>
            </a:r>
            <a:endParaRPr lang="fr-FR" dirty="0"/>
          </a:p>
        </p:txBody>
      </p:sp>
      <p:sp>
        <p:nvSpPr>
          <p:cNvPr id="16" name="Rectangle 15">
            <a:extLst>
              <a:ext uri="{FF2B5EF4-FFF2-40B4-BE49-F238E27FC236}">
                <a16:creationId xmlns:a16="http://schemas.microsoft.com/office/drawing/2014/main" id="{5DC13AD8-7E96-51F6-7E0B-3027C6BDE851}"/>
              </a:ext>
            </a:extLst>
          </p:cNvPr>
          <p:cNvSpPr/>
          <p:nvPr/>
        </p:nvSpPr>
        <p:spPr>
          <a:xfrm>
            <a:off x="459070" y="3990979"/>
            <a:ext cx="5275526" cy="756075"/>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7441F11D-5E0A-9C94-B7B1-9182C564C00B}"/>
              </a:ext>
            </a:extLst>
          </p:cNvPr>
          <p:cNvSpPr/>
          <p:nvPr/>
        </p:nvSpPr>
        <p:spPr>
          <a:xfrm>
            <a:off x="6198116" y="5134910"/>
            <a:ext cx="5863321" cy="599683"/>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62716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5"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strVal val="#ppt_w*0.70"/>
                                          </p:val>
                                        </p:tav>
                                        <p:tav tm="100000">
                                          <p:val>
                                            <p:strVal val="#ppt_w"/>
                                          </p:val>
                                        </p:tav>
                                      </p:tavLst>
                                    </p:anim>
                                    <p:anim calcmode="lin" valueType="num">
                                      <p:cBhvr>
                                        <p:cTn id="13" dur="1000" fill="hold"/>
                                        <p:tgtEl>
                                          <p:spTgt spid="7"/>
                                        </p:tgtEl>
                                        <p:attrNameLst>
                                          <p:attrName>ppt_h</p:attrName>
                                        </p:attrNameLst>
                                      </p:cBhvr>
                                      <p:tavLst>
                                        <p:tav tm="0">
                                          <p:val>
                                            <p:strVal val="#ppt_h"/>
                                          </p:val>
                                        </p:tav>
                                        <p:tav tm="100000">
                                          <p:val>
                                            <p:strVal val="#ppt_h"/>
                                          </p:val>
                                        </p:tav>
                                      </p:tavLst>
                                    </p:anim>
                                    <p:animEffect transition="in" filter="fade">
                                      <p:cBhvr>
                                        <p:cTn id="14" dur="1000"/>
                                        <p:tgtEl>
                                          <p:spTgt spid="7"/>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1000" fill="hold"/>
                                        <p:tgtEl>
                                          <p:spTgt spid="12"/>
                                        </p:tgtEl>
                                        <p:attrNameLst>
                                          <p:attrName>ppt_w</p:attrName>
                                        </p:attrNameLst>
                                      </p:cBhvr>
                                      <p:tavLst>
                                        <p:tav tm="0">
                                          <p:val>
                                            <p:strVal val="#ppt_w*0.70"/>
                                          </p:val>
                                        </p:tav>
                                        <p:tav tm="100000">
                                          <p:val>
                                            <p:strVal val="#ppt_w"/>
                                          </p:val>
                                        </p:tav>
                                      </p:tavLst>
                                    </p:anim>
                                    <p:anim calcmode="lin" valueType="num">
                                      <p:cBhvr>
                                        <p:cTn id="18" dur="1000" fill="hold"/>
                                        <p:tgtEl>
                                          <p:spTgt spid="12"/>
                                        </p:tgtEl>
                                        <p:attrNameLst>
                                          <p:attrName>ppt_h</p:attrName>
                                        </p:attrNameLst>
                                      </p:cBhvr>
                                      <p:tavLst>
                                        <p:tav tm="0">
                                          <p:val>
                                            <p:strVal val="#ppt_h"/>
                                          </p:val>
                                        </p:tav>
                                        <p:tav tm="100000">
                                          <p:val>
                                            <p:strVal val="#ppt_h"/>
                                          </p:val>
                                        </p:tav>
                                      </p:tavLst>
                                    </p:anim>
                                    <p:animEffect transition="in" filter="fade">
                                      <p:cBhvr>
                                        <p:cTn id="19" dur="10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1000" fill="hold"/>
                                        <p:tgtEl>
                                          <p:spTgt spid="16"/>
                                        </p:tgtEl>
                                        <p:attrNameLst>
                                          <p:attrName>ppt_w</p:attrName>
                                        </p:attrNameLst>
                                      </p:cBhvr>
                                      <p:tavLst>
                                        <p:tav tm="0">
                                          <p:val>
                                            <p:strVal val="#ppt_w*0.70"/>
                                          </p:val>
                                        </p:tav>
                                        <p:tav tm="100000">
                                          <p:val>
                                            <p:strVal val="#ppt_w"/>
                                          </p:val>
                                        </p:tav>
                                      </p:tavLst>
                                    </p:anim>
                                    <p:anim calcmode="lin" valueType="num">
                                      <p:cBhvr>
                                        <p:cTn id="25" dur="1000" fill="hold"/>
                                        <p:tgtEl>
                                          <p:spTgt spid="16"/>
                                        </p:tgtEl>
                                        <p:attrNameLst>
                                          <p:attrName>ppt_h</p:attrName>
                                        </p:attrNameLst>
                                      </p:cBhvr>
                                      <p:tavLst>
                                        <p:tav tm="0">
                                          <p:val>
                                            <p:strVal val="#ppt_h"/>
                                          </p:val>
                                        </p:tav>
                                        <p:tav tm="100000">
                                          <p:val>
                                            <p:strVal val="#ppt_h"/>
                                          </p:val>
                                        </p:tav>
                                      </p:tavLst>
                                    </p:anim>
                                    <p:animEffect transition="in" filter="fade">
                                      <p:cBhvr>
                                        <p:cTn id="26" dur="1000"/>
                                        <p:tgtEl>
                                          <p:spTgt spid="16"/>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1000" fill="hold"/>
                                        <p:tgtEl>
                                          <p:spTgt spid="34"/>
                                        </p:tgtEl>
                                        <p:attrNameLst>
                                          <p:attrName>ppt_w</p:attrName>
                                        </p:attrNameLst>
                                      </p:cBhvr>
                                      <p:tavLst>
                                        <p:tav tm="0">
                                          <p:val>
                                            <p:strVal val="#ppt_w*0.70"/>
                                          </p:val>
                                        </p:tav>
                                        <p:tav tm="100000">
                                          <p:val>
                                            <p:strVal val="#ppt_w"/>
                                          </p:val>
                                        </p:tav>
                                      </p:tavLst>
                                    </p:anim>
                                    <p:anim calcmode="lin" valueType="num">
                                      <p:cBhvr>
                                        <p:cTn id="30" dur="1000" fill="hold"/>
                                        <p:tgtEl>
                                          <p:spTgt spid="34"/>
                                        </p:tgtEl>
                                        <p:attrNameLst>
                                          <p:attrName>ppt_h</p:attrName>
                                        </p:attrNameLst>
                                      </p:cBhvr>
                                      <p:tavLst>
                                        <p:tav tm="0">
                                          <p:val>
                                            <p:strVal val="#ppt_h"/>
                                          </p:val>
                                        </p:tav>
                                        <p:tav tm="100000">
                                          <p:val>
                                            <p:strVal val="#ppt_h"/>
                                          </p:val>
                                        </p:tav>
                                      </p:tavLst>
                                    </p:anim>
                                    <p:animEffect transition="in" filter="fade">
                                      <p:cBhvr>
                                        <p:cTn id="31" dur="1000"/>
                                        <p:tgtEl>
                                          <p:spTgt spid="34"/>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1000" fill="hold"/>
                                        <p:tgtEl>
                                          <p:spTgt spid="17"/>
                                        </p:tgtEl>
                                        <p:attrNameLst>
                                          <p:attrName>ppt_w</p:attrName>
                                        </p:attrNameLst>
                                      </p:cBhvr>
                                      <p:tavLst>
                                        <p:tav tm="0">
                                          <p:val>
                                            <p:strVal val="#ppt_w*0.70"/>
                                          </p:val>
                                        </p:tav>
                                        <p:tav tm="100000">
                                          <p:val>
                                            <p:strVal val="#ppt_w"/>
                                          </p:val>
                                        </p:tav>
                                      </p:tavLst>
                                    </p:anim>
                                    <p:anim calcmode="lin" valueType="num">
                                      <p:cBhvr>
                                        <p:cTn id="35" dur="1000" fill="hold"/>
                                        <p:tgtEl>
                                          <p:spTgt spid="17"/>
                                        </p:tgtEl>
                                        <p:attrNameLst>
                                          <p:attrName>ppt_h</p:attrName>
                                        </p:attrNameLst>
                                      </p:cBhvr>
                                      <p:tavLst>
                                        <p:tav tm="0">
                                          <p:val>
                                            <p:strVal val="#ppt_h"/>
                                          </p:val>
                                        </p:tav>
                                        <p:tav tm="100000">
                                          <p:val>
                                            <p:strVal val="#ppt_h"/>
                                          </p:val>
                                        </p:tav>
                                      </p:tavLst>
                                    </p:anim>
                                    <p:animEffect transition="in" filter="fade">
                                      <p:cBhvr>
                                        <p:cTn id="36" dur="1000"/>
                                        <p:tgtEl>
                                          <p:spTgt spid="17"/>
                                        </p:tgtEl>
                                      </p:cBhvr>
                                    </p:animEffect>
                                  </p:childTnLst>
                                </p:cTn>
                              </p:par>
                              <p:par>
                                <p:cTn id="37" presetID="55"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p:cTn id="39" dur="1000" fill="hold"/>
                                        <p:tgtEl>
                                          <p:spTgt spid="36"/>
                                        </p:tgtEl>
                                        <p:attrNameLst>
                                          <p:attrName>ppt_w</p:attrName>
                                        </p:attrNameLst>
                                      </p:cBhvr>
                                      <p:tavLst>
                                        <p:tav tm="0">
                                          <p:val>
                                            <p:strVal val="#ppt_w*0.70"/>
                                          </p:val>
                                        </p:tav>
                                        <p:tav tm="100000">
                                          <p:val>
                                            <p:strVal val="#ppt_w"/>
                                          </p:val>
                                        </p:tav>
                                      </p:tavLst>
                                    </p:anim>
                                    <p:anim calcmode="lin" valueType="num">
                                      <p:cBhvr>
                                        <p:cTn id="40" dur="1000" fill="hold"/>
                                        <p:tgtEl>
                                          <p:spTgt spid="36"/>
                                        </p:tgtEl>
                                        <p:attrNameLst>
                                          <p:attrName>ppt_h</p:attrName>
                                        </p:attrNameLst>
                                      </p:cBhvr>
                                      <p:tavLst>
                                        <p:tav tm="0">
                                          <p:val>
                                            <p:strVal val="#ppt_h"/>
                                          </p:val>
                                        </p:tav>
                                        <p:tav tm="100000">
                                          <p:val>
                                            <p:strVal val="#ppt_h"/>
                                          </p:val>
                                        </p:tav>
                                      </p:tavLst>
                                    </p:anim>
                                    <p:animEffect transition="in" filter="fade">
                                      <p:cBhvr>
                                        <p:cTn id="41"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4" grpId="0"/>
      <p:bldP spid="36" grpId="0"/>
      <p:bldP spid="16"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 33">
            <a:extLst>
              <a:ext uri="{FF2B5EF4-FFF2-40B4-BE49-F238E27FC236}">
                <a16:creationId xmlns:a16="http://schemas.microsoft.com/office/drawing/2014/main" id="{7C3F347B-9039-0DC0-9EBE-DDBB1919677B}"/>
              </a:ext>
            </a:extLst>
          </p:cNvPr>
          <p:cNvPicPr>
            <a:picLocks noChangeAspect="1"/>
          </p:cNvPicPr>
          <p:nvPr/>
        </p:nvPicPr>
        <p:blipFill>
          <a:blip r:embed="rId2"/>
          <a:stretch>
            <a:fillRect/>
          </a:stretch>
        </p:blipFill>
        <p:spPr>
          <a:xfrm>
            <a:off x="8384778" y="151452"/>
            <a:ext cx="3572861" cy="2596816"/>
          </a:xfrm>
          <a:prstGeom prst="rect">
            <a:avLst/>
          </a:prstGeom>
        </p:spPr>
      </p:pic>
      <p:sp>
        <p:nvSpPr>
          <p:cNvPr id="5" name="ZoneTexte 4">
            <a:extLst>
              <a:ext uri="{FF2B5EF4-FFF2-40B4-BE49-F238E27FC236}">
                <a16:creationId xmlns:a16="http://schemas.microsoft.com/office/drawing/2014/main" id="{0A2C9345-116F-0A99-9DF2-6055A6D5E722}"/>
              </a:ext>
            </a:extLst>
          </p:cNvPr>
          <p:cNvSpPr txBox="1"/>
          <p:nvPr/>
        </p:nvSpPr>
        <p:spPr>
          <a:xfrm>
            <a:off x="234361" y="216338"/>
            <a:ext cx="11470158" cy="1661993"/>
          </a:xfrm>
          <a:prstGeom prst="rect">
            <a:avLst/>
          </a:prstGeom>
          <a:noFill/>
        </p:spPr>
        <p:txBody>
          <a:bodyPr wrap="square">
            <a:spAutoFit/>
          </a:bodyPr>
          <a:lstStyle/>
          <a:p>
            <a:r>
              <a:rPr lang="fr-CH" sz="5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Fritz Ter </a:t>
            </a:r>
            <a:r>
              <a:rPr lang="fr-CH" sz="5400" b="1" dirty="0" err="1">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Meer</a:t>
            </a:r>
            <a:b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br>
            <a:r>
              <a:rPr lang="fr-CH" sz="4400" b="1" dirty="0">
                <a:latin typeface="Arial Rounded MT Bold" panose="020F0704030504030204" pitchFamily="34" charset="77"/>
                <a:ea typeface="Helvetica Neue" panose="02000503000000020004" pitchFamily="2" charset="0"/>
                <a:cs typeface="Helvetica Neue" panose="02000503000000020004" pitchFamily="2" charset="0"/>
              </a:rPr>
              <a:t>Condamné à 7 ans de prison</a:t>
            </a:r>
          </a:p>
        </p:txBody>
      </p:sp>
      <p:pic>
        <p:nvPicPr>
          <p:cNvPr id="14" name="Image 13">
            <a:extLst>
              <a:ext uri="{FF2B5EF4-FFF2-40B4-BE49-F238E27FC236}">
                <a16:creationId xmlns:a16="http://schemas.microsoft.com/office/drawing/2014/main" id="{CEB6AFAD-BA8C-EE90-E64A-8A6FC9DD31F9}"/>
              </a:ext>
            </a:extLst>
          </p:cNvPr>
          <p:cNvPicPr>
            <a:picLocks noChangeAspect="1"/>
          </p:cNvPicPr>
          <p:nvPr/>
        </p:nvPicPr>
        <p:blipFill>
          <a:blip r:embed="rId3"/>
          <a:stretch>
            <a:fillRect/>
          </a:stretch>
        </p:blipFill>
        <p:spPr>
          <a:xfrm>
            <a:off x="360921" y="2335716"/>
            <a:ext cx="7147947" cy="4284073"/>
          </a:xfrm>
          <a:prstGeom prst="rect">
            <a:avLst/>
          </a:prstGeom>
          <a:ln>
            <a:solidFill>
              <a:schemeClr val="tx1"/>
            </a:solidFill>
          </a:ln>
        </p:spPr>
      </p:pic>
      <p:pic>
        <p:nvPicPr>
          <p:cNvPr id="3" name="Image 2">
            <a:extLst>
              <a:ext uri="{FF2B5EF4-FFF2-40B4-BE49-F238E27FC236}">
                <a16:creationId xmlns:a16="http://schemas.microsoft.com/office/drawing/2014/main" id="{E63723C3-AFB7-9D54-D272-5F0462822BDE}"/>
              </a:ext>
            </a:extLst>
          </p:cNvPr>
          <p:cNvPicPr>
            <a:picLocks noChangeAspect="1"/>
          </p:cNvPicPr>
          <p:nvPr/>
        </p:nvPicPr>
        <p:blipFill>
          <a:blip r:embed="rId4"/>
          <a:stretch>
            <a:fillRect/>
          </a:stretch>
        </p:blipFill>
        <p:spPr>
          <a:xfrm>
            <a:off x="5988490" y="4755977"/>
            <a:ext cx="5969149" cy="1402149"/>
          </a:xfrm>
          <a:prstGeom prst="rect">
            <a:avLst/>
          </a:prstGeom>
          <a:ln>
            <a:solidFill>
              <a:schemeClr val="tx1"/>
            </a:solidFill>
          </a:ln>
        </p:spPr>
      </p:pic>
      <p:sp>
        <p:nvSpPr>
          <p:cNvPr id="16" name="Rectangle 15">
            <a:extLst>
              <a:ext uri="{FF2B5EF4-FFF2-40B4-BE49-F238E27FC236}">
                <a16:creationId xmlns:a16="http://schemas.microsoft.com/office/drawing/2014/main" id="{424DADF8-ABAC-9203-D016-D940775FB4EA}"/>
              </a:ext>
            </a:extLst>
          </p:cNvPr>
          <p:cNvSpPr/>
          <p:nvPr/>
        </p:nvSpPr>
        <p:spPr>
          <a:xfrm>
            <a:off x="1062681" y="6264875"/>
            <a:ext cx="3929449" cy="354914"/>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E3543D39-EFCE-8EBE-E84A-FDACF0F41929}"/>
              </a:ext>
            </a:extLst>
          </p:cNvPr>
          <p:cNvSpPr/>
          <p:nvPr/>
        </p:nvSpPr>
        <p:spPr>
          <a:xfrm>
            <a:off x="5988490" y="4755976"/>
            <a:ext cx="5969149" cy="1402149"/>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ZoneTexte 30">
            <a:extLst>
              <a:ext uri="{FF2B5EF4-FFF2-40B4-BE49-F238E27FC236}">
                <a16:creationId xmlns:a16="http://schemas.microsoft.com/office/drawing/2014/main" id="{EB67A9F9-F816-91FC-0A2B-52FE13379C94}"/>
              </a:ext>
            </a:extLst>
          </p:cNvPr>
          <p:cNvSpPr txBox="1"/>
          <p:nvPr/>
        </p:nvSpPr>
        <p:spPr>
          <a:xfrm>
            <a:off x="345574" y="1933495"/>
            <a:ext cx="6141308" cy="369332"/>
          </a:xfrm>
          <a:prstGeom prst="rect">
            <a:avLst/>
          </a:prstGeom>
          <a:noFill/>
        </p:spPr>
        <p:txBody>
          <a:bodyPr wrap="square">
            <a:spAutoFit/>
          </a:bodyPr>
          <a:lstStyle/>
          <a:p>
            <a:r>
              <a:rPr lang="fr-CH" b="1" dirty="0">
                <a:solidFill>
                  <a:srgbClr val="000000"/>
                </a:solidFill>
                <a:effectLst/>
                <a:latin typeface="Helvetica Neue" panose="02000503000000020004" pitchFamily="2" charset="0"/>
              </a:rPr>
              <a:t>Archives du Procès de Nuremberg (p</a:t>
            </a:r>
            <a:r>
              <a:rPr lang="fr-CH" b="1" dirty="0">
                <a:solidFill>
                  <a:srgbClr val="000000"/>
                </a:solidFill>
                <a:latin typeface="Helvetica Neue" panose="02000503000000020004" pitchFamily="2" charset="0"/>
              </a:rPr>
              <a:t>ages 5</a:t>
            </a:r>
            <a:r>
              <a:rPr lang="fr-CH" b="1" dirty="0">
                <a:solidFill>
                  <a:srgbClr val="000000"/>
                </a:solidFill>
                <a:effectLst/>
                <a:latin typeface="Helvetica Neue" panose="02000503000000020004" pitchFamily="2" charset="0"/>
              </a:rPr>
              <a:t>, 7)</a:t>
            </a:r>
            <a:endParaRPr lang="fr-FR" b="1" dirty="0"/>
          </a:p>
        </p:txBody>
      </p:sp>
      <p:pic>
        <p:nvPicPr>
          <p:cNvPr id="35" name="Image 34">
            <a:extLst>
              <a:ext uri="{FF2B5EF4-FFF2-40B4-BE49-F238E27FC236}">
                <a16:creationId xmlns:a16="http://schemas.microsoft.com/office/drawing/2014/main" id="{A1DDCA31-BFE7-2FC9-64CC-A8BDBFD1C423}"/>
              </a:ext>
            </a:extLst>
          </p:cNvPr>
          <p:cNvPicPr>
            <a:picLocks noChangeAspect="1"/>
          </p:cNvPicPr>
          <p:nvPr/>
        </p:nvPicPr>
        <p:blipFill>
          <a:blip r:embed="rId5"/>
          <a:stretch>
            <a:fillRect/>
          </a:stretch>
        </p:blipFill>
        <p:spPr>
          <a:xfrm>
            <a:off x="7630472" y="2684873"/>
            <a:ext cx="4561528" cy="1792879"/>
          </a:xfrm>
          <a:prstGeom prst="rect">
            <a:avLst/>
          </a:prstGeom>
        </p:spPr>
      </p:pic>
      <p:pic>
        <p:nvPicPr>
          <p:cNvPr id="36" name="Image 35">
            <a:extLst>
              <a:ext uri="{FF2B5EF4-FFF2-40B4-BE49-F238E27FC236}">
                <a16:creationId xmlns:a16="http://schemas.microsoft.com/office/drawing/2014/main" id="{D2FB78CD-3683-9DC9-81A9-295875D6141F}"/>
              </a:ext>
            </a:extLst>
          </p:cNvPr>
          <p:cNvPicPr>
            <a:picLocks noChangeAspect="1"/>
          </p:cNvPicPr>
          <p:nvPr/>
        </p:nvPicPr>
        <p:blipFill>
          <a:blip r:embed="rId6"/>
          <a:stretch>
            <a:fillRect/>
          </a:stretch>
        </p:blipFill>
        <p:spPr>
          <a:xfrm>
            <a:off x="8384778" y="324968"/>
            <a:ext cx="1393482" cy="1661993"/>
          </a:xfrm>
          <a:prstGeom prst="rect">
            <a:avLst/>
          </a:prstGeom>
        </p:spPr>
      </p:pic>
    </p:spTree>
    <p:extLst>
      <p:ext uri="{BB962C8B-B14F-4D97-AF65-F5344CB8AC3E}">
        <p14:creationId xmlns:p14="http://schemas.microsoft.com/office/powerpoint/2010/main" val="3517579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1000" fill="hold"/>
                                        <p:tgtEl>
                                          <p:spTgt spid="31"/>
                                        </p:tgtEl>
                                        <p:attrNameLst>
                                          <p:attrName>ppt_w</p:attrName>
                                        </p:attrNameLst>
                                      </p:cBhvr>
                                      <p:tavLst>
                                        <p:tav tm="0">
                                          <p:val>
                                            <p:strVal val="#ppt_w*0.70"/>
                                          </p:val>
                                        </p:tav>
                                        <p:tav tm="100000">
                                          <p:val>
                                            <p:strVal val="#ppt_w"/>
                                          </p:val>
                                        </p:tav>
                                      </p:tavLst>
                                    </p:anim>
                                    <p:anim calcmode="lin" valueType="num">
                                      <p:cBhvr>
                                        <p:cTn id="13" dur="1000" fill="hold"/>
                                        <p:tgtEl>
                                          <p:spTgt spid="31"/>
                                        </p:tgtEl>
                                        <p:attrNameLst>
                                          <p:attrName>ppt_h</p:attrName>
                                        </p:attrNameLst>
                                      </p:cBhvr>
                                      <p:tavLst>
                                        <p:tav tm="0">
                                          <p:val>
                                            <p:strVal val="#ppt_h"/>
                                          </p:val>
                                        </p:tav>
                                        <p:tav tm="100000">
                                          <p:val>
                                            <p:strVal val="#ppt_h"/>
                                          </p:val>
                                        </p:tav>
                                      </p:tavLst>
                                    </p:anim>
                                    <p:animEffect transition="in" filter="fade">
                                      <p:cBhvr>
                                        <p:cTn id="14" dur="1000"/>
                                        <p:tgtEl>
                                          <p:spTgt spid="31"/>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strVal val="#ppt_w*0.70"/>
                                          </p:val>
                                        </p:tav>
                                        <p:tav tm="100000">
                                          <p:val>
                                            <p:strVal val="#ppt_w"/>
                                          </p:val>
                                        </p:tav>
                                      </p:tavLst>
                                    </p:anim>
                                    <p:anim calcmode="lin" valueType="num">
                                      <p:cBhvr>
                                        <p:cTn id="20" dur="1000" fill="hold"/>
                                        <p:tgtEl>
                                          <p:spTgt spid="16"/>
                                        </p:tgtEl>
                                        <p:attrNameLst>
                                          <p:attrName>ppt_h</p:attrName>
                                        </p:attrNameLst>
                                      </p:cBhvr>
                                      <p:tavLst>
                                        <p:tav tm="0">
                                          <p:val>
                                            <p:strVal val="#ppt_h"/>
                                          </p:val>
                                        </p:tav>
                                        <p:tav tm="100000">
                                          <p:val>
                                            <p:strVal val="#ppt_h"/>
                                          </p:val>
                                        </p:tav>
                                      </p:tavLst>
                                    </p:anim>
                                    <p:animEffect transition="in" filter="fade">
                                      <p:cBhvr>
                                        <p:cTn id="21" dur="1000"/>
                                        <p:tgtEl>
                                          <p:spTgt spid="16"/>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1000" fill="hold"/>
                                        <p:tgtEl>
                                          <p:spTgt spid="17"/>
                                        </p:tgtEl>
                                        <p:attrNameLst>
                                          <p:attrName>ppt_w</p:attrName>
                                        </p:attrNameLst>
                                      </p:cBhvr>
                                      <p:tavLst>
                                        <p:tav tm="0">
                                          <p:val>
                                            <p:strVal val="#ppt_w*0.70"/>
                                          </p:val>
                                        </p:tav>
                                        <p:tav tm="100000">
                                          <p:val>
                                            <p:strVal val="#ppt_w"/>
                                          </p:val>
                                        </p:tav>
                                      </p:tavLst>
                                    </p:anim>
                                    <p:anim calcmode="lin" valueType="num">
                                      <p:cBhvr>
                                        <p:cTn id="25" dur="1000" fill="hold"/>
                                        <p:tgtEl>
                                          <p:spTgt spid="17"/>
                                        </p:tgtEl>
                                        <p:attrNameLst>
                                          <p:attrName>ppt_h</p:attrName>
                                        </p:attrNameLst>
                                      </p:cBhvr>
                                      <p:tavLst>
                                        <p:tav tm="0">
                                          <p:val>
                                            <p:strVal val="#ppt_h"/>
                                          </p:val>
                                        </p:tav>
                                        <p:tav tm="100000">
                                          <p:val>
                                            <p:strVal val="#ppt_h"/>
                                          </p:val>
                                        </p:tav>
                                      </p:tavLst>
                                    </p:anim>
                                    <p:animEffect transition="in" filter="fade">
                                      <p:cBhvr>
                                        <p:cTn id="26" dur="1000"/>
                                        <p:tgtEl>
                                          <p:spTgt spid="17"/>
                                        </p:tgtEl>
                                      </p:cBhvr>
                                    </p:animEffect>
                                  </p:childTnLst>
                                </p:cTn>
                              </p:par>
                              <p:par>
                                <p:cTn id="27" presetID="55"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1000" fill="hold"/>
                                        <p:tgtEl>
                                          <p:spTgt spid="3"/>
                                        </p:tgtEl>
                                        <p:attrNameLst>
                                          <p:attrName>ppt_w</p:attrName>
                                        </p:attrNameLst>
                                      </p:cBhvr>
                                      <p:tavLst>
                                        <p:tav tm="0">
                                          <p:val>
                                            <p:strVal val="#ppt_w*0.70"/>
                                          </p:val>
                                        </p:tav>
                                        <p:tav tm="100000">
                                          <p:val>
                                            <p:strVal val="#ppt_w"/>
                                          </p:val>
                                        </p:tav>
                                      </p:tavLst>
                                    </p:anim>
                                    <p:anim calcmode="lin" valueType="num">
                                      <p:cBhvr>
                                        <p:cTn id="30" dur="1000" fill="hold"/>
                                        <p:tgtEl>
                                          <p:spTgt spid="3"/>
                                        </p:tgtEl>
                                        <p:attrNameLst>
                                          <p:attrName>ppt_h</p:attrName>
                                        </p:attrNameLst>
                                      </p:cBhvr>
                                      <p:tavLst>
                                        <p:tav tm="0">
                                          <p:val>
                                            <p:strVal val="#ppt_h"/>
                                          </p:val>
                                        </p:tav>
                                        <p:tav tm="100000">
                                          <p:val>
                                            <p:strVal val="#ppt_h"/>
                                          </p:val>
                                        </p:tav>
                                      </p:tavLst>
                                    </p:anim>
                                    <p:animEffect transition="in" filter="fade">
                                      <p:cBhvr>
                                        <p:cTn id="3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2C9345-116F-0A99-9DF2-6055A6D5E722}"/>
              </a:ext>
            </a:extLst>
          </p:cNvPr>
          <p:cNvSpPr txBox="1"/>
          <p:nvPr/>
        </p:nvSpPr>
        <p:spPr>
          <a:xfrm>
            <a:off x="142617" y="213133"/>
            <a:ext cx="11906766" cy="1661993"/>
          </a:xfrm>
          <a:prstGeom prst="rect">
            <a:avLst/>
          </a:prstGeom>
          <a:noFill/>
        </p:spPr>
        <p:txBody>
          <a:bodyPr wrap="square">
            <a:spAutoFit/>
          </a:bodyPr>
          <a:lstStyle/>
          <a:p>
            <a:r>
              <a:rPr lang="fr-CH" sz="5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Qui est Fritz Ter </a:t>
            </a:r>
            <a:r>
              <a:rPr lang="fr-CH" sz="5400" b="1" dirty="0" err="1">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Meer</a:t>
            </a:r>
            <a:r>
              <a:rPr lang="fr-CH" sz="5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 ?</a:t>
            </a:r>
            <a:b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br>
            <a:r>
              <a:rPr lang="fr-CH" sz="4800" b="1" dirty="0">
                <a:latin typeface="Arial Rounded MT Bold" panose="020F0704030504030204" pitchFamily="34" charset="77"/>
                <a:ea typeface="Helvetica Neue" panose="02000503000000020004" pitchFamily="2" charset="0"/>
                <a:cs typeface="Helvetica Neue" panose="02000503000000020004" pitchFamily="2" charset="0"/>
              </a:rPr>
              <a:t>Chef du comité qui dirigeait IG </a:t>
            </a:r>
            <a:r>
              <a:rPr lang="fr-CH" sz="4800" b="1" dirty="0" err="1">
                <a:latin typeface="Arial Rounded MT Bold" panose="020F0704030504030204" pitchFamily="34" charset="77"/>
                <a:ea typeface="Helvetica Neue" panose="02000503000000020004" pitchFamily="2" charset="0"/>
                <a:cs typeface="Helvetica Neue" panose="02000503000000020004" pitchFamily="2" charset="0"/>
              </a:rPr>
              <a:t>Farben</a:t>
            </a:r>
            <a:endParaRPr lang="fr-CH" sz="4800" b="1" dirty="0">
              <a:latin typeface="Arial Rounded MT Bold" panose="020F0704030504030204" pitchFamily="34" charset="77"/>
              <a:ea typeface="Helvetica Neue" panose="02000503000000020004" pitchFamily="2" charset="0"/>
              <a:cs typeface="Helvetica Neue" panose="02000503000000020004" pitchFamily="2" charset="0"/>
            </a:endParaRPr>
          </a:p>
        </p:txBody>
      </p:sp>
      <p:sp>
        <p:nvSpPr>
          <p:cNvPr id="31" name="ZoneTexte 30">
            <a:extLst>
              <a:ext uri="{FF2B5EF4-FFF2-40B4-BE49-F238E27FC236}">
                <a16:creationId xmlns:a16="http://schemas.microsoft.com/office/drawing/2014/main" id="{EB67A9F9-F816-91FC-0A2B-52FE13379C94}"/>
              </a:ext>
            </a:extLst>
          </p:cNvPr>
          <p:cNvSpPr txBox="1"/>
          <p:nvPr/>
        </p:nvSpPr>
        <p:spPr>
          <a:xfrm>
            <a:off x="4234248" y="1900888"/>
            <a:ext cx="6141308" cy="369332"/>
          </a:xfrm>
          <a:prstGeom prst="rect">
            <a:avLst/>
          </a:prstGeom>
          <a:noFill/>
        </p:spPr>
        <p:txBody>
          <a:bodyPr wrap="square">
            <a:spAutoFit/>
          </a:bodyPr>
          <a:lstStyle/>
          <a:p>
            <a:r>
              <a:rPr lang="fr-CH" b="1" dirty="0">
                <a:solidFill>
                  <a:srgbClr val="000000"/>
                </a:solidFill>
                <a:effectLst/>
                <a:latin typeface="Helvetica Neue" panose="02000503000000020004" pitchFamily="2" charset="0"/>
              </a:rPr>
              <a:t>Archives du Procès de Nuremberg (p</a:t>
            </a:r>
            <a:r>
              <a:rPr lang="fr-CH" b="1" dirty="0">
                <a:solidFill>
                  <a:srgbClr val="000000"/>
                </a:solidFill>
                <a:latin typeface="Helvetica Neue" panose="02000503000000020004" pitchFamily="2" charset="0"/>
              </a:rPr>
              <a:t>age 5</a:t>
            </a:r>
            <a:r>
              <a:rPr lang="fr-CH" b="1" dirty="0">
                <a:solidFill>
                  <a:srgbClr val="000000"/>
                </a:solidFill>
                <a:effectLst/>
                <a:latin typeface="Helvetica Neue" panose="02000503000000020004" pitchFamily="2" charset="0"/>
              </a:rPr>
              <a:t>)</a:t>
            </a:r>
            <a:endParaRPr lang="fr-FR" b="1" dirty="0"/>
          </a:p>
        </p:txBody>
      </p:sp>
      <p:sp>
        <p:nvSpPr>
          <p:cNvPr id="33" name="ZoneTexte 32">
            <a:extLst>
              <a:ext uri="{FF2B5EF4-FFF2-40B4-BE49-F238E27FC236}">
                <a16:creationId xmlns:a16="http://schemas.microsoft.com/office/drawing/2014/main" id="{18599383-AC47-CC79-043F-6E70D80B7E44}"/>
              </a:ext>
            </a:extLst>
          </p:cNvPr>
          <p:cNvSpPr txBox="1"/>
          <p:nvPr/>
        </p:nvSpPr>
        <p:spPr>
          <a:xfrm>
            <a:off x="4234248" y="3794786"/>
            <a:ext cx="8033439" cy="3185487"/>
          </a:xfrm>
          <a:prstGeom prst="rect">
            <a:avLst/>
          </a:prstGeom>
          <a:noFill/>
        </p:spPr>
        <p:txBody>
          <a:bodyPr wrap="square">
            <a:spAutoFit/>
          </a:bodyPr>
          <a:lstStyle/>
          <a:p>
            <a:r>
              <a:rPr lang="fr-CH" sz="2800" b="1" dirty="0">
                <a:solidFill>
                  <a:srgbClr val="000000"/>
                </a:solidFill>
                <a:effectLst/>
                <a:highlight>
                  <a:srgbClr val="FFFF00"/>
                </a:highlight>
                <a:latin typeface="Helvetica Neue" panose="02000503000000020004" pitchFamily="2" charset="0"/>
              </a:rPr>
              <a:t>Fritz </a:t>
            </a:r>
            <a:r>
              <a:rPr lang="fr-CH" sz="2800" b="1" dirty="0">
                <a:solidFill>
                  <a:srgbClr val="000000"/>
                </a:solidFill>
                <a:highlight>
                  <a:srgbClr val="FFFF00"/>
                </a:highlight>
                <a:latin typeface="Helvetica Neue" panose="02000503000000020004" pitchFamily="2" charset="0"/>
              </a:rPr>
              <a:t>Ter </a:t>
            </a:r>
            <a:r>
              <a:rPr lang="fr-CH" sz="2800" b="1" dirty="0" err="1">
                <a:solidFill>
                  <a:srgbClr val="000000"/>
                </a:solidFill>
                <a:highlight>
                  <a:srgbClr val="FFFF00"/>
                </a:highlight>
                <a:latin typeface="Helvetica Neue" panose="02000503000000020004" pitchFamily="2" charset="0"/>
              </a:rPr>
              <a:t>Meer</a:t>
            </a:r>
            <a:r>
              <a:rPr lang="fr-CH" sz="2800" b="1" dirty="0">
                <a:solidFill>
                  <a:srgbClr val="000000"/>
                </a:solidFill>
                <a:highlight>
                  <a:srgbClr val="FFFF00"/>
                </a:highlight>
                <a:latin typeface="Helvetica Neue" panose="02000503000000020004" pitchFamily="2" charset="0"/>
              </a:rPr>
              <a:t> : </a:t>
            </a:r>
            <a:br>
              <a:rPr lang="fr-CH" sz="2400" b="1" dirty="0">
                <a:solidFill>
                  <a:srgbClr val="000000"/>
                </a:solidFill>
                <a:highlight>
                  <a:srgbClr val="FFFF00"/>
                </a:highlight>
                <a:latin typeface="Helvetica Neue" panose="02000503000000020004" pitchFamily="2" charset="0"/>
              </a:rPr>
            </a:br>
            <a:r>
              <a:rPr lang="fr-CH" sz="900" b="1" dirty="0">
                <a:solidFill>
                  <a:srgbClr val="000000"/>
                </a:solidFill>
                <a:highlight>
                  <a:srgbClr val="FFFF00"/>
                </a:highlight>
                <a:latin typeface="Helvetica Neue" panose="02000503000000020004" pitchFamily="2" charset="0"/>
              </a:rPr>
              <a:t> </a:t>
            </a:r>
            <a:endParaRPr lang="fr-CH" dirty="0">
              <a:solidFill>
                <a:srgbClr val="000000"/>
              </a:solidFill>
              <a:highlight>
                <a:srgbClr val="FFFF00"/>
              </a:highlight>
              <a:latin typeface="Helvetica Neue" panose="02000503000000020004" pitchFamily="2" charset="0"/>
            </a:endParaRPr>
          </a:p>
          <a:p>
            <a:pPr marL="342900" indent="-342900">
              <a:buFont typeface=".Lucida Grande UI Regular"/>
              <a:buChar char="►"/>
            </a:pPr>
            <a:r>
              <a:rPr lang="fr-CH" sz="2000" b="1" dirty="0">
                <a:solidFill>
                  <a:srgbClr val="000000"/>
                </a:solidFill>
                <a:effectLst/>
                <a:latin typeface="Helvetica Neue" panose="02000503000000020004" pitchFamily="2" charset="0"/>
              </a:rPr>
              <a:t>Membre du </a:t>
            </a:r>
            <a:r>
              <a:rPr lang="fr-CH" sz="2000" b="1" dirty="0">
                <a:solidFill>
                  <a:srgbClr val="000000"/>
                </a:solidFill>
                <a:effectLst/>
                <a:highlight>
                  <a:srgbClr val="FFFF00"/>
                </a:highlight>
                <a:latin typeface="Helvetica Neue" panose="02000503000000020004" pitchFamily="2" charset="0"/>
              </a:rPr>
              <a:t>Comité central du Conseil de [IG] </a:t>
            </a:r>
            <a:r>
              <a:rPr lang="fr-CH" sz="2000" b="1" dirty="0" err="1">
                <a:effectLst/>
                <a:highlight>
                  <a:srgbClr val="FFFF00"/>
                </a:highlight>
                <a:latin typeface="Helvetica Neue" panose="02000503000000020004" pitchFamily="2" charset="0"/>
              </a:rPr>
              <a:t>Farben</a:t>
            </a:r>
            <a:r>
              <a:rPr lang="fr-CH" sz="2000" b="1" dirty="0">
                <a:effectLst/>
                <a:latin typeface="Helvetica Neue" panose="02000503000000020004" pitchFamily="2" charset="0"/>
              </a:rPr>
              <a:t> </a:t>
            </a:r>
            <a:br>
              <a:rPr lang="fr-CH" sz="2000" b="1" dirty="0">
                <a:solidFill>
                  <a:srgbClr val="000000"/>
                </a:solidFill>
                <a:effectLst/>
                <a:latin typeface="Helvetica Neue" panose="02000503000000020004" pitchFamily="2" charset="0"/>
              </a:rPr>
            </a:br>
            <a:r>
              <a:rPr lang="fr-CH" sz="800" b="1" dirty="0">
                <a:solidFill>
                  <a:srgbClr val="000000"/>
                </a:solidFill>
                <a:effectLst/>
                <a:latin typeface="Helvetica Neue" panose="02000503000000020004" pitchFamily="2" charset="0"/>
              </a:rPr>
              <a:t> </a:t>
            </a:r>
            <a:endParaRPr lang="fr-CH" sz="2000" b="1" dirty="0">
              <a:solidFill>
                <a:srgbClr val="000000"/>
              </a:solidFill>
              <a:latin typeface="Helvetica Neue" panose="02000503000000020004" pitchFamily="2" charset="0"/>
            </a:endParaRPr>
          </a:p>
          <a:p>
            <a:pPr marL="342900" indent="-342900">
              <a:buFont typeface=".Lucida Grande UI Regular"/>
              <a:buChar char="►"/>
            </a:pPr>
            <a:r>
              <a:rPr lang="fr-CH" sz="2000" b="1" dirty="0">
                <a:solidFill>
                  <a:srgbClr val="000000"/>
                </a:solidFill>
                <a:effectLst/>
                <a:latin typeface="Helvetica Neue" panose="02000503000000020004" pitchFamily="2" charset="0"/>
              </a:rPr>
              <a:t>Chef du </a:t>
            </a:r>
            <a:r>
              <a:rPr lang="fr-CH" sz="2000" b="1" dirty="0">
                <a:solidFill>
                  <a:srgbClr val="000000"/>
                </a:solidFill>
                <a:effectLst/>
                <a:highlight>
                  <a:srgbClr val="FFFF00"/>
                </a:highlight>
                <a:latin typeface="Helvetica Neue" panose="02000503000000020004" pitchFamily="2" charset="0"/>
              </a:rPr>
              <a:t>Comité technique</a:t>
            </a:r>
            <a:r>
              <a:rPr lang="fr-CH" sz="2000" b="1" dirty="0">
                <a:solidFill>
                  <a:srgbClr val="000000"/>
                </a:solidFill>
                <a:effectLst/>
                <a:latin typeface="Helvetica Neue" panose="02000503000000020004" pitchFamily="2" charset="0"/>
              </a:rPr>
              <a:t> du Conseil qui planifiait et dirigeait toute la production de </a:t>
            </a:r>
            <a:r>
              <a:rPr lang="fr-CH" sz="2000" b="1" dirty="0" err="1">
                <a:effectLst/>
                <a:highlight>
                  <a:srgbClr val="FFFF00"/>
                </a:highlight>
                <a:latin typeface="Helvetica Neue" panose="02000503000000020004" pitchFamily="2" charset="0"/>
              </a:rPr>
              <a:t>Farben</a:t>
            </a:r>
            <a:r>
              <a:rPr lang="fr-CH" sz="2000" b="1" dirty="0">
                <a:solidFill>
                  <a:srgbClr val="000000"/>
                </a:solidFill>
                <a:effectLst/>
                <a:latin typeface="Helvetica Neue" panose="02000503000000020004" pitchFamily="2" charset="0"/>
              </a:rPr>
              <a:t> </a:t>
            </a:r>
          </a:p>
          <a:p>
            <a:pPr marL="171450" indent="-171450">
              <a:buFont typeface=".Lucida Grande UI Regular"/>
              <a:buChar char="►"/>
            </a:pPr>
            <a:endParaRPr lang="fr-CH" sz="500" b="1" dirty="0">
              <a:solidFill>
                <a:srgbClr val="000000"/>
              </a:solidFill>
              <a:effectLst/>
              <a:latin typeface="Helvetica Neue" panose="02000503000000020004" pitchFamily="2" charset="0"/>
            </a:endParaRPr>
          </a:p>
          <a:p>
            <a:pPr marL="342900" indent="-342900">
              <a:buFont typeface=".Lucida Grande UI Regular"/>
              <a:buChar char="►"/>
            </a:pPr>
            <a:r>
              <a:rPr lang="fr-CH" sz="2000" b="1" dirty="0">
                <a:solidFill>
                  <a:srgbClr val="000000"/>
                </a:solidFill>
                <a:latin typeface="Helvetica Neue" panose="02000503000000020004" pitchFamily="2" charset="0"/>
              </a:rPr>
              <a:t>C</a:t>
            </a:r>
            <a:r>
              <a:rPr lang="fr-CH" sz="2000" b="1" dirty="0">
                <a:solidFill>
                  <a:srgbClr val="000000"/>
                </a:solidFill>
                <a:effectLst/>
                <a:latin typeface="Helvetica Neue" panose="02000503000000020004" pitchFamily="2" charset="0"/>
              </a:rPr>
              <a:t>hef de Sparte II chargé de la production de Buna, de </a:t>
            </a:r>
            <a:r>
              <a:rPr lang="fr-CH" sz="2000" b="1" dirty="0">
                <a:solidFill>
                  <a:srgbClr val="FF0000"/>
                </a:solidFill>
                <a:effectLst/>
                <a:highlight>
                  <a:srgbClr val="FFFF00"/>
                </a:highlight>
                <a:latin typeface="Helvetica Neue" panose="02000503000000020004" pitchFamily="2" charset="0"/>
              </a:rPr>
              <a:t>gaz toxiques</a:t>
            </a:r>
            <a:r>
              <a:rPr lang="fr-CH" sz="2000" b="1" dirty="0">
                <a:solidFill>
                  <a:srgbClr val="000000"/>
                </a:solidFill>
                <a:effectLst/>
                <a:latin typeface="Helvetica Neue" panose="02000503000000020004" pitchFamily="2" charset="0"/>
              </a:rPr>
              <a:t>, de colorants, de produits chimiques, de métaux et de </a:t>
            </a:r>
            <a:r>
              <a:rPr lang="fr-CH" sz="2000" b="1" dirty="0">
                <a:solidFill>
                  <a:srgbClr val="FF0000"/>
                </a:solidFill>
                <a:effectLst/>
                <a:highlight>
                  <a:srgbClr val="FFFF00"/>
                </a:highlight>
                <a:latin typeface="Helvetica Neue" panose="02000503000000020004" pitchFamily="2" charset="0"/>
              </a:rPr>
              <a:t>produits pharmaceutiques</a:t>
            </a:r>
            <a:r>
              <a:rPr lang="fr-CH" sz="2000" b="1" dirty="0">
                <a:solidFill>
                  <a:srgbClr val="FF0000"/>
                </a:solidFill>
                <a:effectLst/>
                <a:latin typeface="Helvetica Neue" panose="02000503000000020004" pitchFamily="2" charset="0"/>
              </a:rPr>
              <a:t> </a:t>
            </a:r>
            <a:endParaRPr lang="fr-CH" sz="2000" b="1" dirty="0">
              <a:solidFill>
                <a:srgbClr val="000000"/>
              </a:solidFill>
              <a:effectLst/>
              <a:latin typeface="Helvetica Neue" panose="02000503000000020004" pitchFamily="2" charset="0"/>
            </a:endParaRPr>
          </a:p>
          <a:p>
            <a:pPr marL="171450" indent="-171450">
              <a:buFont typeface=".Lucida Grande UI Regular"/>
              <a:buChar char="►"/>
            </a:pPr>
            <a:endParaRPr lang="fr-CH" sz="500" b="1" dirty="0">
              <a:solidFill>
                <a:srgbClr val="000000"/>
              </a:solidFill>
              <a:latin typeface="Helvetica Neue" panose="02000503000000020004" pitchFamily="2" charset="0"/>
            </a:endParaRPr>
          </a:p>
          <a:p>
            <a:pPr marL="342900" indent="-342900">
              <a:buFont typeface=".Lucida Grande UI Regular"/>
              <a:buChar char="►"/>
            </a:pPr>
            <a:r>
              <a:rPr lang="fr-CH" sz="2000" b="1" dirty="0">
                <a:solidFill>
                  <a:srgbClr val="000000"/>
                </a:solidFill>
                <a:latin typeface="Helvetica Neue" panose="02000503000000020004" pitchFamily="2" charset="0"/>
              </a:rPr>
              <a:t>C</a:t>
            </a:r>
            <a:r>
              <a:rPr lang="fr-CH" sz="2000" b="1" dirty="0">
                <a:solidFill>
                  <a:srgbClr val="000000"/>
                </a:solidFill>
                <a:effectLst/>
                <a:latin typeface="Helvetica Neue" panose="02000503000000020004" pitchFamily="2" charset="0"/>
              </a:rPr>
              <a:t>hef des </a:t>
            </a:r>
            <a:r>
              <a:rPr lang="fr-CH" sz="2000" b="1" dirty="0">
                <a:solidFill>
                  <a:srgbClr val="000000"/>
                </a:solidFill>
                <a:effectLst/>
                <a:highlight>
                  <a:srgbClr val="FFFF00"/>
                </a:highlight>
                <a:latin typeface="Helvetica Neue" panose="02000503000000020004" pitchFamily="2" charset="0"/>
              </a:rPr>
              <a:t>économies militaires</a:t>
            </a:r>
            <a:endParaRPr lang="fr-CH" sz="2000" b="1" dirty="0">
              <a:solidFill>
                <a:srgbClr val="000000"/>
              </a:solidFill>
              <a:effectLst/>
              <a:latin typeface="Helvetica Neue" panose="02000503000000020004" pitchFamily="2" charset="0"/>
            </a:endParaRPr>
          </a:p>
        </p:txBody>
      </p:sp>
      <p:pic>
        <p:nvPicPr>
          <p:cNvPr id="4098" name="Picture 2">
            <a:extLst>
              <a:ext uri="{FF2B5EF4-FFF2-40B4-BE49-F238E27FC236}">
                <a16:creationId xmlns:a16="http://schemas.microsoft.com/office/drawing/2014/main" id="{A90E9F60-349F-6D53-F4A8-D33BE66420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680" y="2340086"/>
            <a:ext cx="3649360" cy="427970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E63723C3-AFB7-9D54-D272-5F0462822BDE}"/>
              </a:ext>
            </a:extLst>
          </p:cNvPr>
          <p:cNvPicPr>
            <a:picLocks noChangeAspect="1"/>
          </p:cNvPicPr>
          <p:nvPr/>
        </p:nvPicPr>
        <p:blipFill>
          <a:blip r:embed="rId3"/>
          <a:stretch>
            <a:fillRect/>
          </a:stretch>
        </p:blipFill>
        <p:spPr>
          <a:xfrm>
            <a:off x="4320328" y="2243245"/>
            <a:ext cx="5969149" cy="1402149"/>
          </a:xfrm>
          <a:prstGeom prst="rect">
            <a:avLst/>
          </a:prstGeom>
          <a:ln>
            <a:solidFill>
              <a:schemeClr val="tx1"/>
            </a:solidFill>
          </a:ln>
        </p:spPr>
      </p:pic>
      <p:sp>
        <p:nvSpPr>
          <p:cNvPr id="17" name="Rectangle 16">
            <a:extLst>
              <a:ext uri="{FF2B5EF4-FFF2-40B4-BE49-F238E27FC236}">
                <a16:creationId xmlns:a16="http://schemas.microsoft.com/office/drawing/2014/main" id="{E3543D39-EFCE-8EBE-E84A-FDACF0F41929}"/>
              </a:ext>
            </a:extLst>
          </p:cNvPr>
          <p:cNvSpPr/>
          <p:nvPr/>
        </p:nvSpPr>
        <p:spPr>
          <a:xfrm>
            <a:off x="4320328" y="2243244"/>
            <a:ext cx="5969149" cy="1402149"/>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1" name="Connecteur droit 20">
            <a:extLst>
              <a:ext uri="{FF2B5EF4-FFF2-40B4-BE49-F238E27FC236}">
                <a16:creationId xmlns:a16="http://schemas.microsoft.com/office/drawing/2014/main" id="{232D0C0A-B34F-6D73-ABEE-03385F5FB49C}"/>
              </a:ext>
            </a:extLst>
          </p:cNvPr>
          <p:cNvCxnSpPr>
            <a:cxnSpLocks/>
          </p:cNvCxnSpPr>
          <p:nvPr/>
        </p:nvCxnSpPr>
        <p:spPr>
          <a:xfrm>
            <a:off x="6087763" y="2508229"/>
            <a:ext cx="36493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0108EFC4-B317-E10E-1F46-EBB829C5B70F}"/>
              </a:ext>
            </a:extLst>
          </p:cNvPr>
          <p:cNvCxnSpPr>
            <a:cxnSpLocks/>
          </p:cNvCxnSpPr>
          <p:nvPr/>
        </p:nvCxnSpPr>
        <p:spPr>
          <a:xfrm>
            <a:off x="4629666" y="2693581"/>
            <a:ext cx="5317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DE304D92-6556-3760-BE14-A850F480B0F5}"/>
              </a:ext>
            </a:extLst>
          </p:cNvPr>
          <p:cNvCxnSpPr>
            <a:cxnSpLocks/>
          </p:cNvCxnSpPr>
          <p:nvPr/>
        </p:nvCxnSpPr>
        <p:spPr>
          <a:xfrm>
            <a:off x="4629666" y="2895407"/>
            <a:ext cx="510745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B9290385-DEF3-BFDD-82FD-5C739F1A6471}"/>
              </a:ext>
            </a:extLst>
          </p:cNvPr>
          <p:cNvCxnSpPr>
            <a:cxnSpLocks/>
          </p:cNvCxnSpPr>
          <p:nvPr/>
        </p:nvCxnSpPr>
        <p:spPr>
          <a:xfrm>
            <a:off x="4629666" y="3093116"/>
            <a:ext cx="102972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2032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strVal val="#ppt_w*0.70"/>
                                          </p:val>
                                        </p:tav>
                                        <p:tav tm="100000">
                                          <p:val>
                                            <p:strVal val="#ppt_w"/>
                                          </p:val>
                                        </p:tav>
                                      </p:tavLst>
                                    </p:anim>
                                    <p:anim calcmode="lin" valueType="num">
                                      <p:cBhvr>
                                        <p:cTn id="8" dur="1000" fill="hold"/>
                                        <p:tgtEl>
                                          <p:spTgt spid="21"/>
                                        </p:tgtEl>
                                        <p:attrNameLst>
                                          <p:attrName>ppt_h</p:attrName>
                                        </p:attrNameLst>
                                      </p:cBhvr>
                                      <p:tavLst>
                                        <p:tav tm="0">
                                          <p:val>
                                            <p:strVal val="#ppt_h"/>
                                          </p:val>
                                        </p:tav>
                                        <p:tav tm="100000">
                                          <p:val>
                                            <p:strVal val="#ppt_h"/>
                                          </p:val>
                                        </p:tav>
                                      </p:tavLst>
                                    </p:anim>
                                    <p:animEffect transition="in" filter="fade">
                                      <p:cBhvr>
                                        <p:cTn id="9" dur="1000"/>
                                        <p:tgtEl>
                                          <p:spTgt spid="21"/>
                                        </p:tgtEl>
                                      </p:cBhvr>
                                    </p:animEffect>
                                  </p:childTnLst>
                                </p:cTn>
                              </p:par>
                              <p:par>
                                <p:cTn id="10" presetID="55"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000" fill="hold"/>
                                        <p:tgtEl>
                                          <p:spTgt spid="23"/>
                                        </p:tgtEl>
                                        <p:attrNameLst>
                                          <p:attrName>ppt_w</p:attrName>
                                        </p:attrNameLst>
                                      </p:cBhvr>
                                      <p:tavLst>
                                        <p:tav tm="0">
                                          <p:val>
                                            <p:strVal val="#ppt_w*0.70"/>
                                          </p:val>
                                        </p:tav>
                                        <p:tav tm="100000">
                                          <p:val>
                                            <p:strVal val="#ppt_w"/>
                                          </p:val>
                                        </p:tav>
                                      </p:tavLst>
                                    </p:anim>
                                    <p:anim calcmode="lin" valueType="num">
                                      <p:cBhvr>
                                        <p:cTn id="13" dur="1000" fill="hold"/>
                                        <p:tgtEl>
                                          <p:spTgt spid="23"/>
                                        </p:tgtEl>
                                        <p:attrNameLst>
                                          <p:attrName>ppt_h</p:attrName>
                                        </p:attrNameLst>
                                      </p:cBhvr>
                                      <p:tavLst>
                                        <p:tav tm="0">
                                          <p:val>
                                            <p:strVal val="#ppt_h"/>
                                          </p:val>
                                        </p:tav>
                                        <p:tav tm="100000">
                                          <p:val>
                                            <p:strVal val="#ppt_h"/>
                                          </p:val>
                                        </p:tav>
                                      </p:tavLst>
                                    </p:anim>
                                    <p:animEffect transition="in" filter="fade">
                                      <p:cBhvr>
                                        <p:cTn id="14" dur="1000"/>
                                        <p:tgtEl>
                                          <p:spTgt spid="23"/>
                                        </p:tgtEl>
                                      </p:cBhvr>
                                    </p:animEffect>
                                  </p:childTnLst>
                                </p:cTn>
                              </p:par>
                              <p:par>
                                <p:cTn id="15" presetID="55"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1000" fill="hold"/>
                                        <p:tgtEl>
                                          <p:spTgt spid="26"/>
                                        </p:tgtEl>
                                        <p:attrNameLst>
                                          <p:attrName>ppt_w</p:attrName>
                                        </p:attrNameLst>
                                      </p:cBhvr>
                                      <p:tavLst>
                                        <p:tav tm="0">
                                          <p:val>
                                            <p:strVal val="#ppt_w*0.70"/>
                                          </p:val>
                                        </p:tav>
                                        <p:tav tm="100000">
                                          <p:val>
                                            <p:strVal val="#ppt_w"/>
                                          </p:val>
                                        </p:tav>
                                      </p:tavLst>
                                    </p:anim>
                                    <p:anim calcmode="lin" valueType="num">
                                      <p:cBhvr>
                                        <p:cTn id="18" dur="1000" fill="hold"/>
                                        <p:tgtEl>
                                          <p:spTgt spid="26"/>
                                        </p:tgtEl>
                                        <p:attrNameLst>
                                          <p:attrName>ppt_h</p:attrName>
                                        </p:attrNameLst>
                                      </p:cBhvr>
                                      <p:tavLst>
                                        <p:tav tm="0">
                                          <p:val>
                                            <p:strVal val="#ppt_h"/>
                                          </p:val>
                                        </p:tav>
                                        <p:tav tm="100000">
                                          <p:val>
                                            <p:strVal val="#ppt_h"/>
                                          </p:val>
                                        </p:tav>
                                      </p:tavLst>
                                    </p:anim>
                                    <p:animEffect transition="in" filter="fade">
                                      <p:cBhvr>
                                        <p:cTn id="19" dur="1000"/>
                                        <p:tgtEl>
                                          <p:spTgt spid="26"/>
                                        </p:tgtEl>
                                      </p:cBhvr>
                                    </p:animEffect>
                                  </p:childTnLst>
                                </p:cTn>
                              </p:par>
                              <p:par>
                                <p:cTn id="20" presetID="55" presetClass="entr" presetSubtype="0"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1000" fill="hold"/>
                                        <p:tgtEl>
                                          <p:spTgt spid="29"/>
                                        </p:tgtEl>
                                        <p:attrNameLst>
                                          <p:attrName>ppt_w</p:attrName>
                                        </p:attrNameLst>
                                      </p:cBhvr>
                                      <p:tavLst>
                                        <p:tav tm="0">
                                          <p:val>
                                            <p:strVal val="#ppt_w*0.70"/>
                                          </p:val>
                                        </p:tav>
                                        <p:tav tm="100000">
                                          <p:val>
                                            <p:strVal val="#ppt_w"/>
                                          </p:val>
                                        </p:tav>
                                      </p:tavLst>
                                    </p:anim>
                                    <p:anim calcmode="lin" valueType="num">
                                      <p:cBhvr>
                                        <p:cTn id="23" dur="1000" fill="hold"/>
                                        <p:tgtEl>
                                          <p:spTgt spid="29"/>
                                        </p:tgtEl>
                                        <p:attrNameLst>
                                          <p:attrName>ppt_h</p:attrName>
                                        </p:attrNameLst>
                                      </p:cBhvr>
                                      <p:tavLst>
                                        <p:tav tm="0">
                                          <p:val>
                                            <p:strVal val="#ppt_h"/>
                                          </p:val>
                                        </p:tav>
                                        <p:tav tm="100000">
                                          <p:val>
                                            <p:strVal val="#ppt_h"/>
                                          </p:val>
                                        </p:tav>
                                      </p:tavLst>
                                    </p:anim>
                                    <p:animEffect transition="in" filter="fade">
                                      <p:cBhvr>
                                        <p:cTn id="24" dur="1000"/>
                                        <p:tgtEl>
                                          <p:spTgt spid="29"/>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1000" fill="hold"/>
                                        <p:tgtEl>
                                          <p:spTgt spid="33"/>
                                        </p:tgtEl>
                                        <p:attrNameLst>
                                          <p:attrName>ppt_w</p:attrName>
                                        </p:attrNameLst>
                                      </p:cBhvr>
                                      <p:tavLst>
                                        <p:tav tm="0">
                                          <p:val>
                                            <p:strVal val="#ppt_w*0.70"/>
                                          </p:val>
                                        </p:tav>
                                        <p:tav tm="100000">
                                          <p:val>
                                            <p:strVal val="#ppt_w"/>
                                          </p:val>
                                        </p:tav>
                                      </p:tavLst>
                                    </p:anim>
                                    <p:anim calcmode="lin" valueType="num">
                                      <p:cBhvr>
                                        <p:cTn id="28" dur="1000" fill="hold"/>
                                        <p:tgtEl>
                                          <p:spTgt spid="33"/>
                                        </p:tgtEl>
                                        <p:attrNameLst>
                                          <p:attrName>ppt_h</p:attrName>
                                        </p:attrNameLst>
                                      </p:cBhvr>
                                      <p:tavLst>
                                        <p:tav tm="0">
                                          <p:val>
                                            <p:strVal val="#ppt_h"/>
                                          </p:val>
                                        </p:tav>
                                        <p:tav tm="100000">
                                          <p:val>
                                            <p:strVal val="#ppt_h"/>
                                          </p:val>
                                        </p:tav>
                                      </p:tavLst>
                                    </p:anim>
                                    <p:animEffect transition="in" filter="fade">
                                      <p:cBhvr>
                                        <p:cTn id="29"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2C9345-116F-0A99-9DF2-6055A6D5E722}"/>
              </a:ext>
            </a:extLst>
          </p:cNvPr>
          <p:cNvSpPr txBox="1"/>
          <p:nvPr/>
        </p:nvSpPr>
        <p:spPr>
          <a:xfrm>
            <a:off x="262067" y="202490"/>
            <a:ext cx="11470158" cy="1477328"/>
          </a:xfrm>
          <a:prstGeom prst="rect">
            <a:avLst/>
          </a:prstGeom>
          <a:noFill/>
        </p:spPr>
        <p:txBody>
          <a:bodyPr wrap="square">
            <a:spAutoFit/>
          </a:bodyPr>
          <a:lstStyle/>
          <a:p>
            <a:r>
              <a:rPr lang="fr-CH" sz="5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Fritz Ter </a:t>
            </a:r>
            <a:r>
              <a:rPr lang="fr-CH" sz="5400" b="1" dirty="0" err="1">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Meer</a:t>
            </a:r>
            <a:b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br>
            <a:r>
              <a:rPr lang="fr-CH" sz="3600" b="1" dirty="0">
                <a:latin typeface="Arial Rounded MT Bold" panose="020F0704030504030204" pitchFamily="34" charset="77"/>
                <a:ea typeface="Helvetica Neue" panose="02000503000000020004" pitchFamily="2" charset="0"/>
                <a:cs typeface="Helvetica Neue" panose="02000503000000020004" pitchFamily="2" charset="0"/>
              </a:rPr>
              <a:t>n’a fait que 2 ans de prison !</a:t>
            </a:r>
          </a:p>
        </p:txBody>
      </p:sp>
      <p:sp>
        <p:nvSpPr>
          <p:cNvPr id="18" name="ZoneTexte 17">
            <a:extLst>
              <a:ext uri="{FF2B5EF4-FFF2-40B4-BE49-F238E27FC236}">
                <a16:creationId xmlns:a16="http://schemas.microsoft.com/office/drawing/2014/main" id="{69E2D4EC-936D-D41E-24E7-1A4DA3CD072D}"/>
              </a:ext>
            </a:extLst>
          </p:cNvPr>
          <p:cNvSpPr txBox="1"/>
          <p:nvPr/>
        </p:nvSpPr>
        <p:spPr>
          <a:xfrm>
            <a:off x="536235" y="3203470"/>
            <a:ext cx="6639945" cy="3416320"/>
          </a:xfrm>
          <a:prstGeom prst="rect">
            <a:avLst/>
          </a:prstGeom>
          <a:noFill/>
          <a:ln>
            <a:noFill/>
          </a:ln>
        </p:spPr>
        <p:txBody>
          <a:bodyPr wrap="square">
            <a:spAutoFit/>
          </a:bodyPr>
          <a:lstStyle/>
          <a:p>
            <a:r>
              <a:rPr lang="fr-CH" sz="2200" b="1" i="0" spc="-150" dirty="0">
                <a:solidFill>
                  <a:srgbClr val="333333"/>
                </a:solidFill>
                <a:effectLst/>
                <a:latin typeface="Arial" panose="020B0604020202020204" pitchFamily="34" charset="0"/>
              </a:rPr>
              <a:t>« </a:t>
            </a:r>
            <a:r>
              <a:rPr lang="fr-CH" sz="2200" b="1" i="0" spc="-150" dirty="0">
                <a:solidFill>
                  <a:srgbClr val="333333"/>
                </a:solidFill>
                <a:effectLst/>
                <a:highlight>
                  <a:srgbClr val="FFFF00"/>
                </a:highlight>
                <a:latin typeface="Arial" panose="020B0604020202020204" pitchFamily="34" charset="0"/>
              </a:rPr>
              <a:t>Après sa libération en 1950, </a:t>
            </a:r>
            <a:r>
              <a:rPr lang="fr-CH" sz="2200" b="1" spc="-150" dirty="0">
                <a:solidFill>
                  <a:srgbClr val="333333"/>
                </a:solidFill>
                <a:highlight>
                  <a:srgbClr val="FFFF00"/>
                </a:highlight>
                <a:latin typeface="Arial" panose="020B0604020202020204" pitchFamily="34" charset="0"/>
              </a:rPr>
              <a:t>Fritz Ter </a:t>
            </a:r>
            <a:r>
              <a:rPr lang="fr-CH" sz="2200" b="1" spc="-150" dirty="0" err="1">
                <a:solidFill>
                  <a:srgbClr val="333333"/>
                </a:solidFill>
                <a:highlight>
                  <a:srgbClr val="FFFF00"/>
                </a:highlight>
                <a:latin typeface="Arial" panose="020B0604020202020204" pitchFamily="34" charset="0"/>
              </a:rPr>
              <a:t>Meer</a:t>
            </a:r>
            <a:r>
              <a:rPr lang="fr-CH" sz="2200" b="1" i="0" spc="-150" dirty="0">
                <a:solidFill>
                  <a:srgbClr val="333333"/>
                </a:solidFill>
                <a:effectLst/>
                <a:highlight>
                  <a:srgbClr val="FFFF00"/>
                </a:highlight>
                <a:latin typeface="Arial" panose="020B0604020202020204" pitchFamily="34" charset="0"/>
              </a:rPr>
              <a:t> siège au conseil de surveillance de l’entreprise </a:t>
            </a:r>
            <a:r>
              <a:rPr lang="fr-CH" sz="2200" b="1" spc="-150" dirty="0" err="1">
                <a:solidFill>
                  <a:srgbClr val="333333"/>
                </a:solidFill>
                <a:highlight>
                  <a:srgbClr val="FFFF00"/>
                </a:highlight>
                <a:latin typeface="Arial" panose="020B0604020202020204" pitchFamily="34" charset="0"/>
              </a:rPr>
              <a:t>Farbenfabriken</a:t>
            </a:r>
            <a:r>
              <a:rPr lang="fr-CH" sz="2200" b="1" i="0" spc="-150" dirty="0">
                <a:solidFill>
                  <a:srgbClr val="333333"/>
                </a:solidFill>
                <a:effectLst/>
                <a:highlight>
                  <a:srgbClr val="FFFF00"/>
                </a:highlight>
                <a:latin typeface="Arial" panose="020B0604020202020204" pitchFamily="34" charset="0"/>
              </a:rPr>
              <a:t> Bayer </a:t>
            </a:r>
            <a:r>
              <a:rPr lang="fr-CH" sz="2200" b="1" spc="-150" dirty="0">
                <a:effectLst/>
                <a:highlight>
                  <a:srgbClr val="FFFF00"/>
                </a:highlight>
                <a:latin typeface="Arial" panose="020B0604020202020204" pitchFamily="34" charset="0"/>
              </a:rPr>
              <a:t>AG</a:t>
            </a:r>
            <a:r>
              <a:rPr lang="fr-CH" sz="2200" b="1" i="0" spc="-150" dirty="0">
                <a:solidFill>
                  <a:srgbClr val="333333"/>
                </a:solidFill>
                <a:effectLst/>
                <a:highlight>
                  <a:srgbClr val="FFFF00"/>
                </a:highlight>
                <a:latin typeface="Arial" panose="020B0604020202020204" pitchFamily="34" charset="0"/>
              </a:rPr>
              <a:t>, qu'il a présidé </a:t>
            </a:r>
            <a:r>
              <a:rPr lang="fr-CH" sz="2200" b="1" spc="-150" dirty="0">
                <a:solidFill>
                  <a:srgbClr val="333333"/>
                </a:solidFill>
                <a:highlight>
                  <a:srgbClr val="FFFF00"/>
                </a:highlight>
                <a:latin typeface="Arial" panose="020B0604020202020204" pitchFamily="34" charset="0"/>
              </a:rPr>
              <a:t>de</a:t>
            </a:r>
            <a:r>
              <a:rPr lang="fr-CH" sz="2200" b="1" i="0" spc="-150" dirty="0">
                <a:solidFill>
                  <a:srgbClr val="333333"/>
                </a:solidFill>
                <a:effectLst/>
                <a:highlight>
                  <a:srgbClr val="FFFF00"/>
                </a:highlight>
                <a:latin typeface="Arial" panose="020B0604020202020204" pitchFamily="34" charset="0"/>
              </a:rPr>
              <a:t> 1956 à 1964</a:t>
            </a:r>
            <a:r>
              <a:rPr lang="fr-CH" sz="2200" b="1" i="0" spc="-150" dirty="0">
                <a:solidFill>
                  <a:srgbClr val="333333"/>
                </a:solidFill>
                <a:effectLst/>
                <a:latin typeface="Arial" panose="020B0604020202020204" pitchFamily="34" charset="0"/>
              </a:rPr>
              <a:t>. </a:t>
            </a:r>
          </a:p>
          <a:p>
            <a:r>
              <a:rPr lang="fr-CH" sz="900" spc="-150" dirty="0">
                <a:solidFill>
                  <a:srgbClr val="333333"/>
                </a:solidFill>
                <a:latin typeface="Arial" panose="020B0604020202020204" pitchFamily="34" charset="0"/>
              </a:rPr>
              <a:t> </a:t>
            </a:r>
            <a:br>
              <a:rPr lang="fr-CH" sz="2200" b="0" i="0" spc="-150" dirty="0">
                <a:solidFill>
                  <a:srgbClr val="333333"/>
                </a:solidFill>
                <a:effectLst/>
                <a:latin typeface="Arial" panose="020B0604020202020204" pitchFamily="34" charset="0"/>
              </a:rPr>
            </a:br>
            <a:r>
              <a:rPr lang="fr-CH" sz="2200" b="1" i="0" spc="-150" dirty="0">
                <a:solidFill>
                  <a:srgbClr val="333333"/>
                </a:solidFill>
                <a:effectLst/>
                <a:highlight>
                  <a:srgbClr val="FFFF00"/>
                </a:highlight>
                <a:latin typeface="Arial" panose="020B0604020202020204" pitchFamily="34" charset="0"/>
              </a:rPr>
              <a:t>Après avoir quitté l'entreprise, il a été nommé Président d'honneur. </a:t>
            </a:r>
          </a:p>
          <a:p>
            <a:r>
              <a:rPr lang="fr-CH" sz="900" spc="-150" dirty="0">
                <a:solidFill>
                  <a:srgbClr val="333333"/>
                </a:solidFill>
                <a:latin typeface="Arial" panose="020B0604020202020204" pitchFamily="34" charset="0"/>
              </a:rPr>
              <a:t> </a:t>
            </a:r>
            <a:br>
              <a:rPr lang="fr-CH" sz="2200" b="0" i="0" spc="-150" dirty="0">
                <a:solidFill>
                  <a:srgbClr val="333333"/>
                </a:solidFill>
                <a:effectLst/>
                <a:latin typeface="Arial" panose="020B0604020202020204" pitchFamily="34" charset="0"/>
              </a:rPr>
            </a:br>
            <a:r>
              <a:rPr lang="fr-CH" sz="2200" b="0" i="0" spc="-150" dirty="0">
                <a:solidFill>
                  <a:srgbClr val="333333"/>
                </a:solidFill>
                <a:effectLst/>
                <a:latin typeface="Arial" panose="020B0604020202020204" pitchFamily="34" charset="0"/>
              </a:rPr>
              <a:t>La même année (1964), Bayer </a:t>
            </a:r>
            <a:r>
              <a:rPr lang="fr-CH" sz="2200" spc="-150" dirty="0">
                <a:effectLst/>
                <a:latin typeface="Arial" panose="020B0604020202020204" pitchFamily="34" charset="0"/>
              </a:rPr>
              <a:t>AG</a:t>
            </a:r>
            <a:r>
              <a:rPr lang="fr-CH" sz="2200" b="0" i="0" spc="-150" dirty="0">
                <a:solidFill>
                  <a:srgbClr val="333333"/>
                </a:solidFill>
                <a:effectLst/>
                <a:latin typeface="Arial" panose="020B0604020202020204" pitchFamily="34" charset="0"/>
              </a:rPr>
              <a:t> a appelé l’une de ses Fondations </a:t>
            </a:r>
            <a:r>
              <a:rPr lang="fr-CH" sz="2200" b="1" i="0" spc="-150" dirty="0">
                <a:solidFill>
                  <a:srgbClr val="333333"/>
                </a:solidFill>
                <a:effectLst/>
                <a:highlight>
                  <a:srgbClr val="FFFF00"/>
                </a:highlight>
                <a:latin typeface="Arial" panose="020B0604020202020204" pitchFamily="34" charset="0"/>
              </a:rPr>
              <a:t>la</a:t>
            </a:r>
            <a:r>
              <a:rPr lang="fr-CH" sz="2200" b="0" i="0" spc="-150" dirty="0">
                <a:solidFill>
                  <a:srgbClr val="333333"/>
                </a:solidFill>
                <a:effectLst/>
                <a:highlight>
                  <a:srgbClr val="FFFF00"/>
                </a:highlight>
                <a:latin typeface="Arial" panose="020B0604020202020204" pitchFamily="34" charset="0"/>
              </a:rPr>
              <a:t> </a:t>
            </a:r>
            <a:r>
              <a:rPr lang="fr-CH" sz="2200" b="1" i="0" spc="-150" dirty="0">
                <a:solidFill>
                  <a:srgbClr val="333333"/>
                </a:solidFill>
                <a:effectLst/>
                <a:highlight>
                  <a:srgbClr val="FFFF00"/>
                </a:highlight>
                <a:latin typeface="Arial" panose="020B0604020202020204" pitchFamily="34" charset="0"/>
              </a:rPr>
              <a:t>Fondation Fritz-ter </a:t>
            </a:r>
            <a:r>
              <a:rPr lang="fr-CH" sz="2200" b="1" i="0" spc="-150" dirty="0" err="1">
                <a:solidFill>
                  <a:srgbClr val="333333"/>
                </a:solidFill>
                <a:effectLst/>
                <a:highlight>
                  <a:srgbClr val="FFFF00"/>
                </a:highlight>
                <a:latin typeface="Arial" panose="020B0604020202020204" pitchFamily="34" charset="0"/>
              </a:rPr>
              <a:t>Meer</a:t>
            </a:r>
            <a:r>
              <a:rPr lang="fr-CH" sz="2200" b="0" i="0" spc="-150" dirty="0">
                <a:solidFill>
                  <a:srgbClr val="333333"/>
                </a:solidFill>
                <a:effectLst/>
                <a:latin typeface="Arial" panose="020B0604020202020204" pitchFamily="34" charset="0"/>
              </a:rPr>
              <a:t> à l'occasion de son 80e anniversaire, </a:t>
            </a:r>
            <a:r>
              <a:rPr lang="fr-CH" sz="2200" b="1" i="0" spc="-150" dirty="0">
                <a:solidFill>
                  <a:srgbClr val="333333"/>
                </a:solidFill>
                <a:effectLst/>
                <a:highlight>
                  <a:srgbClr val="FFFF00"/>
                </a:highlight>
                <a:latin typeface="Arial" panose="020B0604020202020204" pitchFamily="34" charset="0"/>
              </a:rPr>
              <a:t>pour promouvoir l'étude de sujets scientifiques et techniques</a:t>
            </a:r>
            <a:r>
              <a:rPr lang="fr-CH" sz="2200" b="1" spc="-150" dirty="0">
                <a:solidFill>
                  <a:srgbClr val="333333"/>
                </a:solidFill>
                <a:highlight>
                  <a:srgbClr val="FFFF00"/>
                </a:highlight>
                <a:latin typeface="Arial" panose="020B0604020202020204" pitchFamily="34" charset="0"/>
              </a:rPr>
              <a:t> [</a:t>
            </a:r>
            <a:r>
              <a:rPr lang="fr-CH" sz="2200" b="1" i="0" spc="-150" dirty="0">
                <a:solidFill>
                  <a:srgbClr val="333333"/>
                </a:solidFill>
                <a:effectLst/>
                <a:highlight>
                  <a:srgbClr val="FFFF00"/>
                </a:highlight>
                <a:latin typeface="Arial" panose="020B0604020202020204" pitchFamily="34" charset="0"/>
              </a:rPr>
              <a:t>dissoute en 2007]. </a:t>
            </a:r>
            <a:r>
              <a:rPr lang="fr-CH" sz="2200" b="0" i="0" spc="-150" dirty="0">
                <a:solidFill>
                  <a:srgbClr val="333333"/>
                </a:solidFill>
                <a:effectLst/>
                <a:latin typeface="Arial" panose="020B0604020202020204" pitchFamily="34" charset="0"/>
              </a:rPr>
              <a:t>»</a:t>
            </a:r>
            <a:endParaRPr lang="fr-FR" sz="2200" spc="-150" dirty="0"/>
          </a:p>
        </p:txBody>
      </p:sp>
      <p:pic>
        <p:nvPicPr>
          <p:cNvPr id="19" name="Picture 2">
            <a:extLst>
              <a:ext uri="{FF2B5EF4-FFF2-40B4-BE49-F238E27FC236}">
                <a16:creationId xmlns:a16="http://schemas.microsoft.com/office/drawing/2014/main" id="{726CEDC9-BA15-5AAD-F479-9B13474158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0348" y="1223158"/>
            <a:ext cx="4419507" cy="518287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0" name="ZoneTexte 19">
            <a:extLst>
              <a:ext uri="{FF2B5EF4-FFF2-40B4-BE49-F238E27FC236}">
                <a16:creationId xmlns:a16="http://schemas.microsoft.com/office/drawing/2014/main" id="{ECA31129-7EDB-E973-CEBE-E6799ED24A29}"/>
              </a:ext>
            </a:extLst>
          </p:cNvPr>
          <p:cNvSpPr txBox="1"/>
          <p:nvPr/>
        </p:nvSpPr>
        <p:spPr>
          <a:xfrm>
            <a:off x="262067" y="1577367"/>
            <a:ext cx="9044336" cy="769441"/>
          </a:xfrm>
          <a:prstGeom prst="rect">
            <a:avLst/>
          </a:prstGeom>
          <a:noFill/>
        </p:spPr>
        <p:txBody>
          <a:bodyPr wrap="square">
            <a:spAutoFit/>
          </a:bodyPr>
          <a:lstStyle/>
          <a:p>
            <a:r>
              <a:rPr lang="fr-CH" sz="4400" b="1" dirty="0">
                <a:latin typeface="Arial Rounded MT Bold" panose="020F0704030504030204" pitchFamily="34" charset="77"/>
                <a:ea typeface="Helvetica Neue" panose="02000503000000020004" pitchFamily="2" charset="0"/>
                <a:cs typeface="Helvetica Neue" panose="02000503000000020004" pitchFamily="2" charset="0"/>
              </a:rPr>
              <a:t>Et devient Président de </a:t>
            </a:r>
            <a:r>
              <a:rPr lang="fr-CH" sz="4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Bayer</a:t>
            </a:r>
            <a:endParaRPr lang="fr-FR" sz="4400" dirty="0">
              <a:solidFill>
                <a:srgbClr val="FF0000"/>
              </a:solidFill>
            </a:endParaRPr>
          </a:p>
        </p:txBody>
      </p:sp>
      <p:sp>
        <p:nvSpPr>
          <p:cNvPr id="22" name="Rectangle : coins arrondis 21">
            <a:extLst>
              <a:ext uri="{FF2B5EF4-FFF2-40B4-BE49-F238E27FC236}">
                <a16:creationId xmlns:a16="http://schemas.microsoft.com/office/drawing/2014/main" id="{377F3CF6-AC0C-626B-C1C5-DA407E187D4F}"/>
              </a:ext>
            </a:extLst>
          </p:cNvPr>
          <p:cNvSpPr/>
          <p:nvPr/>
        </p:nvSpPr>
        <p:spPr>
          <a:xfrm>
            <a:off x="262067" y="3065171"/>
            <a:ext cx="6914113" cy="3558048"/>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DD0D3E10-3A0C-18FE-9173-9754F087E033}"/>
              </a:ext>
            </a:extLst>
          </p:cNvPr>
          <p:cNvPicPr>
            <a:picLocks noChangeAspect="1"/>
          </p:cNvPicPr>
          <p:nvPr/>
        </p:nvPicPr>
        <p:blipFill>
          <a:blip r:embed="rId3"/>
          <a:stretch>
            <a:fillRect/>
          </a:stretch>
        </p:blipFill>
        <p:spPr>
          <a:xfrm>
            <a:off x="360921" y="2469204"/>
            <a:ext cx="2260600" cy="482600"/>
          </a:xfrm>
          <a:prstGeom prst="rect">
            <a:avLst/>
          </a:prstGeom>
        </p:spPr>
      </p:pic>
      <p:pic>
        <p:nvPicPr>
          <p:cNvPr id="7" name="Image 6">
            <a:extLst>
              <a:ext uri="{FF2B5EF4-FFF2-40B4-BE49-F238E27FC236}">
                <a16:creationId xmlns:a16="http://schemas.microsoft.com/office/drawing/2014/main" id="{EB2E7A19-A026-068A-3843-5518DBF83ACA}"/>
              </a:ext>
            </a:extLst>
          </p:cNvPr>
          <p:cNvPicPr>
            <a:picLocks noChangeAspect="1"/>
          </p:cNvPicPr>
          <p:nvPr/>
        </p:nvPicPr>
        <p:blipFill>
          <a:blip r:embed="rId4"/>
          <a:stretch>
            <a:fillRect/>
          </a:stretch>
        </p:blipFill>
        <p:spPr>
          <a:xfrm>
            <a:off x="2700507" y="2676075"/>
            <a:ext cx="1155700" cy="266700"/>
          </a:xfrm>
          <a:prstGeom prst="rect">
            <a:avLst/>
          </a:prstGeom>
        </p:spPr>
      </p:pic>
      <p:pic>
        <p:nvPicPr>
          <p:cNvPr id="24" name="Image 23">
            <a:extLst>
              <a:ext uri="{FF2B5EF4-FFF2-40B4-BE49-F238E27FC236}">
                <a16:creationId xmlns:a16="http://schemas.microsoft.com/office/drawing/2014/main" id="{30CD58C7-523E-3775-2E51-5686FF15868C}"/>
              </a:ext>
            </a:extLst>
          </p:cNvPr>
          <p:cNvPicPr>
            <a:picLocks noChangeAspect="1"/>
          </p:cNvPicPr>
          <p:nvPr/>
        </p:nvPicPr>
        <p:blipFill>
          <a:blip r:embed="rId5"/>
          <a:stretch>
            <a:fillRect/>
          </a:stretch>
        </p:blipFill>
        <p:spPr>
          <a:xfrm rot="1011925">
            <a:off x="5766964" y="2701989"/>
            <a:ext cx="1466931" cy="466057"/>
          </a:xfrm>
          <a:prstGeom prst="rect">
            <a:avLst/>
          </a:prstGeom>
          <a:ln>
            <a:solidFill>
              <a:schemeClr val="tx1"/>
            </a:solidFill>
          </a:ln>
        </p:spPr>
      </p:pic>
    </p:spTree>
    <p:extLst>
      <p:ext uri="{BB962C8B-B14F-4D97-AF65-F5344CB8AC3E}">
        <p14:creationId xmlns:p14="http://schemas.microsoft.com/office/powerpoint/2010/main" val="788744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fltVal val="0"/>
                                          </p:val>
                                        </p:tav>
                                        <p:tav tm="100000">
                                          <p:val>
                                            <p:strVal val="#ppt_w"/>
                                          </p:val>
                                        </p:tav>
                                      </p:tavLst>
                                    </p:anim>
                                    <p:anim calcmode="lin" valueType="num">
                                      <p:cBhvr>
                                        <p:cTn id="16" dur="500" fill="hold"/>
                                        <p:tgtEl>
                                          <p:spTgt spid="2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2C9345-116F-0A99-9DF2-6055A6D5E722}"/>
              </a:ext>
            </a:extLst>
          </p:cNvPr>
          <p:cNvSpPr txBox="1"/>
          <p:nvPr/>
        </p:nvSpPr>
        <p:spPr>
          <a:xfrm>
            <a:off x="360921" y="238210"/>
            <a:ext cx="11470158" cy="1661993"/>
          </a:xfrm>
          <a:prstGeom prst="rect">
            <a:avLst/>
          </a:prstGeom>
          <a:noFill/>
        </p:spPr>
        <p:txBody>
          <a:bodyPr wrap="square">
            <a:spAutoFit/>
          </a:bodyPr>
          <a:lstStyle/>
          <a:p>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Le Codex Alimentarius,</a:t>
            </a:r>
            <a:br>
              <a:rPr lang="fr-CH" sz="5400" b="1" dirty="0">
                <a:latin typeface="Arial Rounded MT Bold" panose="020F0704030504030204" pitchFamily="34" charset="77"/>
                <a:ea typeface="Helvetica Neue" panose="02000503000000020004" pitchFamily="2" charset="0"/>
                <a:cs typeface="Helvetica Neue" panose="02000503000000020004" pitchFamily="2" charset="0"/>
              </a:rPr>
            </a:br>
            <a: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Combien de pays sont membres ?</a:t>
            </a:r>
          </a:p>
        </p:txBody>
      </p:sp>
      <p:sp>
        <p:nvSpPr>
          <p:cNvPr id="4" name="ZoneTexte 3">
            <a:extLst>
              <a:ext uri="{FF2B5EF4-FFF2-40B4-BE49-F238E27FC236}">
                <a16:creationId xmlns:a16="http://schemas.microsoft.com/office/drawing/2014/main" id="{F5BDBF9D-405C-9508-3A94-652C4493250F}"/>
              </a:ext>
            </a:extLst>
          </p:cNvPr>
          <p:cNvSpPr txBox="1"/>
          <p:nvPr/>
        </p:nvSpPr>
        <p:spPr>
          <a:xfrm>
            <a:off x="763030" y="2228671"/>
            <a:ext cx="6098058" cy="1323439"/>
          </a:xfrm>
          <a:prstGeom prst="rect">
            <a:avLst/>
          </a:prstGeom>
          <a:noFill/>
        </p:spPr>
        <p:txBody>
          <a:bodyPr wrap="square">
            <a:spAutoFit/>
          </a:bodyPr>
          <a:lstStyle/>
          <a:p>
            <a:r>
              <a:rPr lang="fr-CH" sz="2000" b="0" i="0" dirty="0">
                <a:solidFill>
                  <a:srgbClr val="003B43"/>
                </a:solidFill>
                <a:effectLst/>
                <a:latin typeface="Open Sans" panose="020F0502020204030204" pitchFamily="34" charset="0"/>
              </a:rPr>
              <a:t>« Actuellement, la Commission du Codex Alimentarius compte</a:t>
            </a:r>
            <a:r>
              <a:rPr lang="fr-CH" sz="2000" b="0" i="0" dirty="0">
                <a:solidFill>
                  <a:srgbClr val="003B43"/>
                </a:solidFill>
                <a:effectLst/>
                <a:highlight>
                  <a:srgbClr val="FFFF00"/>
                </a:highlight>
                <a:latin typeface="Open Sans" panose="020F0502020204030204" pitchFamily="34" charset="0"/>
              </a:rPr>
              <a:t> </a:t>
            </a:r>
            <a:r>
              <a:rPr lang="fr-CH" sz="2000" b="1" i="0" dirty="0">
                <a:solidFill>
                  <a:srgbClr val="003B43"/>
                </a:solidFill>
                <a:effectLst/>
                <a:highlight>
                  <a:srgbClr val="FFFF00"/>
                </a:highlight>
                <a:latin typeface="Open Sans" panose="020B0606030504020204" pitchFamily="34" charset="0"/>
              </a:rPr>
              <a:t>189</a:t>
            </a:r>
            <a:r>
              <a:rPr lang="fr-CH" sz="2000" b="0" i="0" dirty="0">
                <a:solidFill>
                  <a:srgbClr val="003B43"/>
                </a:solidFill>
                <a:effectLst/>
                <a:highlight>
                  <a:srgbClr val="FFFF00"/>
                </a:highlight>
                <a:latin typeface="Open Sans" panose="020B0606030504020204" pitchFamily="34" charset="0"/>
              </a:rPr>
              <a:t> </a:t>
            </a:r>
            <a:r>
              <a:rPr lang="fr-CH" sz="2000" b="1" i="0" dirty="0">
                <a:solidFill>
                  <a:srgbClr val="003B43"/>
                </a:solidFill>
                <a:effectLst/>
                <a:highlight>
                  <a:srgbClr val="FFFF00"/>
                </a:highlight>
                <a:latin typeface="Open Sans" panose="020B0606030504020204" pitchFamily="34" charset="0"/>
              </a:rPr>
              <a:t>membres du Codex</a:t>
            </a:r>
            <a:r>
              <a:rPr lang="fr-CH" sz="2000" b="1" i="0" dirty="0">
                <a:solidFill>
                  <a:srgbClr val="003B43"/>
                </a:solidFill>
                <a:effectLst/>
                <a:latin typeface="Open Sans" panose="020B0606030504020204" pitchFamily="34" charset="0"/>
              </a:rPr>
              <a:t>, </a:t>
            </a:r>
            <a:r>
              <a:rPr lang="fr-CH" sz="2000" b="0" i="0" dirty="0">
                <a:solidFill>
                  <a:srgbClr val="003B43"/>
                </a:solidFill>
                <a:effectLst/>
                <a:latin typeface="Open Sans" panose="020B0606030504020204" pitchFamily="34" charset="0"/>
              </a:rPr>
              <a:t>répartis en 188 pays membres et 1 organisation membre (l'Union européenne). »</a:t>
            </a:r>
            <a:endParaRPr lang="fr-FR" sz="2000" dirty="0"/>
          </a:p>
        </p:txBody>
      </p:sp>
      <p:pic>
        <p:nvPicPr>
          <p:cNvPr id="3" name="Image 2">
            <a:extLst>
              <a:ext uri="{FF2B5EF4-FFF2-40B4-BE49-F238E27FC236}">
                <a16:creationId xmlns:a16="http://schemas.microsoft.com/office/drawing/2014/main" id="{8766FB44-38D7-14CA-EA44-8116D87BD659}"/>
              </a:ext>
            </a:extLst>
          </p:cNvPr>
          <p:cNvPicPr>
            <a:picLocks noChangeAspect="1"/>
          </p:cNvPicPr>
          <p:nvPr/>
        </p:nvPicPr>
        <p:blipFill>
          <a:blip r:embed="rId2"/>
          <a:stretch>
            <a:fillRect/>
          </a:stretch>
        </p:blipFill>
        <p:spPr>
          <a:xfrm>
            <a:off x="718323" y="4489764"/>
            <a:ext cx="5520204" cy="998335"/>
          </a:xfrm>
          <a:prstGeom prst="rect">
            <a:avLst/>
          </a:prstGeom>
        </p:spPr>
      </p:pic>
      <p:sp>
        <p:nvSpPr>
          <p:cNvPr id="7" name="ZoneTexte 6">
            <a:extLst>
              <a:ext uri="{FF2B5EF4-FFF2-40B4-BE49-F238E27FC236}">
                <a16:creationId xmlns:a16="http://schemas.microsoft.com/office/drawing/2014/main" id="{E2D9A83E-3AA5-68C7-B181-6C7DB476EA3E}"/>
              </a:ext>
            </a:extLst>
          </p:cNvPr>
          <p:cNvSpPr txBox="1"/>
          <p:nvPr/>
        </p:nvSpPr>
        <p:spPr>
          <a:xfrm>
            <a:off x="7135511" y="2629927"/>
            <a:ext cx="1931773" cy="3693319"/>
          </a:xfrm>
          <a:prstGeom prst="rect">
            <a:avLst/>
          </a:prstGeom>
          <a:noFill/>
        </p:spPr>
        <p:txBody>
          <a:bodyPr wrap="square">
            <a:spAutoFit/>
          </a:bodyPr>
          <a:lstStyle/>
          <a:p>
            <a:pPr marL="342900" indent="-342900">
              <a:buFont typeface="Arial" panose="020B0604020202020204" pitchFamily="34" charset="0"/>
              <a:buChar char="•"/>
            </a:pPr>
            <a:r>
              <a:rPr lang="fr-CH" dirty="0">
                <a:highlight>
                  <a:srgbClr val="FFFF00"/>
                </a:highlight>
                <a:latin typeface="Open Sans" panose="020B0606030504020204" pitchFamily="34" charset="0"/>
              </a:rPr>
              <a:t>Allemagne</a:t>
            </a:r>
          </a:p>
          <a:p>
            <a:pPr marL="342900" indent="-342900">
              <a:buFont typeface="Arial" panose="020B0604020202020204" pitchFamily="34" charset="0"/>
              <a:buChar char="•"/>
            </a:pPr>
            <a:r>
              <a:rPr lang="fr-CH" dirty="0">
                <a:latin typeface="Open Sans" panose="020B0606030504020204" pitchFamily="34" charset="0"/>
              </a:rPr>
              <a:t>Argentine</a:t>
            </a:r>
          </a:p>
          <a:p>
            <a:pPr marL="342900" indent="-342900">
              <a:buFont typeface="Arial" panose="020B0604020202020204" pitchFamily="34" charset="0"/>
              <a:buChar char="•"/>
            </a:pPr>
            <a:r>
              <a:rPr lang="fr-CH" dirty="0">
                <a:latin typeface="Open Sans" panose="020B0606030504020204" pitchFamily="34" charset="0"/>
              </a:rPr>
              <a:t>Australie</a:t>
            </a:r>
          </a:p>
          <a:p>
            <a:pPr marL="342900" indent="-342900">
              <a:buFont typeface="Arial" panose="020B0604020202020204" pitchFamily="34" charset="0"/>
              <a:buChar char="•"/>
            </a:pPr>
            <a:r>
              <a:rPr lang="fr-CH" dirty="0">
                <a:latin typeface="Open Sans" panose="020B0606030504020204" pitchFamily="34" charset="0"/>
              </a:rPr>
              <a:t>Autriche</a:t>
            </a:r>
          </a:p>
          <a:p>
            <a:pPr marL="342900" indent="-342900">
              <a:buFont typeface="Arial" panose="020B0604020202020204" pitchFamily="34" charset="0"/>
              <a:buChar char="•"/>
            </a:pPr>
            <a:r>
              <a:rPr lang="fr-CH" dirty="0">
                <a:highlight>
                  <a:srgbClr val="FFFF00"/>
                </a:highlight>
                <a:latin typeface="Open Sans" panose="020B0606030504020204" pitchFamily="34" charset="0"/>
              </a:rPr>
              <a:t>Belgique</a:t>
            </a:r>
          </a:p>
          <a:p>
            <a:pPr marL="342900" indent="-342900">
              <a:buFont typeface="Arial" panose="020B0604020202020204" pitchFamily="34" charset="0"/>
              <a:buChar char="•"/>
            </a:pPr>
            <a:r>
              <a:rPr lang="fr-CH" dirty="0">
                <a:latin typeface="Open Sans" panose="020B0606030504020204" pitchFamily="34" charset="0"/>
              </a:rPr>
              <a:t>Canada</a:t>
            </a:r>
          </a:p>
          <a:p>
            <a:pPr marL="342900" indent="-342900">
              <a:buFont typeface="Arial" panose="020B0604020202020204" pitchFamily="34" charset="0"/>
              <a:buChar char="•"/>
            </a:pPr>
            <a:r>
              <a:rPr lang="fr-CH" dirty="0">
                <a:highlight>
                  <a:srgbClr val="FFFF00"/>
                </a:highlight>
                <a:latin typeface="Open Sans" panose="020B0606030504020204" pitchFamily="34" charset="0"/>
              </a:rPr>
              <a:t>Danemark</a:t>
            </a:r>
          </a:p>
          <a:p>
            <a:pPr marL="342900" indent="-342900">
              <a:buFont typeface="Arial" panose="020B0604020202020204" pitchFamily="34" charset="0"/>
              <a:buChar char="•"/>
            </a:pPr>
            <a:r>
              <a:rPr lang="fr-CH" dirty="0">
                <a:highlight>
                  <a:srgbClr val="FFFF00"/>
                </a:highlight>
                <a:latin typeface="Open Sans" panose="020B0606030504020204" pitchFamily="34" charset="0"/>
              </a:rPr>
              <a:t>Espagne</a:t>
            </a:r>
          </a:p>
          <a:p>
            <a:pPr marL="342900" indent="-342900">
              <a:buFont typeface="Arial" panose="020B0604020202020204" pitchFamily="34" charset="0"/>
              <a:buChar char="•"/>
            </a:pPr>
            <a:r>
              <a:rPr lang="fr-CH" dirty="0">
                <a:latin typeface="Open Sans" panose="020B0606030504020204" pitchFamily="34" charset="0"/>
              </a:rPr>
              <a:t>Etats-Unis</a:t>
            </a:r>
          </a:p>
          <a:p>
            <a:pPr marL="342900" indent="-342900">
              <a:buFont typeface="Arial" panose="020B0604020202020204" pitchFamily="34" charset="0"/>
              <a:buChar char="•"/>
            </a:pPr>
            <a:r>
              <a:rPr lang="fr-CH" dirty="0">
                <a:highlight>
                  <a:srgbClr val="FFFF00"/>
                </a:highlight>
                <a:latin typeface="Open Sans" panose="020B0606030504020204" pitchFamily="34" charset="0"/>
              </a:rPr>
              <a:t>France</a:t>
            </a:r>
          </a:p>
          <a:p>
            <a:pPr marL="342900" indent="-342900">
              <a:buFont typeface="Arial" panose="020B0604020202020204" pitchFamily="34" charset="0"/>
              <a:buChar char="•"/>
            </a:pPr>
            <a:r>
              <a:rPr lang="fr-CH" dirty="0">
                <a:highlight>
                  <a:srgbClr val="FFFF00"/>
                </a:highlight>
                <a:latin typeface="Open Sans" panose="020B0606030504020204" pitchFamily="34" charset="0"/>
              </a:rPr>
              <a:t>Grèce</a:t>
            </a:r>
          </a:p>
          <a:p>
            <a:pPr marL="342900" indent="-342900">
              <a:buFont typeface="Arial" panose="020B0604020202020204" pitchFamily="34" charset="0"/>
              <a:buChar char="•"/>
            </a:pPr>
            <a:r>
              <a:rPr lang="fr-CH" dirty="0">
                <a:highlight>
                  <a:srgbClr val="FFFF00"/>
                </a:highlight>
                <a:latin typeface="Open Sans" panose="020B0606030504020204" pitchFamily="34" charset="0"/>
              </a:rPr>
              <a:t>Irlande</a:t>
            </a:r>
          </a:p>
          <a:p>
            <a:pPr marL="342900" indent="-342900">
              <a:buFont typeface="Arial" panose="020B0604020202020204" pitchFamily="34" charset="0"/>
              <a:buChar char="•"/>
            </a:pPr>
            <a:r>
              <a:rPr lang="fr-CH" dirty="0">
                <a:latin typeface="Open Sans" panose="020B0606030504020204" pitchFamily="34" charset="0"/>
              </a:rPr>
              <a:t>Israël</a:t>
            </a:r>
          </a:p>
        </p:txBody>
      </p:sp>
      <p:sp>
        <p:nvSpPr>
          <p:cNvPr id="9" name="ZoneTexte 8">
            <a:extLst>
              <a:ext uri="{FF2B5EF4-FFF2-40B4-BE49-F238E27FC236}">
                <a16:creationId xmlns:a16="http://schemas.microsoft.com/office/drawing/2014/main" id="{0CF0A881-25B1-1B3B-C36B-6C61347D824F}"/>
              </a:ext>
            </a:extLst>
          </p:cNvPr>
          <p:cNvSpPr txBox="1"/>
          <p:nvPr/>
        </p:nvSpPr>
        <p:spPr>
          <a:xfrm>
            <a:off x="7135511" y="2044005"/>
            <a:ext cx="6098058" cy="369332"/>
          </a:xfrm>
          <a:prstGeom prst="rect">
            <a:avLst/>
          </a:prstGeom>
          <a:noFill/>
        </p:spPr>
        <p:txBody>
          <a:bodyPr wrap="square">
            <a:spAutoFit/>
          </a:bodyPr>
          <a:lstStyle/>
          <a:p>
            <a:r>
              <a:rPr lang="fr-CH" sz="1800" b="1" i="0" dirty="0">
                <a:effectLst/>
                <a:latin typeface="Open Sans" panose="020B0606030504020204" pitchFamily="34" charset="0"/>
              </a:rPr>
              <a:t>Les 25 membres fondateurs (1963) :</a:t>
            </a:r>
          </a:p>
        </p:txBody>
      </p:sp>
      <p:sp>
        <p:nvSpPr>
          <p:cNvPr id="11" name="ZoneTexte 10">
            <a:extLst>
              <a:ext uri="{FF2B5EF4-FFF2-40B4-BE49-F238E27FC236}">
                <a16:creationId xmlns:a16="http://schemas.microsoft.com/office/drawing/2014/main" id="{64450872-E987-6580-0415-42CB16C5256B}"/>
              </a:ext>
            </a:extLst>
          </p:cNvPr>
          <p:cNvSpPr txBox="1"/>
          <p:nvPr/>
        </p:nvSpPr>
        <p:spPr>
          <a:xfrm>
            <a:off x="9111991" y="2629927"/>
            <a:ext cx="2693946" cy="3693319"/>
          </a:xfrm>
          <a:prstGeom prst="rect">
            <a:avLst/>
          </a:prstGeom>
          <a:noFill/>
        </p:spPr>
        <p:txBody>
          <a:bodyPr wrap="square">
            <a:spAutoFit/>
          </a:bodyPr>
          <a:lstStyle/>
          <a:p>
            <a:pPr marL="342900" indent="-342900">
              <a:buFont typeface="Arial" panose="020B0604020202020204" pitchFamily="34" charset="0"/>
              <a:buChar char="•"/>
            </a:pPr>
            <a:r>
              <a:rPr lang="fr-CH" dirty="0">
                <a:latin typeface="Open Sans" panose="020B0606030504020204" pitchFamily="34" charset="0"/>
              </a:rPr>
              <a:t>Japon</a:t>
            </a:r>
          </a:p>
          <a:p>
            <a:pPr marL="342900" indent="-342900">
              <a:buFont typeface="Arial" panose="020B0604020202020204" pitchFamily="34" charset="0"/>
              <a:buChar char="•"/>
            </a:pPr>
            <a:r>
              <a:rPr lang="fr-CH" dirty="0">
                <a:highlight>
                  <a:srgbClr val="FFFF00"/>
                </a:highlight>
                <a:latin typeface="Open Sans" panose="020B0606030504020204" pitchFamily="34" charset="0"/>
              </a:rPr>
              <a:t>Luxembourg</a:t>
            </a:r>
          </a:p>
          <a:p>
            <a:pPr marL="342900" indent="-342900">
              <a:buFont typeface="Arial" panose="020B0604020202020204" pitchFamily="34" charset="0"/>
              <a:buChar char="•"/>
            </a:pPr>
            <a:r>
              <a:rPr lang="fr-CH" dirty="0">
                <a:highlight>
                  <a:srgbClr val="FFFF00"/>
                </a:highlight>
                <a:latin typeface="Open Sans" panose="020B0606030504020204" pitchFamily="34" charset="0"/>
              </a:rPr>
              <a:t>Pays-Bas</a:t>
            </a:r>
          </a:p>
          <a:p>
            <a:pPr marL="342900" indent="-342900">
              <a:buFont typeface="Arial" panose="020B0604020202020204" pitchFamily="34" charset="0"/>
              <a:buChar char="•"/>
            </a:pPr>
            <a:r>
              <a:rPr lang="fr-CH" dirty="0">
                <a:latin typeface="Open Sans" panose="020B0606030504020204" pitchFamily="34" charset="0"/>
              </a:rPr>
              <a:t>Nouvelle-Zélande</a:t>
            </a:r>
          </a:p>
          <a:p>
            <a:pPr marL="342900" indent="-342900">
              <a:buFont typeface="Arial" panose="020B0604020202020204" pitchFamily="34" charset="0"/>
              <a:buChar char="•"/>
            </a:pPr>
            <a:r>
              <a:rPr lang="fr-CH" dirty="0">
                <a:latin typeface="Open Sans" panose="020B0606030504020204" pitchFamily="34" charset="0"/>
              </a:rPr>
              <a:t>Norvège</a:t>
            </a:r>
          </a:p>
          <a:p>
            <a:pPr marL="342900" indent="-342900">
              <a:buFont typeface="Arial" panose="020B0604020202020204" pitchFamily="34" charset="0"/>
              <a:buChar char="•"/>
            </a:pPr>
            <a:r>
              <a:rPr lang="fr-CH" dirty="0">
                <a:latin typeface="Open Sans" panose="020B0606030504020204" pitchFamily="34" charset="0"/>
              </a:rPr>
              <a:t>Pérou</a:t>
            </a:r>
          </a:p>
          <a:p>
            <a:pPr marL="342900" indent="-342900">
              <a:buFont typeface="Arial" panose="020B0604020202020204" pitchFamily="34" charset="0"/>
              <a:buChar char="•"/>
            </a:pPr>
            <a:r>
              <a:rPr lang="fr-CH" dirty="0">
                <a:latin typeface="Open Sans" panose="020B0606030504020204" pitchFamily="34" charset="0"/>
              </a:rPr>
              <a:t>Pologne</a:t>
            </a:r>
          </a:p>
          <a:p>
            <a:pPr marL="342900" indent="-342900">
              <a:buFont typeface="Arial" panose="020B0604020202020204" pitchFamily="34" charset="0"/>
              <a:buChar char="•"/>
            </a:pPr>
            <a:r>
              <a:rPr lang="fr-CH" dirty="0">
                <a:highlight>
                  <a:srgbClr val="FFFF00"/>
                </a:highlight>
                <a:latin typeface="Open Sans" panose="020B0606030504020204" pitchFamily="34" charset="0"/>
              </a:rPr>
              <a:t>Portugal</a:t>
            </a:r>
          </a:p>
          <a:p>
            <a:pPr marL="342900" indent="-342900">
              <a:buFont typeface="Arial" panose="020B0604020202020204" pitchFamily="34" charset="0"/>
              <a:buChar char="•"/>
            </a:pPr>
            <a:r>
              <a:rPr lang="fr-CH" dirty="0">
                <a:highlight>
                  <a:srgbClr val="FFFF00"/>
                </a:highlight>
                <a:latin typeface="Open Sans" panose="020B0606030504020204" pitchFamily="34" charset="0"/>
              </a:rPr>
              <a:t>Royaume-Uni</a:t>
            </a:r>
          </a:p>
          <a:p>
            <a:pPr marL="342900" indent="-342900">
              <a:buFont typeface="Arial" panose="020B0604020202020204" pitchFamily="34" charset="0"/>
              <a:buChar char="•"/>
            </a:pPr>
            <a:r>
              <a:rPr lang="fr-CH" dirty="0">
                <a:latin typeface="Open Sans" panose="020B0606030504020204" pitchFamily="34" charset="0"/>
              </a:rPr>
              <a:t>Suède</a:t>
            </a:r>
          </a:p>
          <a:p>
            <a:pPr marL="342900" indent="-342900">
              <a:buFont typeface="Arial" panose="020B0604020202020204" pitchFamily="34" charset="0"/>
              <a:buChar char="•"/>
            </a:pPr>
            <a:r>
              <a:rPr lang="fr-CH" i="0" dirty="0">
                <a:effectLst/>
                <a:latin typeface="Open Sans" panose="020B0606030504020204" pitchFamily="34" charset="0"/>
              </a:rPr>
              <a:t>Suisse</a:t>
            </a:r>
          </a:p>
          <a:p>
            <a:pPr marL="342900" indent="-342900">
              <a:buFont typeface="Arial" panose="020B0604020202020204" pitchFamily="34" charset="0"/>
              <a:buChar char="•"/>
            </a:pPr>
            <a:r>
              <a:rPr lang="fr-CH" dirty="0">
                <a:latin typeface="Open Sans" panose="020B0606030504020204" pitchFamily="34" charset="0"/>
              </a:rPr>
              <a:t>Thaïlande</a:t>
            </a:r>
          </a:p>
          <a:p>
            <a:pPr marL="342900" indent="-342900">
              <a:buFont typeface="Arial" panose="020B0604020202020204" pitchFamily="34" charset="0"/>
              <a:buChar char="•"/>
            </a:pPr>
            <a:r>
              <a:rPr lang="fr-CH" i="0" dirty="0">
                <a:effectLst/>
                <a:latin typeface="Open Sans" panose="020B0606030504020204" pitchFamily="34" charset="0"/>
              </a:rPr>
              <a:t>Turquie</a:t>
            </a:r>
            <a:endParaRPr lang="fr-FR" dirty="0"/>
          </a:p>
        </p:txBody>
      </p:sp>
      <p:sp>
        <p:nvSpPr>
          <p:cNvPr id="12" name="Rectangle : coins arrondis 11">
            <a:extLst>
              <a:ext uri="{FF2B5EF4-FFF2-40B4-BE49-F238E27FC236}">
                <a16:creationId xmlns:a16="http://schemas.microsoft.com/office/drawing/2014/main" id="{50D75903-801C-C26D-BCF2-F3F2612A9812}"/>
              </a:ext>
            </a:extLst>
          </p:cNvPr>
          <p:cNvSpPr/>
          <p:nvPr/>
        </p:nvSpPr>
        <p:spPr>
          <a:xfrm>
            <a:off x="6861088" y="1900203"/>
            <a:ext cx="4996422" cy="4550024"/>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258721E4-C5D4-E9C2-140E-2D5ED0506574}"/>
              </a:ext>
            </a:extLst>
          </p:cNvPr>
          <p:cNvSpPr txBox="1"/>
          <p:nvPr/>
        </p:nvSpPr>
        <p:spPr>
          <a:xfrm>
            <a:off x="2495655" y="6141671"/>
            <a:ext cx="6616336" cy="338554"/>
          </a:xfrm>
          <a:prstGeom prst="rect">
            <a:avLst/>
          </a:prstGeom>
          <a:noFill/>
        </p:spPr>
        <p:txBody>
          <a:bodyPr wrap="square">
            <a:spAutoFit/>
          </a:bodyPr>
          <a:lstStyle/>
          <a:p>
            <a:r>
              <a:rPr lang="fr-CH" sz="1600" dirty="0">
                <a:latin typeface="Open Sans" panose="020B0606030504020204" pitchFamily="34" charset="0"/>
              </a:rPr>
              <a:t>Sont inclus tous les pays de la CEE (sauf l’Italie)</a:t>
            </a:r>
            <a:endParaRPr lang="fr-FR" sz="1600" dirty="0"/>
          </a:p>
        </p:txBody>
      </p:sp>
      <p:pic>
        <p:nvPicPr>
          <p:cNvPr id="16" name="Image 15">
            <a:extLst>
              <a:ext uri="{FF2B5EF4-FFF2-40B4-BE49-F238E27FC236}">
                <a16:creationId xmlns:a16="http://schemas.microsoft.com/office/drawing/2014/main" id="{11D0CAD5-6594-E7B9-236E-6C4A9AFFE33E}"/>
              </a:ext>
            </a:extLst>
          </p:cNvPr>
          <p:cNvPicPr>
            <a:picLocks noChangeAspect="1"/>
          </p:cNvPicPr>
          <p:nvPr/>
        </p:nvPicPr>
        <p:blipFill>
          <a:blip r:embed="rId3"/>
          <a:stretch>
            <a:fillRect/>
          </a:stretch>
        </p:blipFill>
        <p:spPr>
          <a:xfrm>
            <a:off x="718323" y="3717153"/>
            <a:ext cx="5520204" cy="650185"/>
          </a:xfrm>
          <a:prstGeom prst="rect">
            <a:avLst/>
          </a:prstGeom>
        </p:spPr>
      </p:pic>
    </p:spTree>
    <p:extLst>
      <p:ext uri="{BB962C8B-B14F-4D97-AF65-F5344CB8AC3E}">
        <p14:creationId xmlns:p14="http://schemas.microsoft.com/office/powerpoint/2010/main" val="1839974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strVal val="#ppt_w*0.70"/>
                                          </p:val>
                                        </p:tav>
                                        <p:tav tm="100000">
                                          <p:val>
                                            <p:strVal val="#ppt_w"/>
                                          </p:val>
                                        </p:tav>
                                      </p:tavLst>
                                    </p:anim>
                                    <p:anim calcmode="lin" valueType="num">
                                      <p:cBhvr>
                                        <p:cTn id="13" dur="1000" fill="hold"/>
                                        <p:tgtEl>
                                          <p:spTgt spid="7"/>
                                        </p:tgtEl>
                                        <p:attrNameLst>
                                          <p:attrName>ppt_h</p:attrName>
                                        </p:attrNameLst>
                                      </p:cBhvr>
                                      <p:tavLst>
                                        <p:tav tm="0">
                                          <p:val>
                                            <p:strVal val="#ppt_h"/>
                                          </p:val>
                                        </p:tav>
                                        <p:tav tm="100000">
                                          <p:val>
                                            <p:strVal val="#ppt_h"/>
                                          </p:val>
                                        </p:tav>
                                      </p:tavLst>
                                    </p:anim>
                                    <p:animEffect transition="in" filter="fade">
                                      <p:cBhvr>
                                        <p:cTn id="14" dur="1000"/>
                                        <p:tgtEl>
                                          <p:spTgt spid="7"/>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strVal val="#ppt_w*0.70"/>
                                          </p:val>
                                        </p:tav>
                                        <p:tav tm="100000">
                                          <p:val>
                                            <p:strVal val="#ppt_w"/>
                                          </p:val>
                                        </p:tav>
                                      </p:tavLst>
                                    </p:anim>
                                    <p:anim calcmode="lin" valueType="num">
                                      <p:cBhvr>
                                        <p:cTn id="18" dur="1000" fill="hold"/>
                                        <p:tgtEl>
                                          <p:spTgt spid="11"/>
                                        </p:tgtEl>
                                        <p:attrNameLst>
                                          <p:attrName>ppt_h</p:attrName>
                                        </p:attrNameLst>
                                      </p:cBhvr>
                                      <p:tavLst>
                                        <p:tav tm="0">
                                          <p:val>
                                            <p:strVal val="#ppt_h"/>
                                          </p:val>
                                        </p:tav>
                                        <p:tav tm="100000">
                                          <p:val>
                                            <p:strVal val="#ppt_h"/>
                                          </p:val>
                                        </p:tav>
                                      </p:tavLst>
                                    </p:anim>
                                    <p:animEffect transition="in" filter="fade">
                                      <p:cBhvr>
                                        <p:cTn id="19" dur="1000"/>
                                        <p:tgtEl>
                                          <p:spTgt spid="11"/>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1000" fill="hold"/>
                                        <p:tgtEl>
                                          <p:spTgt spid="9"/>
                                        </p:tgtEl>
                                        <p:attrNameLst>
                                          <p:attrName>ppt_w</p:attrName>
                                        </p:attrNameLst>
                                      </p:cBhvr>
                                      <p:tavLst>
                                        <p:tav tm="0">
                                          <p:val>
                                            <p:strVal val="#ppt_w*0.70"/>
                                          </p:val>
                                        </p:tav>
                                        <p:tav tm="100000">
                                          <p:val>
                                            <p:strVal val="#ppt_w"/>
                                          </p:val>
                                        </p:tav>
                                      </p:tavLst>
                                    </p:anim>
                                    <p:anim calcmode="lin" valueType="num">
                                      <p:cBhvr>
                                        <p:cTn id="23" dur="1000" fill="hold"/>
                                        <p:tgtEl>
                                          <p:spTgt spid="9"/>
                                        </p:tgtEl>
                                        <p:attrNameLst>
                                          <p:attrName>ppt_h</p:attrName>
                                        </p:attrNameLst>
                                      </p:cBhvr>
                                      <p:tavLst>
                                        <p:tav tm="0">
                                          <p:val>
                                            <p:strVal val="#ppt_h"/>
                                          </p:val>
                                        </p:tav>
                                        <p:tav tm="100000">
                                          <p:val>
                                            <p:strVal val="#ppt_h"/>
                                          </p:val>
                                        </p:tav>
                                      </p:tavLst>
                                    </p:anim>
                                    <p:animEffect transition="in" filter="fade">
                                      <p:cBhvr>
                                        <p:cTn id="24" dur="1000"/>
                                        <p:tgtEl>
                                          <p:spTgt spid="9"/>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1000" fill="hold"/>
                                        <p:tgtEl>
                                          <p:spTgt spid="15"/>
                                        </p:tgtEl>
                                        <p:attrNameLst>
                                          <p:attrName>ppt_w</p:attrName>
                                        </p:attrNameLst>
                                      </p:cBhvr>
                                      <p:tavLst>
                                        <p:tav tm="0">
                                          <p:val>
                                            <p:strVal val="#ppt_w*0.70"/>
                                          </p:val>
                                        </p:tav>
                                        <p:tav tm="100000">
                                          <p:val>
                                            <p:strVal val="#ppt_w"/>
                                          </p:val>
                                        </p:tav>
                                      </p:tavLst>
                                    </p:anim>
                                    <p:anim calcmode="lin" valueType="num">
                                      <p:cBhvr>
                                        <p:cTn id="28" dur="1000" fill="hold"/>
                                        <p:tgtEl>
                                          <p:spTgt spid="15"/>
                                        </p:tgtEl>
                                        <p:attrNameLst>
                                          <p:attrName>ppt_h</p:attrName>
                                        </p:attrNameLst>
                                      </p:cBhvr>
                                      <p:tavLst>
                                        <p:tav tm="0">
                                          <p:val>
                                            <p:strVal val="#ppt_h"/>
                                          </p:val>
                                        </p:tav>
                                        <p:tav tm="100000">
                                          <p:val>
                                            <p:strVal val="#ppt_h"/>
                                          </p:val>
                                        </p:tav>
                                      </p:tavLst>
                                    </p:anim>
                                    <p:animEffect transition="in" filter="fade">
                                      <p:cBhvr>
                                        <p:cTn id="29"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2" grpId="0" animBg="1"/>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2C9345-116F-0A99-9DF2-6055A6D5E722}"/>
              </a:ext>
            </a:extLst>
          </p:cNvPr>
          <p:cNvSpPr txBox="1"/>
          <p:nvPr/>
        </p:nvSpPr>
        <p:spPr>
          <a:xfrm>
            <a:off x="360921" y="145876"/>
            <a:ext cx="11470158" cy="1600438"/>
          </a:xfrm>
          <a:prstGeom prst="rect">
            <a:avLst/>
          </a:prstGeom>
          <a:noFill/>
        </p:spPr>
        <p:txBody>
          <a:bodyPr wrap="square">
            <a:spAutoFit/>
          </a:bodyPr>
          <a:lstStyle/>
          <a:p>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Le Codex est né </a:t>
            </a:r>
          </a:p>
          <a:p>
            <a:r>
              <a:rPr lang="fr-CH" sz="4400" b="1" dirty="0">
                <a:latin typeface="Arial Rounded MT Bold" panose="020F0704030504030204" pitchFamily="34" charset="77"/>
                <a:ea typeface="Helvetica Neue" panose="02000503000000020004" pitchFamily="2" charset="0"/>
                <a:cs typeface="Helvetica Neue" panose="02000503000000020004" pitchFamily="2" charset="0"/>
              </a:rPr>
              <a:t>d’un besoin d’</a:t>
            </a:r>
            <a:r>
              <a:rPr lang="fr-CH" sz="4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harmonisation…</a:t>
            </a:r>
          </a:p>
        </p:txBody>
      </p:sp>
      <p:sp>
        <p:nvSpPr>
          <p:cNvPr id="8" name="ZoneTexte 7">
            <a:extLst>
              <a:ext uri="{FF2B5EF4-FFF2-40B4-BE49-F238E27FC236}">
                <a16:creationId xmlns:a16="http://schemas.microsoft.com/office/drawing/2014/main" id="{4C5CEB5B-91EE-6E32-5E9D-276A0A03EA82}"/>
              </a:ext>
            </a:extLst>
          </p:cNvPr>
          <p:cNvSpPr txBox="1"/>
          <p:nvPr/>
        </p:nvSpPr>
        <p:spPr>
          <a:xfrm>
            <a:off x="1721233" y="2360547"/>
            <a:ext cx="8749534" cy="3647152"/>
          </a:xfrm>
          <a:prstGeom prst="rect">
            <a:avLst/>
          </a:prstGeom>
          <a:noFill/>
        </p:spPr>
        <p:txBody>
          <a:bodyPr wrap="square">
            <a:spAutoFit/>
          </a:bodyPr>
          <a:lstStyle/>
          <a:p>
            <a:pPr algn="ctr"/>
            <a:r>
              <a:rPr lang="fr-CH" sz="3200" b="1" i="0" dirty="0">
                <a:solidFill>
                  <a:srgbClr val="000000"/>
                </a:solidFill>
                <a:effectLst/>
                <a:latin typeface="Helvetica" pitchFamily="2" charset="0"/>
              </a:rPr>
              <a:t>Besoin d'harmonisation</a:t>
            </a:r>
          </a:p>
          <a:p>
            <a:pPr algn="ctr"/>
            <a:endParaRPr lang="fr-CH" sz="900" b="1" i="0" dirty="0">
              <a:solidFill>
                <a:srgbClr val="000000"/>
              </a:solidFill>
              <a:effectLst/>
              <a:highlight>
                <a:srgbClr val="FFFF00"/>
              </a:highlight>
              <a:latin typeface="Helvetica" pitchFamily="2" charset="0"/>
            </a:endParaRPr>
          </a:p>
          <a:p>
            <a:pPr algn="ctr"/>
            <a:endParaRPr lang="fr-CH" sz="900" b="1" i="0" dirty="0">
              <a:solidFill>
                <a:srgbClr val="000000"/>
              </a:solidFill>
              <a:effectLst/>
              <a:highlight>
                <a:srgbClr val="FFFF00"/>
              </a:highlight>
              <a:latin typeface="Helvetica" pitchFamily="2" charset="0"/>
            </a:endParaRPr>
          </a:p>
          <a:p>
            <a:pPr algn="l"/>
            <a:r>
              <a:rPr lang="fr-CH" sz="2200" i="0" dirty="0">
                <a:solidFill>
                  <a:srgbClr val="000000"/>
                </a:solidFill>
                <a:effectLst/>
                <a:latin typeface="Helvetica" pitchFamily="2" charset="0"/>
              </a:rPr>
              <a:t>Le Codex Alimentarius est né pour répondre à un besoin largement reconnu. Il n'est pas arrivé par hasard, mais est le produit d'un long processus évolutif impliquant un large échantillon de la communauté mondiale. </a:t>
            </a:r>
            <a:br>
              <a:rPr lang="fr-CH" sz="2200" i="0" dirty="0">
                <a:solidFill>
                  <a:srgbClr val="000000"/>
                </a:solidFill>
                <a:effectLst/>
                <a:latin typeface="Helvetica" pitchFamily="2" charset="0"/>
              </a:rPr>
            </a:br>
            <a:r>
              <a:rPr lang="fr-CH" sz="2200" i="0" dirty="0">
                <a:solidFill>
                  <a:srgbClr val="000000"/>
                </a:solidFill>
                <a:effectLst/>
                <a:highlight>
                  <a:srgbClr val="FFFF00"/>
                </a:highlight>
                <a:latin typeface="Helvetica" pitchFamily="2" charset="0"/>
              </a:rPr>
              <a:t>Y ont participé de nombreuses personnes représentant de multiples intérêts et disciplines et l'on peut raisonnablement supposer que tant que subsistera le besoin ressenti par ces personnes, le Codex Alimentarius continuera d'exister.</a:t>
            </a:r>
          </a:p>
        </p:txBody>
      </p:sp>
      <p:sp>
        <p:nvSpPr>
          <p:cNvPr id="10" name="Rectangle : coins arrondis 9">
            <a:extLst>
              <a:ext uri="{FF2B5EF4-FFF2-40B4-BE49-F238E27FC236}">
                <a16:creationId xmlns:a16="http://schemas.microsoft.com/office/drawing/2014/main" id="{49AB2E15-CB43-CFB7-6A03-FCB940360081}"/>
              </a:ext>
            </a:extLst>
          </p:cNvPr>
          <p:cNvSpPr/>
          <p:nvPr/>
        </p:nvSpPr>
        <p:spPr>
          <a:xfrm>
            <a:off x="1374268" y="2121194"/>
            <a:ext cx="9096499" cy="4125859"/>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CFA02BF0-6CA0-9184-1733-0D0ECF794FAC}"/>
              </a:ext>
            </a:extLst>
          </p:cNvPr>
          <p:cNvPicPr>
            <a:picLocks noChangeAspect="1"/>
          </p:cNvPicPr>
          <p:nvPr/>
        </p:nvPicPr>
        <p:blipFill>
          <a:blip r:embed="rId2"/>
          <a:stretch>
            <a:fillRect/>
          </a:stretch>
        </p:blipFill>
        <p:spPr>
          <a:xfrm>
            <a:off x="8587944" y="1667523"/>
            <a:ext cx="2965593" cy="1146695"/>
          </a:xfrm>
          <a:prstGeom prst="rect">
            <a:avLst/>
          </a:prstGeom>
        </p:spPr>
      </p:pic>
    </p:spTree>
    <p:extLst>
      <p:ext uri="{BB962C8B-B14F-4D97-AF65-F5344CB8AC3E}">
        <p14:creationId xmlns:p14="http://schemas.microsoft.com/office/powerpoint/2010/main" val="4291954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2C9345-116F-0A99-9DF2-6055A6D5E722}"/>
              </a:ext>
            </a:extLst>
          </p:cNvPr>
          <p:cNvSpPr txBox="1"/>
          <p:nvPr/>
        </p:nvSpPr>
        <p:spPr>
          <a:xfrm>
            <a:off x="360921" y="238210"/>
            <a:ext cx="11470158" cy="1605568"/>
          </a:xfrm>
          <a:prstGeom prst="rect">
            <a:avLst/>
          </a:prstGeom>
          <a:noFill/>
        </p:spPr>
        <p:txBody>
          <a:bodyPr wrap="square">
            <a:spAutoFit/>
          </a:bodyPr>
          <a:lstStyle/>
          <a:p>
            <a:pPr>
              <a:lnSpc>
                <a:spcPts val="5880"/>
              </a:lnSpc>
            </a:pPr>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 pour des problèmes </a:t>
            </a:r>
          </a:p>
          <a:p>
            <a:pPr>
              <a:lnSpc>
                <a:spcPts val="5880"/>
              </a:lnSpc>
            </a:pPr>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de </a:t>
            </a:r>
            <a:r>
              <a:rPr lang="fr-CH" sz="5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commerce</a:t>
            </a:r>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 </a:t>
            </a:r>
            <a:endParaRPr lang="fr-CH" sz="5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endParaRPr>
          </a:p>
        </p:txBody>
      </p:sp>
      <p:sp>
        <p:nvSpPr>
          <p:cNvPr id="10" name="Rectangle : coins arrondis 9">
            <a:extLst>
              <a:ext uri="{FF2B5EF4-FFF2-40B4-BE49-F238E27FC236}">
                <a16:creationId xmlns:a16="http://schemas.microsoft.com/office/drawing/2014/main" id="{49AB2E15-CB43-CFB7-6A03-FCB940360081}"/>
              </a:ext>
            </a:extLst>
          </p:cNvPr>
          <p:cNvSpPr/>
          <p:nvPr/>
        </p:nvSpPr>
        <p:spPr>
          <a:xfrm>
            <a:off x="1223158" y="2004749"/>
            <a:ext cx="10070276" cy="4510495"/>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206A218D-B05A-E214-C747-DB0A9F312121}"/>
              </a:ext>
            </a:extLst>
          </p:cNvPr>
          <p:cNvSpPr txBox="1"/>
          <p:nvPr/>
        </p:nvSpPr>
        <p:spPr>
          <a:xfrm>
            <a:off x="1588125" y="2244059"/>
            <a:ext cx="9582597" cy="4154984"/>
          </a:xfrm>
          <a:prstGeom prst="rect">
            <a:avLst/>
          </a:prstGeom>
          <a:noFill/>
        </p:spPr>
        <p:txBody>
          <a:bodyPr wrap="square">
            <a:spAutoFit/>
          </a:bodyPr>
          <a:lstStyle/>
          <a:p>
            <a:pPr algn="ctr"/>
            <a:r>
              <a:rPr lang="fr-CH" sz="3200" b="1" dirty="0">
                <a:solidFill>
                  <a:srgbClr val="000000"/>
                </a:solidFill>
                <a:latin typeface="Helvetica" pitchFamily="2" charset="0"/>
              </a:rPr>
              <a:t>Problèmes liés au commerce</a:t>
            </a:r>
          </a:p>
          <a:p>
            <a:pPr algn="ctr"/>
            <a:endParaRPr lang="fr-CH" sz="1200" b="1" i="0" dirty="0">
              <a:effectLst/>
              <a:latin typeface="Helvetica" pitchFamily="2" charset="0"/>
            </a:endParaRPr>
          </a:p>
          <a:p>
            <a:pPr algn="l"/>
            <a:r>
              <a:rPr lang="fr-CH" sz="2000" i="0" dirty="0">
                <a:effectLst/>
                <a:highlight>
                  <a:srgbClr val="FFFF00"/>
                </a:highlight>
                <a:latin typeface="Helvetica" pitchFamily="2" charset="0"/>
              </a:rPr>
              <a:t>Au début du XX</a:t>
            </a:r>
            <a:r>
              <a:rPr lang="fr-CH" sz="2000" i="0" baseline="30000" dirty="0">
                <a:effectLst/>
                <a:highlight>
                  <a:srgbClr val="FFFF00"/>
                </a:highlight>
                <a:latin typeface="Helvetica" pitchFamily="2" charset="0"/>
              </a:rPr>
              <a:t>e</a:t>
            </a:r>
            <a:r>
              <a:rPr lang="fr-CH" sz="2000" i="0" dirty="0">
                <a:effectLst/>
                <a:highlight>
                  <a:srgbClr val="FFFF00"/>
                </a:highlight>
                <a:latin typeface="Helvetica" pitchFamily="2" charset="0"/>
              </a:rPr>
              <a:t> siècle, les négociants de produits alimentaires ont commencé à s'inquiéter des barrières commerciales nées à la suite de la formulation spontanée et indépendante, par divers pays, de multiples lois et normes alimentaires.</a:t>
            </a:r>
            <a:r>
              <a:rPr lang="fr-CH" sz="2000" i="0" dirty="0">
                <a:effectLst/>
                <a:latin typeface="Helvetica" pitchFamily="2" charset="0"/>
              </a:rPr>
              <a:t> </a:t>
            </a:r>
          </a:p>
          <a:p>
            <a:pPr algn="l"/>
            <a:endParaRPr lang="fr-CH" sz="1000" b="0" dirty="0">
              <a:latin typeface="Helvetica" pitchFamily="2" charset="0"/>
            </a:endParaRPr>
          </a:p>
          <a:p>
            <a:pPr algn="l"/>
            <a:r>
              <a:rPr lang="fr-CH" sz="2000" b="0" i="0" dirty="0">
                <a:effectLst/>
                <a:latin typeface="Helvetica" pitchFamily="2" charset="0"/>
              </a:rPr>
              <a:t>Ils ont alors constitué des associations commerciales qui ont poussé les gouvernements à </a:t>
            </a:r>
            <a:r>
              <a:rPr lang="fr-CH" sz="2000" b="1" i="0" dirty="0">
                <a:solidFill>
                  <a:srgbClr val="FF0000"/>
                </a:solidFill>
                <a:effectLst/>
                <a:highlight>
                  <a:srgbClr val="FFFF00"/>
                </a:highlight>
                <a:latin typeface="Helvetica" pitchFamily="2" charset="0"/>
              </a:rPr>
              <a:t>harmoniser leurs normes afin de faciliter le commerce</a:t>
            </a:r>
            <a:r>
              <a:rPr lang="fr-CH" sz="2000" b="1" i="0" dirty="0">
                <a:effectLst/>
                <a:highlight>
                  <a:srgbClr val="FFFF00"/>
                </a:highlight>
                <a:latin typeface="Helvetica" pitchFamily="2" charset="0"/>
              </a:rPr>
              <a:t> de denrées alimentaires salubres d'une certaine qualité</a:t>
            </a:r>
            <a:r>
              <a:rPr lang="fr-CH" sz="2000" b="0" i="0" dirty="0">
                <a:effectLst/>
                <a:latin typeface="Helvetica" pitchFamily="2" charset="0"/>
              </a:rPr>
              <a:t>. </a:t>
            </a:r>
            <a:br>
              <a:rPr lang="fr-CH" sz="2000" b="0" i="0" dirty="0">
                <a:effectLst/>
                <a:latin typeface="Helvetica" pitchFamily="2" charset="0"/>
              </a:rPr>
            </a:br>
            <a:r>
              <a:rPr lang="fr-CH" sz="1000" b="0" i="0" dirty="0">
                <a:effectLst/>
                <a:latin typeface="Helvetica" pitchFamily="2" charset="0"/>
              </a:rPr>
              <a:t> </a:t>
            </a:r>
            <a:br>
              <a:rPr lang="fr-CH" sz="2000" b="0" i="0" dirty="0">
                <a:effectLst/>
                <a:latin typeface="Helvetica" pitchFamily="2" charset="0"/>
              </a:rPr>
            </a:br>
            <a:r>
              <a:rPr lang="fr-CH" sz="2000" b="1" i="0" dirty="0">
                <a:effectLst/>
                <a:highlight>
                  <a:srgbClr val="FFFF00"/>
                </a:highlight>
                <a:latin typeface="Helvetica" pitchFamily="2" charset="0"/>
              </a:rPr>
              <a:t>La Fédération internationale de laiterie (FIL)</a:t>
            </a:r>
            <a:r>
              <a:rPr lang="fr-CH" sz="2000" b="0" i="0" dirty="0">
                <a:effectLst/>
                <a:latin typeface="Helvetica" pitchFamily="2" charset="0"/>
              </a:rPr>
              <a:t>, fondée en 1903, </a:t>
            </a:r>
            <a:r>
              <a:rPr lang="fr-CH" sz="2000" b="1" i="0" dirty="0">
                <a:effectLst/>
                <a:highlight>
                  <a:srgbClr val="FFFF00"/>
                </a:highlight>
                <a:latin typeface="Helvetica" pitchFamily="2" charset="0"/>
              </a:rPr>
              <a:t>était une de ces associations.</a:t>
            </a:r>
            <a:r>
              <a:rPr lang="fr-CH" sz="2000" b="1" i="0" dirty="0">
                <a:effectLst/>
                <a:latin typeface="Helvetica" pitchFamily="2" charset="0"/>
              </a:rPr>
              <a:t> </a:t>
            </a:r>
            <a:r>
              <a:rPr lang="fr-CH" sz="2000" b="0" i="0" dirty="0">
                <a:effectLst/>
                <a:latin typeface="Helvetica" pitchFamily="2" charset="0"/>
              </a:rPr>
              <a:t>Ses travaux sur les normes relatives au lait et aux produits laitiers ont, par la suite, favorisé la création de la Commission du Codex Alimentarius et la définition de ses procédures d'élaboration des normes.</a:t>
            </a:r>
          </a:p>
        </p:txBody>
      </p:sp>
      <p:pic>
        <p:nvPicPr>
          <p:cNvPr id="2" name="Image 1">
            <a:extLst>
              <a:ext uri="{FF2B5EF4-FFF2-40B4-BE49-F238E27FC236}">
                <a16:creationId xmlns:a16="http://schemas.microsoft.com/office/drawing/2014/main" id="{103FA72A-28D1-73B3-07AB-44BC8C24302E}"/>
              </a:ext>
            </a:extLst>
          </p:cNvPr>
          <p:cNvPicPr>
            <a:picLocks noChangeAspect="1"/>
          </p:cNvPicPr>
          <p:nvPr/>
        </p:nvPicPr>
        <p:blipFill>
          <a:blip r:embed="rId2"/>
          <a:stretch>
            <a:fillRect/>
          </a:stretch>
        </p:blipFill>
        <p:spPr>
          <a:xfrm>
            <a:off x="8865486" y="1201088"/>
            <a:ext cx="2965593" cy="1146695"/>
          </a:xfrm>
          <a:prstGeom prst="rect">
            <a:avLst/>
          </a:prstGeom>
        </p:spPr>
      </p:pic>
    </p:spTree>
    <p:extLst>
      <p:ext uri="{BB962C8B-B14F-4D97-AF65-F5344CB8AC3E}">
        <p14:creationId xmlns:p14="http://schemas.microsoft.com/office/powerpoint/2010/main" val="24789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2C9345-116F-0A99-9DF2-6055A6D5E722}"/>
              </a:ext>
            </a:extLst>
          </p:cNvPr>
          <p:cNvSpPr txBox="1"/>
          <p:nvPr/>
        </p:nvSpPr>
        <p:spPr>
          <a:xfrm>
            <a:off x="360920" y="238210"/>
            <a:ext cx="11831079" cy="1508105"/>
          </a:xfrm>
          <a:prstGeom prst="rect">
            <a:avLst/>
          </a:prstGeom>
          <a:noFill/>
        </p:spPr>
        <p:txBody>
          <a:bodyPr wrap="square">
            <a:spAutoFit/>
          </a:bodyPr>
          <a:lstStyle/>
          <a:p>
            <a: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300 </a:t>
            </a:r>
            <a:r>
              <a:rPr lang="fr-CH" sz="4800" b="1" dirty="0">
                <a:latin typeface="Arial Rounded MT Bold" panose="020F0704030504030204" pitchFamily="34" charset="77"/>
                <a:ea typeface="Helvetica Neue" panose="02000503000000020004" pitchFamily="2" charset="0"/>
                <a:cs typeface="Helvetica Neue" panose="02000503000000020004" pitchFamily="2" charset="0"/>
              </a:rPr>
              <a:t>normes</a:t>
            </a:r>
            <a: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 </a:t>
            </a:r>
            <a:r>
              <a:rPr lang="fr-CH" sz="4800" b="1" dirty="0">
                <a:latin typeface="Arial Rounded MT Bold" panose="020F0704030504030204" pitchFamily="34" charset="77"/>
                <a:ea typeface="Helvetica Neue" panose="02000503000000020004" pitchFamily="2" charset="0"/>
                <a:cs typeface="Helvetica Neue" panose="02000503000000020004" pitchFamily="2" charset="0"/>
              </a:rPr>
              <a:t>et </a:t>
            </a:r>
            <a: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11 000 </a:t>
            </a:r>
            <a:r>
              <a:rPr lang="fr-CH" sz="4800" b="1" dirty="0">
                <a:latin typeface="Arial Rounded MT Bold" panose="020F0704030504030204" pitchFamily="34" charset="77"/>
                <a:ea typeface="Helvetica Neue" panose="02000503000000020004" pitchFamily="2" charset="0"/>
                <a:cs typeface="Helvetica Neue" panose="02000503000000020004" pitchFamily="2" charset="0"/>
              </a:rPr>
              <a:t>limites</a:t>
            </a:r>
            <a: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 </a:t>
            </a:r>
            <a:br>
              <a:rPr lang="fr-CH" sz="4800" b="1" dirty="0">
                <a:latin typeface="Arial Rounded MT Bold" panose="020F0704030504030204" pitchFamily="34" charset="77"/>
                <a:ea typeface="Helvetica Neue" panose="02000503000000020004" pitchFamily="2" charset="0"/>
                <a:cs typeface="Helvetica Neue" panose="02000503000000020004" pitchFamily="2" charset="0"/>
              </a:rPr>
            </a:br>
            <a:r>
              <a:rPr lang="fr-CH" sz="4400" b="1" dirty="0">
                <a:latin typeface="Arial Rounded MT Bold" panose="020F0704030504030204" pitchFamily="34" charset="77"/>
                <a:ea typeface="Helvetica Neue" panose="02000503000000020004" pitchFamily="2" charset="0"/>
                <a:cs typeface="Helvetica Neue" panose="02000503000000020004" pitchFamily="2" charset="0"/>
              </a:rPr>
              <a:t>concernant les </a:t>
            </a:r>
            <a:r>
              <a:rPr lang="fr-CH" sz="4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polluants</a:t>
            </a:r>
            <a:r>
              <a:rPr lang="fr-CH" sz="4400" b="1" dirty="0">
                <a:latin typeface="Arial Rounded MT Bold" panose="020F0704030504030204" pitchFamily="34" charset="77"/>
                <a:ea typeface="Helvetica Neue" panose="02000503000000020004" pitchFamily="2" charset="0"/>
                <a:cs typeface="Helvetica Neue" panose="02000503000000020004" pitchFamily="2" charset="0"/>
              </a:rPr>
              <a:t> dans les aliments</a:t>
            </a:r>
            <a:endParaRPr lang="fr-CH" sz="4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endParaRPr>
          </a:p>
        </p:txBody>
      </p:sp>
      <p:sp>
        <p:nvSpPr>
          <p:cNvPr id="11" name="ZoneTexte 10">
            <a:extLst>
              <a:ext uri="{FF2B5EF4-FFF2-40B4-BE49-F238E27FC236}">
                <a16:creationId xmlns:a16="http://schemas.microsoft.com/office/drawing/2014/main" id="{E85D5534-0869-9C7B-3976-4A3BC616CF47}"/>
              </a:ext>
            </a:extLst>
          </p:cNvPr>
          <p:cNvSpPr txBox="1"/>
          <p:nvPr/>
        </p:nvSpPr>
        <p:spPr>
          <a:xfrm>
            <a:off x="3427146" y="2807482"/>
            <a:ext cx="7545653" cy="2800767"/>
          </a:xfrm>
          <a:prstGeom prst="rect">
            <a:avLst/>
          </a:prstGeom>
          <a:noFill/>
        </p:spPr>
        <p:txBody>
          <a:bodyPr wrap="square">
            <a:spAutoFit/>
          </a:bodyPr>
          <a:lstStyle/>
          <a:p>
            <a:pPr algn="l"/>
            <a:r>
              <a:rPr lang="fr-CH" sz="2800" b="0" i="0" dirty="0">
                <a:solidFill>
                  <a:srgbClr val="3A3A3A"/>
                </a:solidFill>
                <a:effectLst/>
                <a:latin typeface="Marianne"/>
              </a:rPr>
              <a:t>« </a:t>
            </a:r>
            <a:r>
              <a:rPr lang="fr-CH" sz="3600" b="1" dirty="0">
                <a:solidFill>
                  <a:srgbClr val="3A3A3A"/>
                </a:solidFill>
                <a:latin typeface="Marianne"/>
              </a:rPr>
              <a:t>L</a:t>
            </a:r>
            <a:r>
              <a:rPr lang="fr-CH" sz="3600" b="1" i="0" dirty="0">
                <a:solidFill>
                  <a:srgbClr val="3A3A3A"/>
                </a:solidFill>
                <a:effectLst/>
                <a:latin typeface="Marianne"/>
              </a:rPr>
              <a:t>e </a:t>
            </a:r>
            <a:r>
              <a:rPr lang="fr-CH" sz="3600" b="1" i="0" dirty="0">
                <a:solidFill>
                  <a:srgbClr val="FF0000"/>
                </a:solidFill>
                <a:effectLst/>
                <a:latin typeface="Marianne"/>
              </a:rPr>
              <a:t>Codex Alimentarius </a:t>
            </a:r>
          </a:p>
          <a:p>
            <a:pPr algn="l"/>
            <a:r>
              <a:rPr lang="fr-CH" sz="2800" b="1" i="0" dirty="0">
                <a:solidFill>
                  <a:srgbClr val="3A3A3A"/>
                </a:solidFill>
                <a:effectLst/>
                <a:latin typeface="Marianne"/>
              </a:rPr>
              <a:t>regroupe ainsi environ </a:t>
            </a:r>
            <a:r>
              <a:rPr lang="fr-CH" sz="2800" b="1" i="0" dirty="0">
                <a:solidFill>
                  <a:srgbClr val="FF0000"/>
                </a:solidFill>
                <a:effectLst/>
                <a:latin typeface="Marianne"/>
              </a:rPr>
              <a:t>300 normes</a:t>
            </a:r>
            <a:r>
              <a:rPr lang="fr-CH" sz="2800" b="1" i="0" dirty="0">
                <a:solidFill>
                  <a:srgbClr val="3A3A3A"/>
                </a:solidFill>
                <a:effectLst/>
                <a:latin typeface="Marianne"/>
              </a:rPr>
              <a:t>, directives, codes d’usage et plus de </a:t>
            </a:r>
            <a:r>
              <a:rPr lang="fr-CH" sz="2800" b="1" i="0" dirty="0">
                <a:solidFill>
                  <a:srgbClr val="FF0000"/>
                </a:solidFill>
                <a:effectLst/>
                <a:latin typeface="Marianne"/>
              </a:rPr>
              <a:t>11 000 </a:t>
            </a:r>
            <a:r>
              <a:rPr lang="fr-CH" sz="2800" b="1" i="0" dirty="0">
                <a:solidFill>
                  <a:srgbClr val="3A3A3A"/>
                </a:solidFill>
                <a:effectLst/>
                <a:latin typeface="Marianne"/>
              </a:rPr>
              <a:t>limites maximales (de contaminants, d’additifs, de résidus de pesticides et médicaments vétérinaires…). </a:t>
            </a:r>
            <a:r>
              <a:rPr lang="fr-CH" sz="2800" b="0" i="0" dirty="0">
                <a:solidFill>
                  <a:srgbClr val="3A3A3A"/>
                </a:solidFill>
                <a:effectLst/>
                <a:latin typeface="Marianne"/>
              </a:rPr>
              <a:t>»</a:t>
            </a:r>
          </a:p>
        </p:txBody>
      </p:sp>
      <p:sp>
        <p:nvSpPr>
          <p:cNvPr id="15" name="Rectangle : coins arrondis 14">
            <a:extLst>
              <a:ext uri="{FF2B5EF4-FFF2-40B4-BE49-F238E27FC236}">
                <a16:creationId xmlns:a16="http://schemas.microsoft.com/office/drawing/2014/main" id="{7453C32B-B436-AD54-CFCB-89E6AF3F9E76}"/>
              </a:ext>
            </a:extLst>
          </p:cNvPr>
          <p:cNvSpPr/>
          <p:nvPr/>
        </p:nvSpPr>
        <p:spPr>
          <a:xfrm>
            <a:off x="3025893" y="2529659"/>
            <a:ext cx="7661899" cy="3324875"/>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2D760CE3-4EF0-0EE1-46CB-662053ECA778}"/>
              </a:ext>
            </a:extLst>
          </p:cNvPr>
          <p:cNvPicPr>
            <a:picLocks noChangeAspect="1"/>
          </p:cNvPicPr>
          <p:nvPr/>
        </p:nvPicPr>
        <p:blipFill>
          <a:blip r:embed="rId2"/>
          <a:stretch>
            <a:fillRect/>
          </a:stretch>
        </p:blipFill>
        <p:spPr>
          <a:xfrm>
            <a:off x="360921" y="1807870"/>
            <a:ext cx="2895600" cy="1511300"/>
          </a:xfrm>
          <a:prstGeom prst="rect">
            <a:avLst/>
          </a:prstGeom>
          <a:ln>
            <a:solidFill>
              <a:schemeClr val="tx1"/>
            </a:solidFill>
          </a:ln>
        </p:spPr>
      </p:pic>
      <p:pic>
        <p:nvPicPr>
          <p:cNvPr id="6" name="Image 5">
            <a:extLst>
              <a:ext uri="{FF2B5EF4-FFF2-40B4-BE49-F238E27FC236}">
                <a16:creationId xmlns:a16="http://schemas.microsoft.com/office/drawing/2014/main" id="{A7617A08-C514-6920-D0F5-279A0CE55A2B}"/>
              </a:ext>
            </a:extLst>
          </p:cNvPr>
          <p:cNvPicPr>
            <a:picLocks noChangeAspect="1"/>
          </p:cNvPicPr>
          <p:nvPr/>
        </p:nvPicPr>
        <p:blipFill>
          <a:blip r:embed="rId3"/>
          <a:stretch>
            <a:fillRect/>
          </a:stretch>
        </p:blipFill>
        <p:spPr>
          <a:xfrm>
            <a:off x="442034" y="3249713"/>
            <a:ext cx="1816100" cy="393700"/>
          </a:xfrm>
          <a:prstGeom prst="rect">
            <a:avLst/>
          </a:prstGeom>
        </p:spPr>
      </p:pic>
    </p:spTree>
    <p:extLst>
      <p:ext uri="{BB962C8B-B14F-4D97-AF65-F5344CB8AC3E}">
        <p14:creationId xmlns:p14="http://schemas.microsoft.com/office/powerpoint/2010/main" val="164687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9AC67C32-0C84-9C39-9CF7-3A318FB2ECEB}"/>
              </a:ext>
            </a:extLst>
          </p:cNvPr>
          <p:cNvPicPr>
            <a:picLocks noChangeAspect="1"/>
          </p:cNvPicPr>
          <p:nvPr/>
        </p:nvPicPr>
        <p:blipFill>
          <a:blip r:embed="rId2"/>
          <a:stretch>
            <a:fillRect/>
          </a:stretch>
        </p:blipFill>
        <p:spPr>
          <a:xfrm>
            <a:off x="7498617" y="2037806"/>
            <a:ext cx="4332462" cy="3239224"/>
          </a:xfrm>
          <a:prstGeom prst="rect">
            <a:avLst/>
          </a:prstGeom>
          <a:ln>
            <a:solidFill>
              <a:schemeClr val="tx1"/>
            </a:solidFill>
          </a:ln>
        </p:spPr>
      </p:pic>
      <p:sp>
        <p:nvSpPr>
          <p:cNvPr id="8" name="Bulle rectangulaire à coins arrondis 7">
            <a:extLst>
              <a:ext uri="{FF2B5EF4-FFF2-40B4-BE49-F238E27FC236}">
                <a16:creationId xmlns:a16="http://schemas.microsoft.com/office/drawing/2014/main" id="{E013AFDE-874A-0559-FC4E-D4C2BD11ACE9}"/>
              </a:ext>
            </a:extLst>
          </p:cNvPr>
          <p:cNvSpPr/>
          <p:nvPr/>
        </p:nvSpPr>
        <p:spPr>
          <a:xfrm>
            <a:off x="502131" y="1900202"/>
            <a:ext cx="6937955" cy="4524315"/>
          </a:xfrm>
          <a:prstGeom prst="wedgeRoundRectCallout">
            <a:avLst>
              <a:gd name="adj1" fmla="val 61761"/>
              <a:gd name="adj2" fmla="val 1670"/>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b="1" dirty="0"/>
              <a:t>Conférence du Dr Rima E.LAIBAW</a:t>
            </a:r>
          </a:p>
        </p:txBody>
      </p:sp>
      <p:sp>
        <p:nvSpPr>
          <p:cNvPr id="5" name="ZoneTexte 4">
            <a:extLst>
              <a:ext uri="{FF2B5EF4-FFF2-40B4-BE49-F238E27FC236}">
                <a16:creationId xmlns:a16="http://schemas.microsoft.com/office/drawing/2014/main" id="{0A2C9345-116F-0A99-9DF2-6055A6D5E722}"/>
              </a:ext>
            </a:extLst>
          </p:cNvPr>
          <p:cNvSpPr txBox="1"/>
          <p:nvPr/>
        </p:nvSpPr>
        <p:spPr>
          <a:xfrm>
            <a:off x="360921" y="238210"/>
            <a:ext cx="11470158" cy="1661993"/>
          </a:xfrm>
          <a:prstGeom prst="rect">
            <a:avLst/>
          </a:prstGeom>
          <a:noFill/>
        </p:spPr>
        <p:txBody>
          <a:bodyPr wrap="square">
            <a:spAutoFit/>
          </a:bodyPr>
          <a:lstStyle/>
          <a:p>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Le Codex Alimentarius,</a:t>
            </a:r>
            <a:br>
              <a:rPr lang="fr-CH" sz="5400" b="1" dirty="0">
                <a:latin typeface="Arial Rounded MT Bold" panose="020F0704030504030204" pitchFamily="34" charset="77"/>
                <a:ea typeface="Helvetica Neue" panose="02000503000000020004" pitchFamily="2" charset="0"/>
                <a:cs typeface="Helvetica Neue" panose="02000503000000020004" pitchFamily="2" charset="0"/>
              </a:rPr>
            </a:br>
            <a: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Quels effets sur l’alimentation ?</a:t>
            </a:r>
          </a:p>
        </p:txBody>
      </p:sp>
      <p:sp>
        <p:nvSpPr>
          <p:cNvPr id="4" name="ZoneTexte 3">
            <a:extLst>
              <a:ext uri="{FF2B5EF4-FFF2-40B4-BE49-F238E27FC236}">
                <a16:creationId xmlns:a16="http://schemas.microsoft.com/office/drawing/2014/main" id="{FB386C98-22E5-4034-358E-EF40361D7527}"/>
              </a:ext>
            </a:extLst>
          </p:cNvPr>
          <p:cNvSpPr txBox="1"/>
          <p:nvPr/>
        </p:nvSpPr>
        <p:spPr>
          <a:xfrm>
            <a:off x="674222" y="2068131"/>
            <a:ext cx="6522522" cy="4247317"/>
          </a:xfrm>
          <a:prstGeom prst="rect">
            <a:avLst/>
          </a:prstGeom>
          <a:noFill/>
        </p:spPr>
        <p:txBody>
          <a:bodyPr wrap="square">
            <a:spAutoFit/>
          </a:bodyPr>
          <a:lstStyle/>
          <a:p>
            <a:pPr algn="just"/>
            <a:r>
              <a:rPr lang="fr-CH" b="0" i="0" dirty="0">
                <a:solidFill>
                  <a:srgbClr val="000000"/>
                </a:solidFill>
                <a:effectLst/>
                <a:latin typeface="Arial" panose="020B0604020202020204" pitchFamily="34" charset="0"/>
                <a:cs typeface="Arial" panose="020B0604020202020204" pitchFamily="34" charset="0"/>
              </a:rPr>
              <a:t>« </a:t>
            </a:r>
            <a:r>
              <a:rPr lang="fr-CH" b="1" i="0" dirty="0">
                <a:solidFill>
                  <a:srgbClr val="000000"/>
                </a:solidFill>
                <a:effectLst/>
                <a:highlight>
                  <a:srgbClr val="FFFF00"/>
                </a:highlight>
                <a:latin typeface="Arial" panose="020B0604020202020204" pitchFamily="34" charset="0"/>
                <a:cs typeface="Arial" panose="020B0604020202020204" pitchFamily="34" charset="0"/>
              </a:rPr>
              <a:t>Depuis plusieurs années, les produits laitiers que vous consommez proviennent de vaches obligatoirement traitées aux hormones de Monsanto – tous les animaux destinés à la consommation doivent être traités aux antibiotiques et aux hormones de croissance. Le Codex exige que toute nourriture soit irradiée (comme chez Mac Do), sauf la nourriture crue. </a:t>
            </a:r>
            <a:r>
              <a:rPr lang="fr-CH" b="0" i="0" dirty="0">
                <a:solidFill>
                  <a:srgbClr val="000000"/>
                </a:solidFill>
                <a:effectLst/>
                <a:latin typeface="Arial" panose="020B0604020202020204" pitchFamily="34" charset="0"/>
                <a:cs typeface="Arial" panose="020B0604020202020204" pitchFamily="34" charset="0"/>
              </a:rPr>
              <a:t>»</a:t>
            </a:r>
          </a:p>
          <a:p>
            <a:pPr algn="just"/>
            <a:br>
              <a:rPr lang="fr-CH" b="0" i="0" dirty="0">
                <a:solidFill>
                  <a:srgbClr val="000000"/>
                </a:solidFill>
                <a:effectLst/>
                <a:latin typeface="Arial" panose="020B0604020202020204" pitchFamily="34" charset="0"/>
                <a:cs typeface="Arial" panose="020B0604020202020204" pitchFamily="34" charset="0"/>
              </a:rPr>
            </a:br>
            <a:r>
              <a:rPr lang="fr-CH" b="0" i="0" dirty="0">
                <a:solidFill>
                  <a:srgbClr val="000000"/>
                </a:solidFill>
                <a:effectLst/>
                <a:latin typeface="Arial" panose="020B0604020202020204" pitchFamily="34" charset="0"/>
                <a:cs typeface="Arial" panose="020B0604020202020204" pitchFamily="34" charset="0"/>
              </a:rPr>
              <a:t>« </a:t>
            </a:r>
            <a:r>
              <a:rPr lang="fr-CH" b="1" i="0" dirty="0">
                <a:solidFill>
                  <a:srgbClr val="000000"/>
                </a:solidFill>
                <a:effectLst/>
                <a:highlight>
                  <a:srgbClr val="FFFF00"/>
                </a:highlight>
                <a:latin typeface="Arial" panose="020B0604020202020204" pitchFamily="34" charset="0"/>
                <a:cs typeface="Arial" panose="020B0604020202020204" pitchFamily="34" charset="0"/>
              </a:rPr>
              <a:t>Neuf des pires produits chimiques connus sont des pesticides. Mais le Codex a rendu légaux 7 de ces 9 poisons chimiques qui avaient été interdits dans 176 pays.</a:t>
            </a:r>
            <a:r>
              <a:rPr lang="fr-CH" b="0" i="0" dirty="0">
                <a:solidFill>
                  <a:srgbClr val="000000"/>
                </a:solidFill>
                <a:effectLst/>
                <a:latin typeface="Arial" panose="020B0604020202020204" pitchFamily="34" charset="0"/>
                <a:cs typeface="Arial" panose="020B0604020202020204" pitchFamily="34" charset="0"/>
              </a:rPr>
              <a:t> Et la nourriture qui contient ces saloperies ne peut pas être refoulée aux frontières de nos pays – sinon ce serait une violation des traités commerciaux de l’OMC ! C’est comme cela que marche le Codex Alimentarius ! »</a:t>
            </a:r>
          </a:p>
        </p:txBody>
      </p:sp>
      <p:sp>
        <p:nvSpPr>
          <p:cNvPr id="7" name="ZoneTexte 6">
            <a:extLst>
              <a:ext uri="{FF2B5EF4-FFF2-40B4-BE49-F238E27FC236}">
                <a16:creationId xmlns:a16="http://schemas.microsoft.com/office/drawing/2014/main" id="{2D251863-697A-2BBB-E9A5-7083D23181EC}"/>
              </a:ext>
            </a:extLst>
          </p:cNvPr>
          <p:cNvSpPr txBox="1"/>
          <p:nvPr/>
        </p:nvSpPr>
        <p:spPr>
          <a:xfrm>
            <a:off x="8908868" y="5336255"/>
            <a:ext cx="4431180" cy="369332"/>
          </a:xfrm>
          <a:prstGeom prst="rect">
            <a:avLst/>
          </a:prstGeom>
          <a:noFill/>
        </p:spPr>
        <p:txBody>
          <a:bodyPr wrap="square">
            <a:spAutoFit/>
          </a:bodyPr>
          <a:lstStyle/>
          <a:p>
            <a:pPr algn="l"/>
            <a:r>
              <a:rPr lang="fr-CH" b="1" i="0" dirty="0">
                <a:solidFill>
                  <a:srgbClr val="0F0F0F"/>
                </a:solidFill>
                <a:effectLst/>
                <a:latin typeface="Arial Rounded MT Bold" panose="020F0704030504030204" pitchFamily="34" charset="77"/>
              </a:rPr>
              <a:t>Dr Rima E. </a:t>
            </a:r>
            <a:r>
              <a:rPr lang="fr-CH" b="1" i="0" dirty="0" err="1">
                <a:solidFill>
                  <a:srgbClr val="0F0F0F"/>
                </a:solidFill>
                <a:effectLst/>
                <a:latin typeface="Arial Rounded MT Bold" panose="020F0704030504030204" pitchFamily="34" charset="77"/>
              </a:rPr>
              <a:t>Laibow</a:t>
            </a:r>
            <a:r>
              <a:rPr lang="fr-CH" b="1" i="0" dirty="0">
                <a:solidFill>
                  <a:srgbClr val="0F0F0F"/>
                </a:solidFill>
                <a:effectLst/>
                <a:latin typeface="Arial Rounded MT Bold" panose="020F0704030504030204" pitchFamily="34" charset="77"/>
              </a:rPr>
              <a:t> (2005)</a:t>
            </a:r>
          </a:p>
        </p:txBody>
      </p:sp>
    </p:spTree>
    <p:extLst>
      <p:ext uri="{BB962C8B-B14F-4D97-AF65-F5344CB8AC3E}">
        <p14:creationId xmlns:p14="http://schemas.microsoft.com/office/powerpoint/2010/main" val="237399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2C9345-116F-0A99-9DF2-6055A6D5E722}"/>
              </a:ext>
            </a:extLst>
          </p:cNvPr>
          <p:cNvSpPr txBox="1"/>
          <p:nvPr/>
        </p:nvSpPr>
        <p:spPr>
          <a:xfrm>
            <a:off x="360921" y="238210"/>
            <a:ext cx="11470158" cy="1661993"/>
          </a:xfrm>
          <a:prstGeom prst="rect">
            <a:avLst/>
          </a:prstGeom>
          <a:noFill/>
        </p:spPr>
        <p:txBody>
          <a:bodyPr wrap="square">
            <a:spAutoFit/>
          </a:bodyPr>
          <a:lstStyle/>
          <a:p>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Le Codex Alimentarius,</a:t>
            </a:r>
            <a:br>
              <a:rPr lang="fr-CH" sz="5400" b="1" dirty="0">
                <a:latin typeface="Arial Rounded MT Bold" panose="020F0704030504030204" pitchFamily="34" charset="77"/>
                <a:ea typeface="Helvetica Neue" panose="02000503000000020004" pitchFamily="2" charset="0"/>
                <a:cs typeface="Helvetica Neue" panose="02000503000000020004" pitchFamily="2" charset="0"/>
              </a:rPr>
            </a:br>
            <a: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autorise 245 pesticides</a:t>
            </a:r>
          </a:p>
        </p:txBody>
      </p:sp>
      <p:sp>
        <p:nvSpPr>
          <p:cNvPr id="4" name="ZoneTexte 3">
            <a:extLst>
              <a:ext uri="{FF2B5EF4-FFF2-40B4-BE49-F238E27FC236}">
                <a16:creationId xmlns:a16="http://schemas.microsoft.com/office/drawing/2014/main" id="{F5BDBF9D-405C-9508-3A94-652C4493250F}"/>
              </a:ext>
            </a:extLst>
          </p:cNvPr>
          <p:cNvSpPr txBox="1"/>
          <p:nvPr/>
        </p:nvSpPr>
        <p:spPr>
          <a:xfrm>
            <a:off x="360921" y="4262975"/>
            <a:ext cx="7542108" cy="830997"/>
          </a:xfrm>
          <a:prstGeom prst="rect">
            <a:avLst/>
          </a:prstGeom>
          <a:noFill/>
        </p:spPr>
        <p:txBody>
          <a:bodyPr wrap="square">
            <a:spAutoFit/>
          </a:bodyPr>
          <a:lstStyle/>
          <a:p>
            <a:r>
              <a:rPr lang="fr-CH" sz="2400" b="1" i="0" dirty="0">
                <a:effectLst/>
                <a:latin typeface="Open Sans" panose="020F0502020204030204" pitchFamily="34" charset="0"/>
              </a:rPr>
              <a:t>Sur le site du Codex Alimentarius, </a:t>
            </a:r>
            <a:r>
              <a:rPr lang="fr-CH" sz="2400" b="1" i="0" dirty="0">
                <a:solidFill>
                  <a:srgbClr val="FF0000"/>
                </a:solidFill>
                <a:effectLst/>
                <a:latin typeface="Open Sans" panose="020F0502020204030204" pitchFamily="34" charset="0"/>
              </a:rPr>
              <a:t>245</a:t>
            </a:r>
            <a:r>
              <a:rPr lang="fr-CH" sz="2400" b="1" i="0" dirty="0">
                <a:effectLst/>
                <a:latin typeface="Open Sans" panose="020F0502020204030204" pitchFamily="34" charset="0"/>
              </a:rPr>
              <a:t> pesticides sont aujourd’hui répertoriés et autorisés.</a:t>
            </a:r>
            <a:endParaRPr lang="fr-FR" sz="2400" b="1" dirty="0"/>
          </a:p>
        </p:txBody>
      </p:sp>
      <p:pic>
        <p:nvPicPr>
          <p:cNvPr id="3" name="Image 2">
            <a:extLst>
              <a:ext uri="{FF2B5EF4-FFF2-40B4-BE49-F238E27FC236}">
                <a16:creationId xmlns:a16="http://schemas.microsoft.com/office/drawing/2014/main" id="{8766FB44-38D7-14CA-EA44-8116D87BD659}"/>
              </a:ext>
            </a:extLst>
          </p:cNvPr>
          <p:cNvPicPr>
            <a:picLocks noChangeAspect="1"/>
          </p:cNvPicPr>
          <p:nvPr/>
        </p:nvPicPr>
        <p:blipFill>
          <a:blip r:embed="rId2"/>
          <a:stretch>
            <a:fillRect/>
          </a:stretch>
        </p:blipFill>
        <p:spPr>
          <a:xfrm>
            <a:off x="360921" y="2841453"/>
            <a:ext cx="5735079" cy="1037196"/>
          </a:xfrm>
          <a:prstGeom prst="rect">
            <a:avLst/>
          </a:prstGeom>
        </p:spPr>
      </p:pic>
      <p:pic>
        <p:nvPicPr>
          <p:cNvPr id="2" name="Image 1">
            <a:extLst>
              <a:ext uri="{FF2B5EF4-FFF2-40B4-BE49-F238E27FC236}">
                <a16:creationId xmlns:a16="http://schemas.microsoft.com/office/drawing/2014/main" id="{B5FB8898-0430-BD28-8949-AC0B7FFADA14}"/>
              </a:ext>
            </a:extLst>
          </p:cNvPr>
          <p:cNvPicPr>
            <a:picLocks noChangeAspect="1"/>
          </p:cNvPicPr>
          <p:nvPr/>
        </p:nvPicPr>
        <p:blipFill>
          <a:blip r:embed="rId3"/>
          <a:stretch>
            <a:fillRect/>
          </a:stretch>
        </p:blipFill>
        <p:spPr>
          <a:xfrm>
            <a:off x="360921" y="2033081"/>
            <a:ext cx="5735079" cy="675494"/>
          </a:xfrm>
          <a:prstGeom prst="rect">
            <a:avLst/>
          </a:prstGeom>
        </p:spPr>
      </p:pic>
      <p:sp>
        <p:nvSpPr>
          <p:cNvPr id="13" name="ZoneTexte 12">
            <a:extLst>
              <a:ext uri="{FF2B5EF4-FFF2-40B4-BE49-F238E27FC236}">
                <a16:creationId xmlns:a16="http://schemas.microsoft.com/office/drawing/2014/main" id="{E435C6DE-1A63-8648-E9C9-ED64AEC02D96}"/>
              </a:ext>
            </a:extLst>
          </p:cNvPr>
          <p:cNvSpPr txBox="1"/>
          <p:nvPr/>
        </p:nvSpPr>
        <p:spPr>
          <a:xfrm>
            <a:off x="360920" y="5093972"/>
            <a:ext cx="11317273" cy="1200329"/>
          </a:xfrm>
          <a:prstGeom prst="rect">
            <a:avLst/>
          </a:prstGeom>
          <a:noFill/>
        </p:spPr>
        <p:txBody>
          <a:bodyPr wrap="square">
            <a:spAutoFit/>
          </a:bodyPr>
          <a:lstStyle/>
          <a:p>
            <a:r>
              <a:rPr lang="fr-CH" sz="2400" dirty="0">
                <a:solidFill>
                  <a:srgbClr val="040C28"/>
                </a:solidFill>
                <a:latin typeface="Google Sans"/>
              </a:rPr>
              <a:t>Dont le </a:t>
            </a:r>
            <a:r>
              <a:rPr lang="fr-CH" sz="2400" b="1" i="0" dirty="0">
                <a:solidFill>
                  <a:srgbClr val="FF0000"/>
                </a:solidFill>
                <a:effectLst/>
                <a:latin typeface="Google Sans"/>
              </a:rPr>
              <a:t>propiconazole</a:t>
            </a:r>
            <a:r>
              <a:rPr lang="fr-CH" sz="2400" b="0" i="0" dirty="0">
                <a:solidFill>
                  <a:srgbClr val="040C28"/>
                </a:solidFill>
                <a:effectLst/>
                <a:latin typeface="Google Sans"/>
              </a:rPr>
              <a:t>, le </a:t>
            </a:r>
            <a:r>
              <a:rPr lang="fr-CH" sz="2400" b="1" dirty="0">
                <a:solidFill>
                  <a:srgbClr val="FF0000"/>
                </a:solidFill>
                <a:latin typeface="Google Sans"/>
              </a:rPr>
              <a:t>chlorothalonil</a:t>
            </a:r>
            <a:r>
              <a:rPr lang="fr-CH" sz="2400" b="0" i="0" dirty="0">
                <a:solidFill>
                  <a:srgbClr val="040C28"/>
                </a:solidFill>
                <a:effectLst/>
                <a:latin typeface="Google Sans"/>
              </a:rPr>
              <a:t>, le </a:t>
            </a:r>
            <a:r>
              <a:rPr lang="fr-CH" sz="2400" b="1" dirty="0">
                <a:solidFill>
                  <a:srgbClr val="FF0000"/>
                </a:solidFill>
                <a:latin typeface="Google Sans"/>
              </a:rPr>
              <a:t>diquat </a:t>
            </a:r>
            <a:r>
              <a:rPr lang="fr-CH" sz="2400" b="0" i="0" dirty="0">
                <a:solidFill>
                  <a:srgbClr val="040C28"/>
                </a:solidFill>
                <a:effectLst/>
                <a:latin typeface="Google Sans"/>
              </a:rPr>
              <a:t>(interdits en France), le </a:t>
            </a:r>
            <a:r>
              <a:rPr lang="fr-CH" sz="2400" b="1" dirty="0" err="1">
                <a:solidFill>
                  <a:srgbClr val="FF0000"/>
                </a:solidFill>
                <a:latin typeface="Google Sans"/>
              </a:rPr>
              <a:t>chlorpyrifos</a:t>
            </a:r>
            <a:r>
              <a:rPr lang="fr-CH" sz="2400" b="0" i="0" dirty="0">
                <a:solidFill>
                  <a:srgbClr val="040C28"/>
                </a:solidFill>
                <a:effectLst/>
                <a:latin typeface="Google Sans"/>
              </a:rPr>
              <a:t> (qui endommage le cerveau des enfants), le </a:t>
            </a:r>
            <a:r>
              <a:rPr lang="fr-CH" sz="2400" b="1" dirty="0">
                <a:solidFill>
                  <a:srgbClr val="FF0000"/>
                </a:solidFill>
                <a:latin typeface="Google Sans"/>
              </a:rPr>
              <a:t>glyphosate</a:t>
            </a:r>
            <a:r>
              <a:rPr lang="fr-CH" sz="2400" b="0" i="0" dirty="0">
                <a:solidFill>
                  <a:srgbClr val="040C28"/>
                </a:solidFill>
                <a:effectLst/>
                <a:latin typeface="Google Sans"/>
              </a:rPr>
              <a:t>, le </a:t>
            </a:r>
            <a:r>
              <a:rPr lang="fr-CH" sz="2400" b="1" dirty="0">
                <a:solidFill>
                  <a:srgbClr val="FF0000"/>
                </a:solidFill>
                <a:latin typeface="Google Sans"/>
              </a:rPr>
              <a:t>paraquat</a:t>
            </a:r>
            <a:r>
              <a:rPr lang="fr-CH" sz="2400" b="0" i="0" dirty="0">
                <a:solidFill>
                  <a:srgbClr val="040C28"/>
                </a:solidFill>
                <a:effectLst/>
                <a:latin typeface="Google Sans"/>
              </a:rPr>
              <a:t> (interdit </a:t>
            </a:r>
            <a:r>
              <a:rPr lang="fr-CH" sz="2400" b="0" i="0" dirty="0">
                <a:solidFill>
                  <a:srgbClr val="222222"/>
                </a:solidFill>
                <a:effectLst/>
                <a:latin typeface="GT-Sectra"/>
              </a:rPr>
              <a:t>dans l’Union européenne (UE) depuis 2007 et en Suisse depuis 1989), et autres poisons ....</a:t>
            </a:r>
            <a:endParaRPr lang="fr-FR" sz="2400" b="1" dirty="0"/>
          </a:p>
        </p:txBody>
      </p:sp>
      <p:pic>
        <p:nvPicPr>
          <p:cNvPr id="11266" name="Picture 2">
            <a:extLst>
              <a:ext uri="{FF2B5EF4-FFF2-40B4-BE49-F238E27FC236}">
                <a16:creationId xmlns:a16="http://schemas.microsoft.com/office/drawing/2014/main" id="{B089D75E-408C-5E8D-BF9C-4222EB3927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79524" y="2033080"/>
            <a:ext cx="2924717" cy="2924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9544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2C9345-116F-0A99-9DF2-6055A6D5E722}"/>
              </a:ext>
            </a:extLst>
          </p:cNvPr>
          <p:cNvSpPr txBox="1"/>
          <p:nvPr/>
        </p:nvSpPr>
        <p:spPr>
          <a:xfrm>
            <a:off x="360921" y="238210"/>
            <a:ext cx="11470158" cy="1569660"/>
          </a:xfrm>
          <a:prstGeom prst="rect">
            <a:avLst/>
          </a:prstGeom>
          <a:noFill/>
        </p:spPr>
        <p:txBody>
          <a:bodyPr wrap="square">
            <a:spAutoFit/>
          </a:bodyPr>
          <a:lstStyle/>
          <a:p>
            <a:r>
              <a:rPr lang="fr-CH" sz="4800" b="1" dirty="0">
                <a:latin typeface="Arial Rounded MT Bold" panose="020F0704030504030204" pitchFamily="34" charset="77"/>
                <a:ea typeface="Helvetica Neue" panose="02000503000000020004" pitchFamily="2" charset="0"/>
                <a:cs typeface="Helvetica Neue" panose="02000503000000020004" pitchFamily="2" charset="0"/>
              </a:rPr>
              <a:t>Le Codex Alimentarius </a:t>
            </a:r>
            <a:br>
              <a:rPr lang="fr-CH" sz="4800" b="1" dirty="0">
                <a:latin typeface="Arial Rounded MT Bold" panose="020F0704030504030204" pitchFamily="34" charset="77"/>
                <a:ea typeface="Helvetica Neue" panose="02000503000000020004" pitchFamily="2" charset="0"/>
                <a:cs typeface="Helvetica Neue" panose="02000503000000020004" pitchFamily="2" charset="0"/>
              </a:rPr>
            </a:br>
            <a:r>
              <a:rPr lang="fr-CH" sz="4800" b="1" dirty="0">
                <a:latin typeface="Arial Rounded MT Bold" panose="020F0704030504030204" pitchFamily="34" charset="77"/>
                <a:ea typeface="Helvetica Neue" panose="02000503000000020004" pitchFamily="2" charset="0"/>
                <a:cs typeface="Helvetica Neue" panose="02000503000000020004" pitchFamily="2" charset="0"/>
              </a:rPr>
              <a:t>pour l’Agenda 2030</a:t>
            </a:r>
            <a:endPar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endParaRPr>
          </a:p>
        </p:txBody>
      </p:sp>
      <p:pic>
        <p:nvPicPr>
          <p:cNvPr id="10" name="Image 9">
            <a:extLst>
              <a:ext uri="{FF2B5EF4-FFF2-40B4-BE49-F238E27FC236}">
                <a16:creationId xmlns:a16="http://schemas.microsoft.com/office/drawing/2014/main" id="{1F12A507-0A70-A78F-E8FE-EEEC9F1BCCF9}"/>
              </a:ext>
            </a:extLst>
          </p:cNvPr>
          <p:cNvPicPr>
            <a:picLocks noChangeAspect="1"/>
          </p:cNvPicPr>
          <p:nvPr/>
        </p:nvPicPr>
        <p:blipFill>
          <a:blip r:embed="rId2"/>
          <a:stretch>
            <a:fillRect/>
          </a:stretch>
        </p:blipFill>
        <p:spPr>
          <a:xfrm rot="6555852">
            <a:off x="10201937" y="2944530"/>
            <a:ext cx="1768507" cy="788211"/>
          </a:xfrm>
          <a:prstGeom prst="rect">
            <a:avLst/>
          </a:prstGeom>
        </p:spPr>
      </p:pic>
      <p:sp>
        <p:nvSpPr>
          <p:cNvPr id="11" name="ZoneTexte 10">
            <a:extLst>
              <a:ext uri="{FF2B5EF4-FFF2-40B4-BE49-F238E27FC236}">
                <a16:creationId xmlns:a16="http://schemas.microsoft.com/office/drawing/2014/main" id="{E85D5534-0869-9C7B-3976-4A3BC616CF47}"/>
              </a:ext>
            </a:extLst>
          </p:cNvPr>
          <p:cNvSpPr txBox="1"/>
          <p:nvPr/>
        </p:nvSpPr>
        <p:spPr>
          <a:xfrm>
            <a:off x="3196520" y="2915923"/>
            <a:ext cx="6916968" cy="2862322"/>
          </a:xfrm>
          <a:prstGeom prst="rect">
            <a:avLst/>
          </a:prstGeom>
          <a:noFill/>
        </p:spPr>
        <p:txBody>
          <a:bodyPr wrap="square">
            <a:spAutoFit/>
          </a:bodyPr>
          <a:lstStyle/>
          <a:p>
            <a:pPr algn="l"/>
            <a:r>
              <a:rPr lang="fr-CH" sz="2000" b="0" i="0" dirty="0">
                <a:solidFill>
                  <a:srgbClr val="3A3A3A"/>
                </a:solidFill>
                <a:effectLst/>
                <a:latin typeface="Marianne"/>
              </a:rPr>
              <a:t>« Dans son Plan stratégique 2020-2025, le Codex a rappelé les objectifs qu’il se fixait pour répondre aux enjeux de la mondialisation des systèmes alimentaires et de leurs chaînes d’approvisionnement, </a:t>
            </a:r>
            <a:r>
              <a:rPr lang="fr-CH" sz="2000" b="1" i="0" dirty="0">
                <a:solidFill>
                  <a:srgbClr val="3A3A3A"/>
                </a:solidFill>
                <a:effectLst/>
                <a:highlight>
                  <a:srgbClr val="FFFF00"/>
                </a:highlight>
                <a:latin typeface="Marianne"/>
              </a:rPr>
              <a:t>afin de prendre en considération les </a:t>
            </a:r>
            <a:r>
              <a:rPr lang="fr-CH" sz="2000" b="1" i="0" dirty="0">
                <a:solidFill>
                  <a:srgbClr val="FF0000"/>
                </a:solidFill>
                <a:effectLst/>
                <a:highlight>
                  <a:srgbClr val="FFFF00"/>
                </a:highlight>
                <a:latin typeface="Marianne"/>
              </a:rPr>
              <a:t>objectifs de développement durable </a:t>
            </a:r>
            <a:r>
              <a:rPr lang="fr-CH" sz="2000" b="1" i="0" dirty="0">
                <a:solidFill>
                  <a:srgbClr val="3A3A3A"/>
                </a:solidFill>
                <a:effectLst/>
                <a:highlight>
                  <a:srgbClr val="FFFF00"/>
                </a:highlight>
                <a:latin typeface="Marianne"/>
              </a:rPr>
              <a:t>(ODD) des Nations Unies, dans un contexte de changement climatique, de tension sur les ressources et d’attentes sociétales fortes. </a:t>
            </a:r>
            <a:br>
              <a:rPr lang="fr-CH" sz="2000" b="1" i="0" dirty="0">
                <a:solidFill>
                  <a:srgbClr val="3A3A3A"/>
                </a:solidFill>
                <a:effectLst/>
                <a:highlight>
                  <a:srgbClr val="FFFF00"/>
                </a:highlight>
                <a:latin typeface="Marianne"/>
              </a:rPr>
            </a:br>
            <a:r>
              <a:rPr lang="fr-CH" sz="2000" b="0" i="0" dirty="0">
                <a:solidFill>
                  <a:srgbClr val="3A3A3A"/>
                </a:solidFill>
                <a:effectLst/>
                <a:latin typeface="Marianne"/>
              </a:rPr>
              <a:t>Pour cela, il s’appuie sur des valeurs fondamentales d’inclusivité, de collaboration, de consensus et de transparence. »</a:t>
            </a:r>
          </a:p>
        </p:txBody>
      </p:sp>
      <p:sp>
        <p:nvSpPr>
          <p:cNvPr id="15" name="Rectangle : coins arrondis 14">
            <a:extLst>
              <a:ext uri="{FF2B5EF4-FFF2-40B4-BE49-F238E27FC236}">
                <a16:creationId xmlns:a16="http://schemas.microsoft.com/office/drawing/2014/main" id="{7453C32B-B436-AD54-CFCB-89E6AF3F9E76}"/>
              </a:ext>
            </a:extLst>
          </p:cNvPr>
          <p:cNvSpPr/>
          <p:nvPr/>
        </p:nvSpPr>
        <p:spPr>
          <a:xfrm>
            <a:off x="2913017" y="2599934"/>
            <a:ext cx="7200471" cy="3566160"/>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Picture 4" descr="Objectifs de développement durable (ODD) - c-eau">
            <a:extLst>
              <a:ext uri="{FF2B5EF4-FFF2-40B4-BE49-F238E27FC236}">
                <a16:creationId xmlns:a16="http://schemas.microsoft.com/office/drawing/2014/main" id="{5BD095E8-1445-95E0-D059-0A19D61C6C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2338" y="422476"/>
            <a:ext cx="2504578" cy="2493447"/>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2D760CE3-4EF0-0EE1-46CB-662053ECA778}"/>
              </a:ext>
            </a:extLst>
          </p:cNvPr>
          <p:cNvPicPr>
            <a:picLocks noChangeAspect="1"/>
          </p:cNvPicPr>
          <p:nvPr/>
        </p:nvPicPr>
        <p:blipFill>
          <a:blip r:embed="rId4"/>
          <a:stretch>
            <a:fillRect/>
          </a:stretch>
        </p:blipFill>
        <p:spPr>
          <a:xfrm>
            <a:off x="360921" y="1807870"/>
            <a:ext cx="2895600" cy="1511300"/>
          </a:xfrm>
          <a:prstGeom prst="rect">
            <a:avLst/>
          </a:prstGeom>
          <a:ln>
            <a:solidFill>
              <a:schemeClr val="tx1"/>
            </a:solidFill>
          </a:ln>
        </p:spPr>
      </p:pic>
      <p:pic>
        <p:nvPicPr>
          <p:cNvPr id="6" name="Image 5">
            <a:extLst>
              <a:ext uri="{FF2B5EF4-FFF2-40B4-BE49-F238E27FC236}">
                <a16:creationId xmlns:a16="http://schemas.microsoft.com/office/drawing/2014/main" id="{A7617A08-C514-6920-D0F5-279A0CE55A2B}"/>
              </a:ext>
            </a:extLst>
          </p:cNvPr>
          <p:cNvPicPr>
            <a:picLocks noChangeAspect="1"/>
          </p:cNvPicPr>
          <p:nvPr/>
        </p:nvPicPr>
        <p:blipFill>
          <a:blip r:embed="rId5"/>
          <a:stretch>
            <a:fillRect/>
          </a:stretch>
        </p:blipFill>
        <p:spPr>
          <a:xfrm>
            <a:off x="442034" y="3249713"/>
            <a:ext cx="1816100" cy="393700"/>
          </a:xfrm>
          <a:prstGeom prst="rect">
            <a:avLst/>
          </a:prstGeom>
        </p:spPr>
      </p:pic>
      <p:pic>
        <p:nvPicPr>
          <p:cNvPr id="3" name="Image 2">
            <a:extLst>
              <a:ext uri="{FF2B5EF4-FFF2-40B4-BE49-F238E27FC236}">
                <a16:creationId xmlns:a16="http://schemas.microsoft.com/office/drawing/2014/main" id="{FFB805DB-1976-4EDA-CAFD-C69ECE89FB6D}"/>
              </a:ext>
            </a:extLst>
          </p:cNvPr>
          <p:cNvPicPr>
            <a:picLocks noChangeAspect="1"/>
          </p:cNvPicPr>
          <p:nvPr/>
        </p:nvPicPr>
        <p:blipFill>
          <a:blip r:embed="rId6"/>
          <a:stretch>
            <a:fillRect/>
          </a:stretch>
        </p:blipFill>
        <p:spPr>
          <a:xfrm>
            <a:off x="1289555" y="3976903"/>
            <a:ext cx="1823854" cy="1823854"/>
          </a:xfrm>
          <a:prstGeom prst="rect">
            <a:avLst/>
          </a:prstGeom>
        </p:spPr>
      </p:pic>
    </p:spTree>
    <p:extLst>
      <p:ext uri="{BB962C8B-B14F-4D97-AF65-F5344CB8AC3E}">
        <p14:creationId xmlns:p14="http://schemas.microsoft.com/office/powerpoint/2010/main" val="572846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0.70"/>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par>
                                <p:cTn id="10" presetID="30"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800" decel="100000"/>
                                        <p:tgtEl>
                                          <p:spTgt spid="10"/>
                                        </p:tgtEl>
                                      </p:cBhvr>
                                    </p:animEffect>
                                    <p:anim calcmode="lin" valueType="num">
                                      <p:cBhvr>
                                        <p:cTn id="13" dur="800" decel="100000" fill="hold"/>
                                        <p:tgtEl>
                                          <p:spTgt spid="10"/>
                                        </p:tgtEl>
                                        <p:attrNameLst>
                                          <p:attrName>style.rotation</p:attrName>
                                        </p:attrNameLst>
                                      </p:cBhvr>
                                      <p:tavLst>
                                        <p:tav tm="0">
                                          <p:val>
                                            <p:fltVal val="-90"/>
                                          </p:val>
                                        </p:tav>
                                        <p:tav tm="100000">
                                          <p:val>
                                            <p:fltVal val="0"/>
                                          </p:val>
                                        </p:tav>
                                      </p:tavLst>
                                    </p:anim>
                                    <p:anim calcmode="lin" valueType="num">
                                      <p:cBhvr>
                                        <p:cTn id="14" dur="800" decel="100000" fill="hold"/>
                                        <p:tgtEl>
                                          <p:spTgt spid="10"/>
                                        </p:tgtEl>
                                        <p:attrNameLst>
                                          <p:attrName>ppt_x</p:attrName>
                                        </p:attrNameLst>
                                      </p:cBhvr>
                                      <p:tavLst>
                                        <p:tav tm="0">
                                          <p:val>
                                            <p:strVal val="#ppt_x+0.4"/>
                                          </p:val>
                                        </p:tav>
                                        <p:tav tm="100000">
                                          <p:val>
                                            <p:strVal val="#ppt_x-0.05"/>
                                          </p:val>
                                        </p:tav>
                                      </p:tavLst>
                                    </p:anim>
                                    <p:anim calcmode="lin" valueType="num">
                                      <p:cBhvr>
                                        <p:cTn id="15" dur="800" decel="100000" fill="hold"/>
                                        <p:tgtEl>
                                          <p:spTgt spid="10"/>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strVal val="#ppt_w*0.70"/>
                                          </p:val>
                                        </p:tav>
                                        <p:tav tm="100000">
                                          <p:val>
                                            <p:strVal val="#ppt_w"/>
                                          </p:val>
                                        </p:tav>
                                      </p:tavLst>
                                    </p:anim>
                                    <p:anim calcmode="lin" valueType="num">
                                      <p:cBhvr>
                                        <p:cTn id="23" dur="1000" fill="hold"/>
                                        <p:tgtEl>
                                          <p:spTgt spid="3"/>
                                        </p:tgtEl>
                                        <p:attrNameLst>
                                          <p:attrName>ppt_h</p:attrName>
                                        </p:attrNameLst>
                                      </p:cBhvr>
                                      <p:tavLst>
                                        <p:tav tm="0">
                                          <p:val>
                                            <p:strVal val="#ppt_h"/>
                                          </p:val>
                                        </p:tav>
                                        <p:tav tm="100000">
                                          <p:val>
                                            <p:strVal val="#ppt_h"/>
                                          </p:val>
                                        </p:tav>
                                      </p:tavLst>
                                    </p:anim>
                                    <p:animEffect transition="in" filter="fade">
                                      <p:cBhvr>
                                        <p:cTn id="24"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2C9345-116F-0A99-9DF2-6055A6D5E722}"/>
              </a:ext>
            </a:extLst>
          </p:cNvPr>
          <p:cNvSpPr txBox="1"/>
          <p:nvPr/>
        </p:nvSpPr>
        <p:spPr>
          <a:xfrm>
            <a:off x="360921" y="238210"/>
            <a:ext cx="11470158" cy="1569660"/>
          </a:xfrm>
          <a:prstGeom prst="rect">
            <a:avLst/>
          </a:prstGeom>
          <a:noFill/>
        </p:spPr>
        <p:txBody>
          <a:bodyPr wrap="square">
            <a:spAutoFit/>
          </a:bodyPr>
          <a:lstStyle/>
          <a:p>
            <a:r>
              <a:rPr lang="fr-CH" sz="4800" b="1" dirty="0">
                <a:latin typeface="Arial Rounded MT Bold" panose="020F0704030504030204" pitchFamily="34" charset="77"/>
                <a:ea typeface="Helvetica Neue" panose="02000503000000020004" pitchFamily="2" charset="0"/>
                <a:cs typeface="Helvetica Neue" panose="02000503000000020004" pitchFamily="2" charset="0"/>
              </a:rPr>
              <a:t>À la Commission sur le Codex Alimentarius : </a:t>
            </a:r>
            <a:r>
              <a:rPr lang="fr-CH" sz="40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Coca Cola, Pepsi, Nestlé</a:t>
            </a:r>
          </a:p>
        </p:txBody>
      </p:sp>
      <p:sp>
        <p:nvSpPr>
          <p:cNvPr id="3" name="ZoneTexte 2">
            <a:extLst>
              <a:ext uri="{FF2B5EF4-FFF2-40B4-BE49-F238E27FC236}">
                <a16:creationId xmlns:a16="http://schemas.microsoft.com/office/drawing/2014/main" id="{0A2BD17F-ADF8-B72A-BD44-E52BA69BBFFD}"/>
              </a:ext>
            </a:extLst>
          </p:cNvPr>
          <p:cNvSpPr txBox="1"/>
          <p:nvPr/>
        </p:nvSpPr>
        <p:spPr>
          <a:xfrm>
            <a:off x="6565297" y="2470892"/>
            <a:ext cx="5320534" cy="3847207"/>
          </a:xfrm>
          <a:prstGeom prst="rect">
            <a:avLst/>
          </a:prstGeom>
          <a:noFill/>
        </p:spPr>
        <p:txBody>
          <a:bodyPr wrap="square">
            <a:spAutoFit/>
          </a:bodyPr>
          <a:lstStyle/>
          <a:p>
            <a:pPr marL="184150" indent="-184150">
              <a:buFont typeface="Arial" panose="020B0604020202020204" pitchFamily="34" charset="0"/>
              <a:buChar char="•"/>
            </a:pPr>
            <a:r>
              <a:rPr lang="fr-CH" b="1" dirty="0" err="1"/>
              <a:t>Rolph</a:t>
            </a:r>
            <a:r>
              <a:rPr lang="fr-CH" b="1" dirty="0"/>
              <a:t> Langlais (Allemagne)</a:t>
            </a:r>
            <a:br>
              <a:rPr lang="fr-CH" b="1" dirty="0"/>
            </a:br>
            <a:r>
              <a:rPr lang="fr-FR" b="1" dirty="0"/>
              <a:t>Directeur des Affaires Réglementaires Scientifiques</a:t>
            </a:r>
            <a:br>
              <a:rPr lang="fr-CH" dirty="0"/>
            </a:br>
            <a:r>
              <a:rPr lang="fr-CH" b="1" dirty="0">
                <a:highlight>
                  <a:srgbClr val="FFFF00"/>
                </a:highlight>
              </a:rPr>
              <a:t>Coca-Cola </a:t>
            </a:r>
            <a:r>
              <a:rPr lang="fr-CH" b="1" dirty="0" err="1">
                <a:highlight>
                  <a:srgbClr val="FFFF00"/>
                </a:highlight>
              </a:rPr>
              <a:t>GmbH</a:t>
            </a:r>
            <a:br>
              <a:rPr lang="fr-CH" dirty="0"/>
            </a:br>
            <a:r>
              <a:rPr lang="fr-CH" sz="1200" dirty="0">
                <a:solidFill>
                  <a:srgbClr val="0070C0"/>
                </a:solidFill>
              </a:rPr>
              <a:t> </a:t>
            </a:r>
            <a:r>
              <a:rPr lang="fr-CH" sz="800" dirty="0">
                <a:solidFill>
                  <a:srgbClr val="0070C0"/>
                </a:solidFill>
              </a:rPr>
              <a:t> </a:t>
            </a:r>
            <a:endParaRPr lang="fr-CH" dirty="0">
              <a:solidFill>
                <a:srgbClr val="0070C0"/>
              </a:solidFill>
            </a:endParaRPr>
          </a:p>
          <a:p>
            <a:pPr marL="184150" indent="-184150">
              <a:buFont typeface="Arial" panose="020B0604020202020204" pitchFamily="34" charset="0"/>
              <a:buChar char="•"/>
            </a:pPr>
            <a:r>
              <a:rPr lang="fr-CH" b="1" dirty="0"/>
              <a:t>Julia C. Howell (USA) </a:t>
            </a:r>
            <a:br>
              <a:rPr lang="fr-CH" b="1" dirty="0"/>
            </a:br>
            <a:r>
              <a:rPr lang="fr-CH" b="1" dirty="0"/>
              <a:t>Directeur, Soumissions réglementaires</a:t>
            </a:r>
            <a:br>
              <a:rPr lang="fr-CH" b="1" dirty="0"/>
            </a:br>
            <a:r>
              <a:rPr lang="fr-CH" b="1" dirty="0">
                <a:highlight>
                  <a:srgbClr val="FFFF00"/>
                </a:highlight>
              </a:rPr>
              <a:t>The Coca-Cola </a:t>
            </a:r>
            <a:r>
              <a:rPr lang="fr-CH" b="1" dirty="0" err="1">
                <a:highlight>
                  <a:srgbClr val="FFFF00"/>
                </a:highlight>
              </a:rPr>
              <a:t>Company</a:t>
            </a:r>
            <a:br>
              <a:rPr lang="fr-CH" b="1" dirty="0"/>
            </a:br>
            <a:r>
              <a:rPr lang="fr-CH" sz="800" b="1" dirty="0"/>
              <a:t> </a:t>
            </a:r>
            <a:endParaRPr lang="fr-CH" dirty="0">
              <a:solidFill>
                <a:srgbClr val="0070C0"/>
              </a:solidFill>
            </a:endParaRPr>
          </a:p>
          <a:p>
            <a:pPr marL="184150" indent="-184150">
              <a:buFont typeface="Arial" panose="020B0604020202020204" pitchFamily="34" charset="0"/>
              <a:buChar char="•"/>
            </a:pPr>
            <a:r>
              <a:rPr lang="fr-CH" b="1" dirty="0"/>
              <a:t>Michel Pépin </a:t>
            </a:r>
            <a:br>
              <a:rPr lang="fr-CH" b="1" dirty="0"/>
            </a:br>
            <a:r>
              <a:rPr lang="fr-CH" b="1" dirty="0"/>
              <a:t>(ISDC) INTERNATIONAL SOFT DRINK COUNCIL</a:t>
            </a:r>
            <a:br>
              <a:rPr lang="fr-CH" b="1" dirty="0"/>
            </a:br>
            <a:r>
              <a:rPr lang="fr-CH" b="1" dirty="0">
                <a:highlight>
                  <a:srgbClr val="FFFF00"/>
                </a:highlight>
              </a:rPr>
              <a:t>Scientific and </a:t>
            </a:r>
            <a:r>
              <a:rPr lang="fr-CH" b="1" dirty="0" err="1">
                <a:highlight>
                  <a:srgbClr val="FFFF00"/>
                </a:highlight>
              </a:rPr>
              <a:t>Regulatory</a:t>
            </a:r>
            <a:r>
              <a:rPr lang="fr-CH" b="1" dirty="0">
                <a:highlight>
                  <a:srgbClr val="FFFF00"/>
                </a:highlight>
              </a:rPr>
              <a:t> </a:t>
            </a:r>
            <a:r>
              <a:rPr lang="fr-CH" b="1" dirty="0" err="1">
                <a:highlight>
                  <a:srgbClr val="FFFF00"/>
                </a:highlight>
              </a:rPr>
              <a:t>Affairs</a:t>
            </a:r>
            <a:r>
              <a:rPr lang="fr-CH" b="1" dirty="0">
                <a:highlight>
                  <a:srgbClr val="FFFF00"/>
                </a:highlight>
              </a:rPr>
              <a:t> Manager Coca-Cola </a:t>
            </a:r>
            <a:br>
              <a:rPr lang="fr-CH" b="1" dirty="0"/>
            </a:br>
            <a:r>
              <a:rPr lang="fr-CH" sz="800" b="1" dirty="0"/>
              <a:t> </a:t>
            </a:r>
            <a:endParaRPr lang="fr-CH" b="1" dirty="0"/>
          </a:p>
          <a:p>
            <a:pPr marL="184150" indent="-184150">
              <a:buFont typeface="Arial" panose="020B0604020202020204" pitchFamily="34" charset="0"/>
              <a:buChar char="•"/>
            </a:pPr>
            <a:r>
              <a:rPr lang="fr-CH" b="1" dirty="0" err="1"/>
              <a:t>Sandor</a:t>
            </a:r>
            <a:r>
              <a:rPr lang="fr-CH" b="1" dirty="0"/>
              <a:t> Szabo (Hongrie)</a:t>
            </a:r>
            <a:br>
              <a:rPr lang="fr-CH" dirty="0"/>
            </a:br>
            <a:r>
              <a:rPr lang="fr-CH" b="1" dirty="0">
                <a:highlight>
                  <a:srgbClr val="FFFF00"/>
                </a:highlight>
              </a:rPr>
              <a:t>Pepsi Cola </a:t>
            </a:r>
            <a:r>
              <a:rPr lang="fr-CH" b="1" dirty="0" err="1">
                <a:highlight>
                  <a:srgbClr val="FFFF00"/>
                </a:highlight>
              </a:rPr>
              <a:t>Company</a:t>
            </a:r>
            <a:r>
              <a:rPr lang="fr-CH" b="1" dirty="0">
                <a:highlight>
                  <a:srgbClr val="FFFF00"/>
                </a:highlight>
              </a:rPr>
              <a:t> and </a:t>
            </a:r>
            <a:r>
              <a:rPr lang="fr-CH" b="1" dirty="0" err="1">
                <a:highlight>
                  <a:srgbClr val="FFFF00"/>
                </a:highlight>
              </a:rPr>
              <a:t>Mineral</a:t>
            </a:r>
            <a:r>
              <a:rPr lang="fr-CH" b="1" dirty="0">
                <a:highlight>
                  <a:srgbClr val="FFFF00"/>
                </a:highlight>
              </a:rPr>
              <a:t> Water </a:t>
            </a:r>
            <a:r>
              <a:rPr lang="fr-CH" b="1" dirty="0" err="1">
                <a:highlight>
                  <a:srgbClr val="FFFF00"/>
                </a:highlight>
              </a:rPr>
              <a:t>Working</a:t>
            </a:r>
            <a:r>
              <a:rPr lang="fr-CH" b="1" dirty="0">
                <a:highlight>
                  <a:srgbClr val="FFFF00"/>
                </a:highlight>
              </a:rPr>
              <a:t> </a:t>
            </a:r>
            <a:r>
              <a:rPr lang="fr-CH" b="1" dirty="0" err="1">
                <a:highlight>
                  <a:srgbClr val="FFFF00"/>
                </a:highlight>
              </a:rPr>
              <a:t>Committee</a:t>
            </a:r>
            <a:r>
              <a:rPr lang="fr-CH" dirty="0"/>
              <a:t> </a:t>
            </a:r>
            <a:endParaRPr lang="fr-CH" dirty="0">
              <a:solidFill>
                <a:srgbClr val="0070C0"/>
              </a:solidFill>
            </a:endParaRPr>
          </a:p>
        </p:txBody>
      </p:sp>
      <p:sp>
        <p:nvSpPr>
          <p:cNvPr id="7" name="Rectangle : coins arrondis 6">
            <a:extLst>
              <a:ext uri="{FF2B5EF4-FFF2-40B4-BE49-F238E27FC236}">
                <a16:creationId xmlns:a16="http://schemas.microsoft.com/office/drawing/2014/main" id="{4D99EE96-AD2F-E7C4-318F-ABF6C521362E}"/>
              </a:ext>
            </a:extLst>
          </p:cNvPr>
          <p:cNvSpPr/>
          <p:nvPr/>
        </p:nvSpPr>
        <p:spPr>
          <a:xfrm>
            <a:off x="6384325" y="2047802"/>
            <a:ext cx="5630563" cy="4693388"/>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 coins arrondis 7">
            <a:extLst>
              <a:ext uri="{FF2B5EF4-FFF2-40B4-BE49-F238E27FC236}">
                <a16:creationId xmlns:a16="http://schemas.microsoft.com/office/drawing/2014/main" id="{624D403A-CC4D-EAC1-460E-D3C320D0945B}"/>
              </a:ext>
            </a:extLst>
          </p:cNvPr>
          <p:cNvSpPr/>
          <p:nvPr/>
        </p:nvSpPr>
        <p:spPr>
          <a:xfrm>
            <a:off x="1223319" y="2837746"/>
            <a:ext cx="4872681" cy="3774515"/>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48BC7B39-6421-BF4D-46E4-ABAD5DB148DE}"/>
              </a:ext>
            </a:extLst>
          </p:cNvPr>
          <p:cNvSpPr txBox="1"/>
          <p:nvPr/>
        </p:nvSpPr>
        <p:spPr>
          <a:xfrm>
            <a:off x="360921" y="1670876"/>
            <a:ext cx="8362949" cy="646331"/>
          </a:xfrm>
          <a:prstGeom prst="rect">
            <a:avLst/>
          </a:prstGeom>
          <a:noFill/>
        </p:spPr>
        <p:txBody>
          <a:bodyPr wrap="square">
            <a:spAutoFit/>
          </a:bodyPr>
          <a:lstStyle/>
          <a:p>
            <a:r>
              <a:rPr lang="fr-CH" sz="1800" b="1" dirty="0">
                <a:latin typeface="Arial Rounded MT Bold" panose="020F0704030504030204" pitchFamily="34" charset="77"/>
                <a:ea typeface="Helvetica Neue" panose="02000503000000020004" pitchFamily="2" charset="0"/>
                <a:cs typeface="Helvetica Neue" panose="02000503000000020004" pitchFamily="2" charset="0"/>
              </a:rPr>
              <a:t>Parmi les 50 participants de la Commission sur le Codex Alimentarius : </a:t>
            </a:r>
            <a:r>
              <a:rPr lang="fr-CH" sz="1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Coca Cola, Pepsi </a:t>
            </a:r>
            <a:r>
              <a:rPr lang="fr-CH" sz="1800" b="1" dirty="0">
                <a:latin typeface="Arial Rounded MT Bold" panose="020F0704030504030204" pitchFamily="34" charset="77"/>
                <a:ea typeface="Helvetica Neue" panose="02000503000000020004" pitchFamily="2" charset="0"/>
                <a:cs typeface="Helvetica Neue" panose="02000503000000020004" pitchFamily="2" charset="0"/>
              </a:rPr>
              <a:t>&amp;</a:t>
            </a:r>
            <a:r>
              <a:rPr lang="fr-CH" sz="1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 Nestlé </a:t>
            </a:r>
          </a:p>
        </p:txBody>
      </p:sp>
      <p:pic>
        <p:nvPicPr>
          <p:cNvPr id="7170" name="Picture 2" descr="Découvrez l'histoire et l'évolution du logo de Coca-cola, le symbole d'une marque emblématique et à la renommée mondiale.">
            <a:extLst>
              <a:ext uri="{FF2B5EF4-FFF2-40B4-BE49-F238E27FC236}">
                <a16:creationId xmlns:a16="http://schemas.microsoft.com/office/drawing/2014/main" id="{BDDA5BBD-3BD6-D5E0-EAF4-029F19CBB9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2358" y="1839308"/>
            <a:ext cx="2045070" cy="841993"/>
          </a:xfrm>
          <a:prstGeom prst="rect">
            <a:avLst/>
          </a:prstGeom>
          <a:noFill/>
          <a:extLst>
            <a:ext uri="{909E8E84-426E-40DD-AFC4-6F175D3DCCD1}">
              <a14:hiddenFill xmlns:a14="http://schemas.microsoft.com/office/drawing/2010/main">
                <a:solidFill>
                  <a:srgbClr val="FFFFFF"/>
                </a:solidFill>
              </a14:hiddenFill>
            </a:ext>
          </a:extLst>
        </p:spPr>
      </p:pic>
      <p:sp>
        <p:nvSpPr>
          <p:cNvPr id="16" name="ZoneTexte 15">
            <a:extLst>
              <a:ext uri="{FF2B5EF4-FFF2-40B4-BE49-F238E27FC236}">
                <a16:creationId xmlns:a16="http://schemas.microsoft.com/office/drawing/2014/main" id="{E532DACC-594B-BEF8-67DC-A5802980FD62}"/>
              </a:ext>
            </a:extLst>
          </p:cNvPr>
          <p:cNvSpPr txBox="1"/>
          <p:nvPr/>
        </p:nvSpPr>
        <p:spPr>
          <a:xfrm>
            <a:off x="11161760" y="6287118"/>
            <a:ext cx="905043" cy="369332"/>
          </a:xfrm>
          <a:prstGeom prst="rect">
            <a:avLst/>
          </a:prstGeom>
          <a:solidFill>
            <a:schemeClr val="bg1"/>
          </a:solidFill>
        </p:spPr>
        <p:txBody>
          <a:bodyPr wrap="square">
            <a:spAutoFit/>
          </a:bodyPr>
          <a:lstStyle/>
          <a:p>
            <a:r>
              <a:rPr lang="fr-FR" b="1" dirty="0">
                <a:latin typeface="American Typewriter" panose="02090604020004020304" pitchFamily="18" charset="77"/>
              </a:rPr>
              <a:t>1999</a:t>
            </a:r>
            <a:endParaRPr lang="fr-FR" dirty="0">
              <a:latin typeface="American Typewriter" panose="02090604020004020304" pitchFamily="18" charset="77"/>
            </a:endParaRPr>
          </a:p>
        </p:txBody>
      </p:sp>
      <p:pic>
        <p:nvPicPr>
          <p:cNvPr id="7174" name="Picture 6" descr="Brand Evolution - Pepsi - EDGE Creative">
            <a:extLst>
              <a:ext uri="{FF2B5EF4-FFF2-40B4-BE49-F238E27FC236}">
                <a16:creationId xmlns:a16="http://schemas.microsoft.com/office/drawing/2014/main" id="{52E9C0CC-BB06-DF02-247D-A32EA22913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1287" y="3161172"/>
            <a:ext cx="1376800" cy="963827"/>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Nestle Logo and symbol, meaning, history, PNG, brand">
            <a:extLst>
              <a:ext uri="{FF2B5EF4-FFF2-40B4-BE49-F238E27FC236}">
                <a16:creationId xmlns:a16="http://schemas.microsoft.com/office/drawing/2014/main" id="{11DF4A34-3047-BA82-2A0A-B94521CA64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839" y="2554736"/>
            <a:ext cx="2438398" cy="1371599"/>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7">
            <a:extLst>
              <a:ext uri="{FF2B5EF4-FFF2-40B4-BE49-F238E27FC236}">
                <a16:creationId xmlns:a16="http://schemas.microsoft.com/office/drawing/2014/main" id="{EC2615BF-16B4-46E7-08C0-2A549B573CC0}"/>
              </a:ext>
            </a:extLst>
          </p:cNvPr>
          <p:cNvSpPr txBox="1"/>
          <p:nvPr/>
        </p:nvSpPr>
        <p:spPr>
          <a:xfrm>
            <a:off x="1631626" y="3332666"/>
            <a:ext cx="5821537" cy="3123932"/>
          </a:xfrm>
          <a:prstGeom prst="rect">
            <a:avLst/>
          </a:prstGeom>
          <a:noFill/>
        </p:spPr>
        <p:txBody>
          <a:bodyPr wrap="square">
            <a:spAutoFit/>
          </a:bodyPr>
          <a:lstStyle/>
          <a:p>
            <a:pPr marL="184150" indent="-184150">
              <a:buFont typeface="Arial" panose="020B0604020202020204" pitchFamily="34" charset="0"/>
              <a:buChar char="•"/>
            </a:pPr>
            <a:r>
              <a:rPr lang="fr-CH" b="1" dirty="0"/>
              <a:t>Stefanie Bausch (Allemagne)</a:t>
            </a:r>
            <a:br>
              <a:rPr lang="fr-CH" b="1" dirty="0"/>
            </a:br>
            <a:r>
              <a:rPr lang="fr-CH" b="1" dirty="0"/>
              <a:t>Chimiste alimentaire</a:t>
            </a:r>
            <a:br>
              <a:rPr lang="fr-CH" b="1" dirty="0">
                <a:highlight>
                  <a:srgbClr val="FFFF00"/>
                </a:highlight>
              </a:rPr>
            </a:br>
            <a:r>
              <a:rPr lang="fr-CH" b="1" dirty="0">
                <a:highlight>
                  <a:srgbClr val="FFFF00"/>
                </a:highlight>
              </a:rPr>
              <a:t>Nestlé Germany</a:t>
            </a:r>
            <a:br>
              <a:rPr lang="fr-CH" b="1" dirty="0">
                <a:highlight>
                  <a:srgbClr val="FFFF00"/>
                </a:highlight>
              </a:rPr>
            </a:br>
            <a:r>
              <a:rPr lang="fr-CH" sz="900" b="1" dirty="0">
                <a:highlight>
                  <a:srgbClr val="FFFF00"/>
                </a:highlight>
              </a:rPr>
              <a:t> </a:t>
            </a:r>
            <a:endParaRPr lang="fr-CH" b="1" dirty="0">
              <a:highlight>
                <a:srgbClr val="FFFF00"/>
              </a:highlight>
            </a:endParaRPr>
          </a:p>
          <a:p>
            <a:pPr marL="184150" indent="-184150">
              <a:buFont typeface="Arial" panose="020B0604020202020204" pitchFamily="34" charset="0"/>
              <a:buChar char="•"/>
            </a:pPr>
            <a:r>
              <a:rPr lang="fr-CH" b="1" dirty="0"/>
              <a:t>Irina Du Bois (Suisse)</a:t>
            </a:r>
            <a:br>
              <a:rPr lang="fr-CH" b="1" dirty="0"/>
            </a:br>
            <a:r>
              <a:rPr lang="fr-CH" b="1" dirty="0" err="1">
                <a:highlight>
                  <a:srgbClr val="FFFF00"/>
                </a:highlight>
              </a:rPr>
              <a:t>Nestec</a:t>
            </a:r>
            <a:r>
              <a:rPr lang="fr-CH" b="1" dirty="0">
                <a:highlight>
                  <a:srgbClr val="FFFF00"/>
                </a:highlight>
              </a:rPr>
              <a:t> SA (1800 Vevey) </a:t>
            </a:r>
            <a:br>
              <a:rPr lang="fr-CH" dirty="0"/>
            </a:br>
            <a:r>
              <a:rPr lang="fr-CH" dirty="0"/>
              <a:t>E-mail: </a:t>
            </a:r>
            <a:r>
              <a:rPr lang="fr-CH" dirty="0">
                <a:hlinkClick r:id="rId5"/>
              </a:rPr>
              <a:t>irina.dubois@nestle.com</a:t>
            </a:r>
            <a:br>
              <a:rPr lang="fr-CH" dirty="0"/>
            </a:br>
            <a:r>
              <a:rPr lang="fr-CH" sz="800" dirty="0"/>
              <a:t> </a:t>
            </a:r>
            <a:endParaRPr lang="fr-CH" dirty="0"/>
          </a:p>
          <a:p>
            <a:pPr marL="184150" indent="-184150">
              <a:buFont typeface="Arial" panose="020B0604020202020204" pitchFamily="34" charset="0"/>
              <a:buChar char="•"/>
            </a:pPr>
            <a:r>
              <a:rPr lang="fr-CH" b="1" dirty="0"/>
              <a:t>Danielle </a:t>
            </a:r>
            <a:r>
              <a:rPr lang="fr-CH" b="1" dirty="0" err="1"/>
              <a:t>Magnolato</a:t>
            </a:r>
            <a:r>
              <a:rPr lang="fr-CH" b="1" dirty="0"/>
              <a:t> (Suisse)</a:t>
            </a:r>
            <a:br>
              <a:rPr lang="fr-CH" b="1" dirty="0"/>
            </a:br>
            <a:r>
              <a:rPr lang="fr-CH" b="1" dirty="0"/>
              <a:t>Responsable des Affaires Réglementaires</a:t>
            </a:r>
            <a:br>
              <a:rPr lang="fr-CH" b="1" dirty="0"/>
            </a:br>
            <a:r>
              <a:rPr lang="fr-CH" b="1" dirty="0" err="1">
                <a:highlight>
                  <a:srgbClr val="FFFF00"/>
                </a:highlight>
              </a:rPr>
              <a:t>Nestec</a:t>
            </a:r>
            <a:r>
              <a:rPr lang="fr-CH" b="1" dirty="0">
                <a:highlight>
                  <a:srgbClr val="FFFF00"/>
                </a:highlight>
              </a:rPr>
              <a:t> SA (1800 Vevey) </a:t>
            </a:r>
            <a:br>
              <a:rPr lang="fr-CH" dirty="0"/>
            </a:br>
            <a:r>
              <a:rPr lang="fr-CH" dirty="0"/>
              <a:t>E-mail : </a:t>
            </a:r>
            <a:r>
              <a:rPr lang="fr-CH" dirty="0">
                <a:hlinkClick r:id="rId6"/>
              </a:rPr>
              <a:t>daniele.magnolato@nestle.com</a:t>
            </a:r>
            <a:endParaRPr lang="fr-CH" dirty="0"/>
          </a:p>
        </p:txBody>
      </p:sp>
      <p:sp>
        <p:nvSpPr>
          <p:cNvPr id="19" name="ZoneTexte 18">
            <a:extLst>
              <a:ext uri="{FF2B5EF4-FFF2-40B4-BE49-F238E27FC236}">
                <a16:creationId xmlns:a16="http://schemas.microsoft.com/office/drawing/2014/main" id="{6614666A-C128-D3BC-3F71-915F8419D188}"/>
              </a:ext>
            </a:extLst>
          </p:cNvPr>
          <p:cNvSpPr txBox="1"/>
          <p:nvPr/>
        </p:nvSpPr>
        <p:spPr>
          <a:xfrm>
            <a:off x="775721" y="6004565"/>
            <a:ext cx="791366" cy="369332"/>
          </a:xfrm>
          <a:prstGeom prst="rect">
            <a:avLst/>
          </a:prstGeom>
          <a:solidFill>
            <a:schemeClr val="bg1"/>
          </a:solidFill>
        </p:spPr>
        <p:txBody>
          <a:bodyPr wrap="square">
            <a:spAutoFit/>
          </a:bodyPr>
          <a:lstStyle/>
          <a:p>
            <a:r>
              <a:rPr lang="fr-FR" b="1" dirty="0">
                <a:latin typeface="American Typewriter" panose="02090604020004020304" pitchFamily="18" charset="77"/>
              </a:rPr>
              <a:t>1999</a:t>
            </a:r>
            <a:endParaRPr lang="fr-FR" dirty="0">
              <a:latin typeface="American Typewriter" panose="02090604020004020304" pitchFamily="18" charset="77"/>
            </a:endParaRPr>
          </a:p>
        </p:txBody>
      </p:sp>
    </p:spTree>
    <p:extLst>
      <p:ext uri="{BB962C8B-B14F-4D97-AF65-F5344CB8AC3E}">
        <p14:creationId xmlns:p14="http://schemas.microsoft.com/office/powerpoint/2010/main" val="48740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strVal val="#ppt_w*0.70"/>
                                          </p:val>
                                        </p:tav>
                                        <p:tav tm="100000">
                                          <p:val>
                                            <p:strVal val="#ppt_w"/>
                                          </p:val>
                                        </p:tav>
                                      </p:tavLst>
                                    </p:anim>
                                    <p:anim calcmode="lin" valueType="num">
                                      <p:cBhvr>
                                        <p:cTn id="18" dur="1000" fill="hold"/>
                                        <p:tgtEl>
                                          <p:spTgt spid="16"/>
                                        </p:tgtEl>
                                        <p:attrNameLst>
                                          <p:attrName>ppt_h</p:attrName>
                                        </p:attrNameLst>
                                      </p:cBhvr>
                                      <p:tavLst>
                                        <p:tav tm="0">
                                          <p:val>
                                            <p:strVal val="#ppt_h"/>
                                          </p:val>
                                        </p:tav>
                                        <p:tav tm="100000">
                                          <p:val>
                                            <p:strVal val="#ppt_h"/>
                                          </p:val>
                                        </p:tav>
                                      </p:tavLst>
                                    </p:anim>
                                    <p:animEffect transition="in" filter="fade">
                                      <p:cBhvr>
                                        <p:cTn id="19" dur="1000"/>
                                        <p:tgtEl>
                                          <p:spTgt spid="16"/>
                                        </p:tgtEl>
                                      </p:cBhvr>
                                    </p:animEffect>
                                  </p:childTnLst>
                                </p:cTn>
                              </p:par>
                              <p:par>
                                <p:cTn id="20" presetID="55" presetClass="entr" presetSubtype="0" fill="hold" nodeType="withEffect">
                                  <p:stCondLst>
                                    <p:cond delay="0"/>
                                  </p:stCondLst>
                                  <p:childTnLst>
                                    <p:set>
                                      <p:cBhvr>
                                        <p:cTn id="21" dur="1" fill="hold">
                                          <p:stCondLst>
                                            <p:cond delay="0"/>
                                          </p:stCondLst>
                                        </p:cTn>
                                        <p:tgtEl>
                                          <p:spTgt spid="7170"/>
                                        </p:tgtEl>
                                        <p:attrNameLst>
                                          <p:attrName>style.visibility</p:attrName>
                                        </p:attrNameLst>
                                      </p:cBhvr>
                                      <p:to>
                                        <p:strVal val="visible"/>
                                      </p:to>
                                    </p:set>
                                    <p:anim calcmode="lin" valueType="num">
                                      <p:cBhvr>
                                        <p:cTn id="22" dur="1000" fill="hold"/>
                                        <p:tgtEl>
                                          <p:spTgt spid="7170"/>
                                        </p:tgtEl>
                                        <p:attrNameLst>
                                          <p:attrName>ppt_w</p:attrName>
                                        </p:attrNameLst>
                                      </p:cBhvr>
                                      <p:tavLst>
                                        <p:tav tm="0">
                                          <p:val>
                                            <p:strVal val="#ppt_w*0.70"/>
                                          </p:val>
                                        </p:tav>
                                        <p:tav tm="100000">
                                          <p:val>
                                            <p:strVal val="#ppt_w"/>
                                          </p:val>
                                        </p:tav>
                                      </p:tavLst>
                                    </p:anim>
                                    <p:anim calcmode="lin" valueType="num">
                                      <p:cBhvr>
                                        <p:cTn id="23" dur="1000" fill="hold"/>
                                        <p:tgtEl>
                                          <p:spTgt spid="7170"/>
                                        </p:tgtEl>
                                        <p:attrNameLst>
                                          <p:attrName>ppt_h</p:attrName>
                                        </p:attrNameLst>
                                      </p:cBhvr>
                                      <p:tavLst>
                                        <p:tav tm="0">
                                          <p:val>
                                            <p:strVal val="#ppt_h"/>
                                          </p:val>
                                        </p:tav>
                                        <p:tav tm="100000">
                                          <p:val>
                                            <p:strVal val="#ppt_h"/>
                                          </p:val>
                                        </p:tav>
                                      </p:tavLst>
                                    </p:anim>
                                    <p:animEffect transition="in" filter="fade">
                                      <p:cBhvr>
                                        <p:cTn id="24" dur="1000"/>
                                        <p:tgtEl>
                                          <p:spTgt spid="7170"/>
                                        </p:tgtEl>
                                      </p:cBhvr>
                                    </p:animEffect>
                                  </p:childTnLst>
                                </p:cTn>
                              </p:par>
                              <p:par>
                                <p:cTn id="25" presetID="55" presetClass="entr" presetSubtype="0" fill="hold" nodeType="withEffect">
                                  <p:stCondLst>
                                    <p:cond delay="0"/>
                                  </p:stCondLst>
                                  <p:childTnLst>
                                    <p:set>
                                      <p:cBhvr>
                                        <p:cTn id="26" dur="1" fill="hold">
                                          <p:stCondLst>
                                            <p:cond delay="0"/>
                                          </p:stCondLst>
                                        </p:cTn>
                                        <p:tgtEl>
                                          <p:spTgt spid="7174"/>
                                        </p:tgtEl>
                                        <p:attrNameLst>
                                          <p:attrName>style.visibility</p:attrName>
                                        </p:attrNameLst>
                                      </p:cBhvr>
                                      <p:to>
                                        <p:strVal val="visible"/>
                                      </p:to>
                                    </p:set>
                                    <p:anim calcmode="lin" valueType="num">
                                      <p:cBhvr>
                                        <p:cTn id="27" dur="1000" fill="hold"/>
                                        <p:tgtEl>
                                          <p:spTgt spid="7174"/>
                                        </p:tgtEl>
                                        <p:attrNameLst>
                                          <p:attrName>ppt_w</p:attrName>
                                        </p:attrNameLst>
                                      </p:cBhvr>
                                      <p:tavLst>
                                        <p:tav tm="0">
                                          <p:val>
                                            <p:strVal val="#ppt_w*0.70"/>
                                          </p:val>
                                        </p:tav>
                                        <p:tav tm="100000">
                                          <p:val>
                                            <p:strVal val="#ppt_w"/>
                                          </p:val>
                                        </p:tav>
                                      </p:tavLst>
                                    </p:anim>
                                    <p:anim calcmode="lin" valueType="num">
                                      <p:cBhvr>
                                        <p:cTn id="28" dur="1000" fill="hold"/>
                                        <p:tgtEl>
                                          <p:spTgt spid="7174"/>
                                        </p:tgtEl>
                                        <p:attrNameLst>
                                          <p:attrName>ppt_h</p:attrName>
                                        </p:attrNameLst>
                                      </p:cBhvr>
                                      <p:tavLst>
                                        <p:tav tm="0">
                                          <p:val>
                                            <p:strVal val="#ppt_h"/>
                                          </p:val>
                                        </p:tav>
                                        <p:tav tm="100000">
                                          <p:val>
                                            <p:strVal val="#ppt_h"/>
                                          </p:val>
                                        </p:tav>
                                      </p:tavLst>
                                    </p:anim>
                                    <p:animEffect transition="in" filter="fade">
                                      <p:cBhvr>
                                        <p:cTn id="29" dur="1000"/>
                                        <p:tgtEl>
                                          <p:spTgt spid="7174"/>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7176"/>
                                        </p:tgtEl>
                                        <p:attrNameLst>
                                          <p:attrName>style.visibility</p:attrName>
                                        </p:attrNameLst>
                                      </p:cBhvr>
                                      <p:to>
                                        <p:strVal val="visible"/>
                                      </p:to>
                                    </p:set>
                                    <p:anim calcmode="lin" valueType="num">
                                      <p:cBhvr>
                                        <p:cTn id="34" dur="1000" fill="hold"/>
                                        <p:tgtEl>
                                          <p:spTgt spid="7176"/>
                                        </p:tgtEl>
                                        <p:attrNameLst>
                                          <p:attrName>ppt_w</p:attrName>
                                        </p:attrNameLst>
                                      </p:cBhvr>
                                      <p:tavLst>
                                        <p:tav tm="0">
                                          <p:val>
                                            <p:strVal val="#ppt_w*0.70"/>
                                          </p:val>
                                        </p:tav>
                                        <p:tav tm="100000">
                                          <p:val>
                                            <p:strVal val="#ppt_w"/>
                                          </p:val>
                                        </p:tav>
                                      </p:tavLst>
                                    </p:anim>
                                    <p:anim calcmode="lin" valueType="num">
                                      <p:cBhvr>
                                        <p:cTn id="35" dur="1000" fill="hold"/>
                                        <p:tgtEl>
                                          <p:spTgt spid="7176"/>
                                        </p:tgtEl>
                                        <p:attrNameLst>
                                          <p:attrName>ppt_h</p:attrName>
                                        </p:attrNameLst>
                                      </p:cBhvr>
                                      <p:tavLst>
                                        <p:tav tm="0">
                                          <p:val>
                                            <p:strVal val="#ppt_h"/>
                                          </p:val>
                                        </p:tav>
                                        <p:tav tm="100000">
                                          <p:val>
                                            <p:strVal val="#ppt_h"/>
                                          </p:val>
                                        </p:tav>
                                      </p:tavLst>
                                    </p:anim>
                                    <p:animEffect transition="in" filter="fade">
                                      <p:cBhvr>
                                        <p:cTn id="36" dur="1000"/>
                                        <p:tgtEl>
                                          <p:spTgt spid="7176"/>
                                        </p:tgtEl>
                                      </p:cBhvr>
                                    </p:animEffect>
                                  </p:childTnLst>
                                </p:cTn>
                              </p:par>
                              <p:par>
                                <p:cTn id="37" presetID="55"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1000" fill="hold"/>
                                        <p:tgtEl>
                                          <p:spTgt spid="18"/>
                                        </p:tgtEl>
                                        <p:attrNameLst>
                                          <p:attrName>ppt_w</p:attrName>
                                        </p:attrNameLst>
                                      </p:cBhvr>
                                      <p:tavLst>
                                        <p:tav tm="0">
                                          <p:val>
                                            <p:strVal val="#ppt_w*0.70"/>
                                          </p:val>
                                        </p:tav>
                                        <p:tav tm="100000">
                                          <p:val>
                                            <p:strVal val="#ppt_w"/>
                                          </p:val>
                                        </p:tav>
                                      </p:tavLst>
                                    </p:anim>
                                    <p:anim calcmode="lin" valueType="num">
                                      <p:cBhvr>
                                        <p:cTn id="40" dur="1000" fill="hold"/>
                                        <p:tgtEl>
                                          <p:spTgt spid="18"/>
                                        </p:tgtEl>
                                        <p:attrNameLst>
                                          <p:attrName>ppt_h</p:attrName>
                                        </p:attrNameLst>
                                      </p:cBhvr>
                                      <p:tavLst>
                                        <p:tav tm="0">
                                          <p:val>
                                            <p:strVal val="#ppt_h"/>
                                          </p:val>
                                        </p:tav>
                                        <p:tav tm="100000">
                                          <p:val>
                                            <p:strVal val="#ppt_h"/>
                                          </p:val>
                                        </p:tav>
                                      </p:tavLst>
                                    </p:anim>
                                    <p:animEffect transition="in" filter="fade">
                                      <p:cBhvr>
                                        <p:cTn id="41" dur="1000"/>
                                        <p:tgtEl>
                                          <p:spTgt spid="18"/>
                                        </p:tgtEl>
                                      </p:cBhvr>
                                    </p:animEffect>
                                  </p:childTnLst>
                                </p:cTn>
                              </p:par>
                              <p:par>
                                <p:cTn id="42" presetID="55" presetClass="entr" presetSubtype="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1000" fill="hold"/>
                                        <p:tgtEl>
                                          <p:spTgt spid="8"/>
                                        </p:tgtEl>
                                        <p:attrNameLst>
                                          <p:attrName>ppt_w</p:attrName>
                                        </p:attrNameLst>
                                      </p:cBhvr>
                                      <p:tavLst>
                                        <p:tav tm="0">
                                          <p:val>
                                            <p:strVal val="#ppt_w*0.70"/>
                                          </p:val>
                                        </p:tav>
                                        <p:tav tm="100000">
                                          <p:val>
                                            <p:strVal val="#ppt_w"/>
                                          </p:val>
                                        </p:tav>
                                      </p:tavLst>
                                    </p:anim>
                                    <p:anim calcmode="lin" valueType="num">
                                      <p:cBhvr>
                                        <p:cTn id="45" dur="1000" fill="hold"/>
                                        <p:tgtEl>
                                          <p:spTgt spid="8"/>
                                        </p:tgtEl>
                                        <p:attrNameLst>
                                          <p:attrName>ppt_h</p:attrName>
                                        </p:attrNameLst>
                                      </p:cBhvr>
                                      <p:tavLst>
                                        <p:tav tm="0">
                                          <p:val>
                                            <p:strVal val="#ppt_h"/>
                                          </p:val>
                                        </p:tav>
                                        <p:tav tm="100000">
                                          <p:val>
                                            <p:strVal val="#ppt_h"/>
                                          </p:val>
                                        </p:tav>
                                      </p:tavLst>
                                    </p:anim>
                                    <p:animEffect transition="in" filter="fade">
                                      <p:cBhvr>
                                        <p:cTn id="46" dur="1000"/>
                                        <p:tgtEl>
                                          <p:spTgt spid="8"/>
                                        </p:tgtEl>
                                      </p:cBhvr>
                                    </p:animEffect>
                                  </p:childTnLst>
                                </p:cTn>
                              </p:par>
                              <p:par>
                                <p:cTn id="47" presetID="55"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1000" fill="hold"/>
                                        <p:tgtEl>
                                          <p:spTgt spid="19"/>
                                        </p:tgtEl>
                                        <p:attrNameLst>
                                          <p:attrName>ppt_w</p:attrName>
                                        </p:attrNameLst>
                                      </p:cBhvr>
                                      <p:tavLst>
                                        <p:tav tm="0">
                                          <p:val>
                                            <p:strVal val="#ppt_w*0.70"/>
                                          </p:val>
                                        </p:tav>
                                        <p:tav tm="100000">
                                          <p:val>
                                            <p:strVal val="#ppt_w"/>
                                          </p:val>
                                        </p:tav>
                                      </p:tavLst>
                                    </p:anim>
                                    <p:anim calcmode="lin" valueType="num">
                                      <p:cBhvr>
                                        <p:cTn id="50" dur="1000" fill="hold"/>
                                        <p:tgtEl>
                                          <p:spTgt spid="19"/>
                                        </p:tgtEl>
                                        <p:attrNameLst>
                                          <p:attrName>ppt_h</p:attrName>
                                        </p:attrNameLst>
                                      </p:cBhvr>
                                      <p:tavLst>
                                        <p:tav tm="0">
                                          <p:val>
                                            <p:strVal val="#ppt_h"/>
                                          </p:val>
                                        </p:tav>
                                        <p:tav tm="100000">
                                          <p:val>
                                            <p:strVal val="#ppt_h"/>
                                          </p:val>
                                        </p:tav>
                                      </p:tavLst>
                                    </p:anim>
                                    <p:animEffect transition="in" filter="fade">
                                      <p:cBhvr>
                                        <p:cTn id="51"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16" grpId="0" animBg="1"/>
      <p:bldP spid="18" grpId="0"/>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0569F-0F5A-9764-5FF8-F38BB1F2E2F8}"/>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5B47838-78B7-9FF2-89AE-C0BC58126CE8}"/>
              </a:ext>
            </a:extLst>
          </p:cNvPr>
          <p:cNvSpPr txBox="1"/>
          <p:nvPr/>
        </p:nvSpPr>
        <p:spPr>
          <a:xfrm>
            <a:off x="360921" y="238210"/>
            <a:ext cx="11470158" cy="1446550"/>
          </a:xfrm>
          <a:prstGeom prst="rect">
            <a:avLst/>
          </a:prstGeom>
          <a:noFill/>
        </p:spPr>
        <p:txBody>
          <a:bodyPr wrap="square">
            <a:spAutoFit/>
          </a:bodyPr>
          <a:lstStyle/>
          <a:p>
            <a:r>
              <a:rPr lang="fr-CH" sz="4800" b="1" dirty="0">
                <a:latin typeface="Arial Rounded MT Bold" panose="020F0704030504030204" pitchFamily="34" charset="77"/>
                <a:ea typeface="Helvetica Neue" panose="02000503000000020004" pitchFamily="2" charset="0"/>
                <a:cs typeface="Helvetica Neue" panose="02000503000000020004" pitchFamily="2" charset="0"/>
              </a:rPr>
              <a:t>Les </a:t>
            </a:r>
            <a: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financements</a:t>
            </a:r>
            <a:r>
              <a:rPr lang="fr-CH" sz="4800" b="1" dirty="0">
                <a:latin typeface="Arial Rounded MT Bold" panose="020F0704030504030204" pitchFamily="34" charset="77"/>
                <a:ea typeface="Helvetica Neue" panose="02000503000000020004" pitchFamily="2" charset="0"/>
                <a:cs typeface="Helvetica Neue" panose="02000503000000020004" pitchFamily="2" charset="0"/>
              </a:rPr>
              <a:t> de la FAO </a:t>
            </a:r>
          </a:p>
          <a:p>
            <a:r>
              <a:rPr lang="fr-CH" sz="4000" b="1" dirty="0">
                <a:latin typeface="Arial Rounded MT Bold" panose="020F0704030504030204" pitchFamily="34" charset="77"/>
                <a:ea typeface="Helvetica Neue" panose="02000503000000020004" pitchFamily="2" charset="0"/>
                <a:cs typeface="Helvetica Neue" panose="02000503000000020004" pitchFamily="2" charset="0"/>
              </a:rPr>
              <a:t>par Billy</a:t>
            </a:r>
            <a:endParaRPr lang="fr-CH" sz="40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endParaRPr>
          </a:p>
        </p:txBody>
      </p:sp>
      <p:pic>
        <p:nvPicPr>
          <p:cNvPr id="2" name="Image 1">
            <a:extLst>
              <a:ext uri="{FF2B5EF4-FFF2-40B4-BE49-F238E27FC236}">
                <a16:creationId xmlns:a16="http://schemas.microsoft.com/office/drawing/2014/main" id="{F3D96B1D-A9B5-F8EF-B885-0341E452C486}"/>
              </a:ext>
            </a:extLst>
          </p:cNvPr>
          <p:cNvPicPr>
            <a:picLocks noChangeAspect="1"/>
          </p:cNvPicPr>
          <p:nvPr/>
        </p:nvPicPr>
        <p:blipFill>
          <a:blip r:embed="rId2"/>
          <a:stretch>
            <a:fillRect/>
          </a:stretch>
        </p:blipFill>
        <p:spPr>
          <a:xfrm>
            <a:off x="457081" y="2322723"/>
            <a:ext cx="8367599" cy="4195454"/>
          </a:xfrm>
          <a:prstGeom prst="rect">
            <a:avLst/>
          </a:prstGeom>
          <a:ln>
            <a:noFill/>
          </a:ln>
        </p:spPr>
      </p:pic>
      <p:sp>
        <p:nvSpPr>
          <p:cNvPr id="3" name="Ellipse 2">
            <a:extLst>
              <a:ext uri="{FF2B5EF4-FFF2-40B4-BE49-F238E27FC236}">
                <a16:creationId xmlns:a16="http://schemas.microsoft.com/office/drawing/2014/main" id="{1A563E75-6434-9AD5-B03A-51A4EB2FCA36}"/>
              </a:ext>
            </a:extLst>
          </p:cNvPr>
          <p:cNvSpPr/>
          <p:nvPr/>
        </p:nvSpPr>
        <p:spPr>
          <a:xfrm>
            <a:off x="7224167" y="2731592"/>
            <a:ext cx="1600513" cy="109378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8032E925-B097-7DA2-B2F8-ECC11B87E187}"/>
              </a:ext>
            </a:extLst>
          </p:cNvPr>
          <p:cNvPicPr>
            <a:picLocks noChangeAspect="1"/>
          </p:cNvPicPr>
          <p:nvPr/>
        </p:nvPicPr>
        <p:blipFill>
          <a:blip r:embed="rId3"/>
          <a:stretch>
            <a:fillRect/>
          </a:stretch>
        </p:blipFill>
        <p:spPr>
          <a:xfrm>
            <a:off x="8453395" y="3952777"/>
            <a:ext cx="3911600" cy="2565400"/>
          </a:xfrm>
          <a:prstGeom prst="rect">
            <a:avLst/>
          </a:prstGeom>
        </p:spPr>
      </p:pic>
      <p:sp>
        <p:nvSpPr>
          <p:cNvPr id="8" name="ZoneTexte 7">
            <a:extLst>
              <a:ext uri="{FF2B5EF4-FFF2-40B4-BE49-F238E27FC236}">
                <a16:creationId xmlns:a16="http://schemas.microsoft.com/office/drawing/2014/main" id="{A41E3C4B-E609-BEAF-D988-6475FF5FDE71}"/>
              </a:ext>
            </a:extLst>
          </p:cNvPr>
          <p:cNvSpPr txBox="1"/>
          <p:nvPr/>
        </p:nvSpPr>
        <p:spPr>
          <a:xfrm>
            <a:off x="9195965" y="490291"/>
            <a:ext cx="2566086" cy="3462486"/>
          </a:xfrm>
          <a:prstGeom prst="rect">
            <a:avLst/>
          </a:prstGeom>
          <a:noFill/>
          <a:ln>
            <a:solidFill>
              <a:schemeClr val="tx1"/>
            </a:solidFill>
          </a:ln>
        </p:spPr>
        <p:txBody>
          <a:bodyPr wrap="square">
            <a:spAutoFit/>
          </a:bodyPr>
          <a:lstStyle/>
          <a:p>
            <a:pPr algn="l"/>
            <a:r>
              <a:rPr lang="fr-CH" sz="1400" b="0" i="0" dirty="0">
                <a:effectLst/>
                <a:latin typeface="Open Sans" panose="020B0606030504020204" pitchFamily="34" charset="0"/>
              </a:rPr>
              <a:t>La FAO inaugure une nouvelle phase de son initiative concernant les politiques agricoles avec un financement de </a:t>
            </a:r>
            <a:r>
              <a:rPr lang="fr-CH" sz="1400" b="1" i="0" dirty="0">
                <a:effectLst/>
                <a:highlight>
                  <a:srgbClr val="FFFF00"/>
                </a:highlight>
                <a:latin typeface="Open Sans" panose="020B0606030504020204" pitchFamily="34" charset="0"/>
              </a:rPr>
              <a:t>11 millions d’USD </a:t>
            </a:r>
            <a:r>
              <a:rPr lang="fr-CH" sz="1400" b="0" i="0" dirty="0">
                <a:effectLst/>
                <a:latin typeface="Open Sans" panose="020B0606030504020204" pitchFamily="34" charset="0"/>
              </a:rPr>
              <a:t>octroyé par la Fondation Bill et Melinda Gates.</a:t>
            </a:r>
          </a:p>
          <a:p>
            <a:pPr algn="l"/>
            <a:endParaRPr lang="fr-CH" sz="900" b="0" i="0" dirty="0">
              <a:effectLst/>
              <a:latin typeface="Open Sans" panose="020B0606030504020204" pitchFamily="34" charset="0"/>
            </a:endParaRPr>
          </a:p>
          <a:p>
            <a:pPr algn="l"/>
            <a:r>
              <a:rPr lang="fr-CH" sz="1400" b="0" i="0" dirty="0">
                <a:effectLst/>
                <a:latin typeface="Open Sans" panose="020B0606030504020204" pitchFamily="34" charset="0"/>
              </a:rPr>
              <a:t>Ce programme, d’une durée de cinq ans et qui concerne huit pays africains, aide aux réformes et aux décisions d’investissement public qui s’appuient sur des éléments factuels</a:t>
            </a:r>
          </a:p>
        </p:txBody>
      </p:sp>
      <p:sp>
        <p:nvSpPr>
          <p:cNvPr id="9" name="Ellipse 8">
            <a:extLst>
              <a:ext uri="{FF2B5EF4-FFF2-40B4-BE49-F238E27FC236}">
                <a16:creationId xmlns:a16="http://schemas.microsoft.com/office/drawing/2014/main" id="{A3A88705-63FB-99C8-3DC5-302F46AB09F2}"/>
              </a:ext>
            </a:extLst>
          </p:cNvPr>
          <p:cNvSpPr/>
          <p:nvPr/>
        </p:nvSpPr>
        <p:spPr>
          <a:xfrm>
            <a:off x="7256531" y="4995821"/>
            <a:ext cx="1600513" cy="109378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F8B5255B-0D43-DDA2-22F1-57E8994AF54E}"/>
              </a:ext>
            </a:extLst>
          </p:cNvPr>
          <p:cNvPicPr>
            <a:picLocks noChangeAspect="1"/>
          </p:cNvPicPr>
          <p:nvPr/>
        </p:nvPicPr>
        <p:blipFill>
          <a:blip r:embed="rId4"/>
          <a:stretch>
            <a:fillRect/>
          </a:stretch>
        </p:blipFill>
        <p:spPr>
          <a:xfrm>
            <a:off x="6044729" y="1074839"/>
            <a:ext cx="2965593" cy="1146695"/>
          </a:xfrm>
          <a:prstGeom prst="rect">
            <a:avLst/>
          </a:prstGeom>
        </p:spPr>
      </p:pic>
      <p:pic>
        <p:nvPicPr>
          <p:cNvPr id="10" name="Image 9">
            <a:extLst>
              <a:ext uri="{FF2B5EF4-FFF2-40B4-BE49-F238E27FC236}">
                <a16:creationId xmlns:a16="http://schemas.microsoft.com/office/drawing/2014/main" id="{C2CA245A-8B45-4D60-4110-F416E722DA6B}"/>
              </a:ext>
            </a:extLst>
          </p:cNvPr>
          <p:cNvPicPr>
            <a:picLocks noChangeAspect="1"/>
          </p:cNvPicPr>
          <p:nvPr/>
        </p:nvPicPr>
        <p:blipFill>
          <a:blip r:embed="rId5"/>
          <a:stretch>
            <a:fillRect/>
          </a:stretch>
        </p:blipFill>
        <p:spPr>
          <a:xfrm>
            <a:off x="6898202" y="2052348"/>
            <a:ext cx="1346200" cy="419100"/>
          </a:xfrm>
          <a:prstGeom prst="rect">
            <a:avLst/>
          </a:prstGeom>
        </p:spPr>
      </p:pic>
    </p:spTree>
    <p:extLst>
      <p:ext uri="{BB962C8B-B14F-4D97-AF65-F5344CB8AC3E}">
        <p14:creationId xmlns:p14="http://schemas.microsoft.com/office/powerpoint/2010/main" val="39063130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strVal val="#ppt_w*0.70"/>
                                          </p:val>
                                        </p:tav>
                                        <p:tav tm="100000">
                                          <p:val>
                                            <p:strVal val="#ppt_w"/>
                                          </p:val>
                                        </p:tav>
                                      </p:tavLst>
                                    </p:anim>
                                    <p:anim calcmode="lin" valueType="num">
                                      <p:cBhvr>
                                        <p:cTn id="15" dur="1000" fill="hold"/>
                                        <p:tgtEl>
                                          <p:spTgt spid="9"/>
                                        </p:tgtEl>
                                        <p:attrNameLst>
                                          <p:attrName>ppt_h</p:attrName>
                                        </p:attrNameLst>
                                      </p:cBhvr>
                                      <p:tavLst>
                                        <p:tav tm="0">
                                          <p:val>
                                            <p:strVal val="#ppt_h"/>
                                          </p:val>
                                        </p:tav>
                                        <p:tav tm="100000">
                                          <p:val>
                                            <p:strVal val="#ppt_h"/>
                                          </p:val>
                                        </p:tav>
                                      </p:tavLst>
                                    </p:anim>
                                    <p:animEffect transition="in" filter="fade">
                                      <p:cBhvr>
                                        <p:cTn id="16" dur="1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p:tgtEl>
                                          <p:spTgt spid="11"/>
                                        </p:tgtEl>
                                        <p:attrNameLst>
                                          <p:attrName>ppt_x</p:attrName>
                                        </p:attrNameLst>
                                      </p:cBhvr>
                                      <p:tavLst>
                                        <p:tav tm="0">
                                          <p:val>
                                            <p:strVal val="#ppt_x-#ppt_w*1.125000"/>
                                          </p:val>
                                        </p:tav>
                                        <p:tav tm="100000">
                                          <p:val>
                                            <p:strVal val="#ppt_x"/>
                                          </p:val>
                                        </p:tav>
                                      </p:tavLst>
                                    </p:anim>
                                    <p:animEffect transition="in" filter="wipe(right)">
                                      <p:cBhvr>
                                        <p:cTn id="22" dur="500"/>
                                        <p:tgtEl>
                                          <p:spTgt spid="11"/>
                                        </p:tgtEl>
                                      </p:cBhvr>
                                    </p:animEffect>
                                  </p:childTnLst>
                                </p:cTn>
                              </p:par>
                              <p:par>
                                <p:cTn id="23" presetID="12" presetClass="entr" presetSubtype="8"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p:tgtEl>
                                          <p:spTgt spid="10"/>
                                        </p:tgtEl>
                                        <p:attrNameLst>
                                          <p:attrName>ppt_x</p:attrName>
                                        </p:attrNameLst>
                                      </p:cBhvr>
                                      <p:tavLst>
                                        <p:tav tm="0">
                                          <p:val>
                                            <p:strVal val="#ppt_x-#ppt_w*1.125000"/>
                                          </p:val>
                                        </p:tav>
                                        <p:tav tm="100000">
                                          <p:val>
                                            <p:strVal val="#ppt_x"/>
                                          </p:val>
                                        </p:tav>
                                      </p:tavLst>
                                    </p:anim>
                                    <p:animEffect transition="in" filter="wipe(right)">
                                      <p:cBhvr>
                                        <p:cTn id="26" dur="500"/>
                                        <p:tgtEl>
                                          <p:spTgt spid="10"/>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p:tgtEl>
                                          <p:spTgt spid="8"/>
                                        </p:tgtEl>
                                        <p:attrNameLst>
                                          <p:attrName>ppt_x</p:attrName>
                                        </p:attrNameLst>
                                      </p:cBhvr>
                                      <p:tavLst>
                                        <p:tav tm="0">
                                          <p:val>
                                            <p:strVal val="#ppt_x-#ppt_w*1.125000"/>
                                          </p:val>
                                        </p:tav>
                                        <p:tav tm="100000">
                                          <p:val>
                                            <p:strVal val="#ppt_x"/>
                                          </p:val>
                                        </p:tav>
                                      </p:tavLst>
                                    </p:anim>
                                    <p:animEffect transition="in" filter="wipe(right)">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9EAC9-7868-7AAA-9FBF-95BF45EE87B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9DA9442-F65C-96B0-9CEC-C4345E8490A0}"/>
              </a:ext>
            </a:extLst>
          </p:cNvPr>
          <p:cNvSpPr txBox="1"/>
          <p:nvPr/>
        </p:nvSpPr>
        <p:spPr>
          <a:xfrm>
            <a:off x="360921" y="238210"/>
            <a:ext cx="11470158" cy="1569660"/>
          </a:xfrm>
          <a:prstGeom prst="rect">
            <a:avLst/>
          </a:prstGeom>
          <a:noFill/>
        </p:spPr>
        <p:txBody>
          <a:bodyPr wrap="square">
            <a:spAutoFit/>
          </a:bodyPr>
          <a:lstStyle/>
          <a:p>
            <a:r>
              <a:rPr lang="fr-CH" sz="4800" b="1" dirty="0">
                <a:latin typeface="Arial Rounded MT Bold" panose="020F0704030504030204" pitchFamily="34" charset="77"/>
                <a:ea typeface="Helvetica Neue" panose="02000503000000020004" pitchFamily="2" charset="0"/>
                <a:cs typeface="Helvetica Neue" panose="02000503000000020004" pitchFamily="2" charset="0"/>
              </a:rPr>
              <a:t>Le soutien à la FAO</a:t>
            </a:r>
          </a:p>
          <a:p>
            <a:r>
              <a:rPr lang="fr-CH" sz="4800" b="1" dirty="0">
                <a:latin typeface="Arial Rounded MT Bold" panose="020F0704030504030204" pitchFamily="34" charset="77"/>
                <a:ea typeface="Helvetica Neue" panose="02000503000000020004" pitchFamily="2" charset="0"/>
                <a:cs typeface="Helvetica Neue" panose="02000503000000020004" pitchFamily="2" charset="0"/>
              </a:rPr>
              <a:t>de la Fondation </a:t>
            </a:r>
            <a: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Rockefeller</a:t>
            </a:r>
            <a:endParaRPr lang="fr-CH" sz="40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endParaRPr>
          </a:p>
        </p:txBody>
      </p:sp>
      <p:pic>
        <p:nvPicPr>
          <p:cNvPr id="11" name="Image 10">
            <a:extLst>
              <a:ext uri="{FF2B5EF4-FFF2-40B4-BE49-F238E27FC236}">
                <a16:creationId xmlns:a16="http://schemas.microsoft.com/office/drawing/2014/main" id="{AA171C13-6C38-8B54-5488-7842A4EB05CE}"/>
              </a:ext>
            </a:extLst>
          </p:cNvPr>
          <p:cNvPicPr>
            <a:picLocks noChangeAspect="1"/>
          </p:cNvPicPr>
          <p:nvPr/>
        </p:nvPicPr>
        <p:blipFill>
          <a:blip r:embed="rId2"/>
          <a:stretch>
            <a:fillRect/>
          </a:stretch>
        </p:blipFill>
        <p:spPr>
          <a:xfrm>
            <a:off x="8865486" y="670695"/>
            <a:ext cx="2965593" cy="1146695"/>
          </a:xfrm>
          <a:prstGeom prst="rect">
            <a:avLst/>
          </a:prstGeom>
        </p:spPr>
      </p:pic>
      <p:sp>
        <p:nvSpPr>
          <p:cNvPr id="7" name="ZoneTexte 6">
            <a:extLst>
              <a:ext uri="{FF2B5EF4-FFF2-40B4-BE49-F238E27FC236}">
                <a16:creationId xmlns:a16="http://schemas.microsoft.com/office/drawing/2014/main" id="{695AF158-DD77-51C7-6439-5BC4CEE55905}"/>
              </a:ext>
            </a:extLst>
          </p:cNvPr>
          <p:cNvSpPr txBox="1"/>
          <p:nvPr/>
        </p:nvSpPr>
        <p:spPr>
          <a:xfrm>
            <a:off x="700251" y="4633816"/>
            <a:ext cx="10524797" cy="1923604"/>
          </a:xfrm>
          <a:prstGeom prst="rect">
            <a:avLst/>
          </a:prstGeom>
          <a:noFill/>
        </p:spPr>
        <p:txBody>
          <a:bodyPr wrap="square">
            <a:spAutoFit/>
          </a:bodyPr>
          <a:lstStyle/>
          <a:p>
            <a:r>
              <a:rPr lang="fr-CH" sz="2200" dirty="0"/>
              <a:t>« En collaboration avec </a:t>
            </a:r>
            <a:r>
              <a:rPr lang="fr-CH" sz="2200" b="1" dirty="0">
                <a:solidFill>
                  <a:srgbClr val="FF0000"/>
                </a:solidFill>
              </a:rPr>
              <a:t>la Fondation Rockefeller</a:t>
            </a:r>
            <a:r>
              <a:rPr lang="fr-CH" sz="2200" dirty="0"/>
              <a:t>, une organisation philanthropique à vocation scientifique basée aux États-Unis d'Amérique et dont la mission est de promouvoir le bien-être de l'humanité à travers le monde. </a:t>
            </a:r>
          </a:p>
          <a:p>
            <a:endParaRPr lang="fr-CH" sz="900" dirty="0"/>
          </a:p>
          <a:p>
            <a:r>
              <a:rPr lang="fr-CH" sz="2200" b="1" dirty="0">
                <a:highlight>
                  <a:srgbClr val="FFFF00"/>
                </a:highlight>
              </a:rPr>
              <a:t>La fondation est active dans les domaines de la santé mondiale, de l’environnement, des politiques publiques et du financement innovant</a:t>
            </a:r>
            <a:r>
              <a:rPr lang="fr-CH" sz="2200" b="1" dirty="0"/>
              <a:t>. </a:t>
            </a:r>
            <a:r>
              <a:rPr lang="fr-CH" sz="2200" dirty="0"/>
              <a:t>»</a:t>
            </a:r>
            <a:endParaRPr lang="fr-FR" sz="2200" dirty="0"/>
          </a:p>
        </p:txBody>
      </p:sp>
      <p:pic>
        <p:nvPicPr>
          <p:cNvPr id="12" name="Image 11">
            <a:extLst>
              <a:ext uri="{FF2B5EF4-FFF2-40B4-BE49-F238E27FC236}">
                <a16:creationId xmlns:a16="http://schemas.microsoft.com/office/drawing/2014/main" id="{EDAD7D80-F088-5686-F020-1B4AF0FC0F5E}"/>
              </a:ext>
            </a:extLst>
          </p:cNvPr>
          <p:cNvPicPr>
            <a:picLocks noChangeAspect="1"/>
          </p:cNvPicPr>
          <p:nvPr/>
        </p:nvPicPr>
        <p:blipFill>
          <a:blip r:embed="rId3"/>
          <a:stretch>
            <a:fillRect/>
          </a:stretch>
        </p:blipFill>
        <p:spPr>
          <a:xfrm>
            <a:off x="700251" y="2160798"/>
            <a:ext cx="7772400" cy="1925904"/>
          </a:xfrm>
          <a:prstGeom prst="rect">
            <a:avLst/>
          </a:prstGeom>
        </p:spPr>
      </p:pic>
      <p:sp>
        <p:nvSpPr>
          <p:cNvPr id="13" name="ZoneTexte 12">
            <a:extLst>
              <a:ext uri="{FF2B5EF4-FFF2-40B4-BE49-F238E27FC236}">
                <a16:creationId xmlns:a16="http://schemas.microsoft.com/office/drawing/2014/main" id="{E151CE0D-8EE6-9F95-FF01-336411698891}"/>
              </a:ext>
            </a:extLst>
          </p:cNvPr>
          <p:cNvSpPr txBox="1"/>
          <p:nvPr/>
        </p:nvSpPr>
        <p:spPr>
          <a:xfrm>
            <a:off x="700251" y="4254964"/>
            <a:ext cx="905043" cy="369332"/>
          </a:xfrm>
          <a:prstGeom prst="rect">
            <a:avLst/>
          </a:prstGeom>
          <a:solidFill>
            <a:schemeClr val="bg1"/>
          </a:solidFill>
        </p:spPr>
        <p:txBody>
          <a:bodyPr wrap="square">
            <a:spAutoFit/>
          </a:bodyPr>
          <a:lstStyle/>
          <a:p>
            <a:r>
              <a:rPr lang="fr-FR" b="1" dirty="0">
                <a:latin typeface="American Typewriter" panose="02090604020004020304" pitchFamily="18" charset="77"/>
              </a:rPr>
              <a:t>2019</a:t>
            </a:r>
            <a:endParaRPr lang="fr-FR" dirty="0">
              <a:latin typeface="American Typewriter" panose="02090604020004020304" pitchFamily="18" charset="77"/>
            </a:endParaRPr>
          </a:p>
        </p:txBody>
      </p:sp>
      <p:pic>
        <p:nvPicPr>
          <p:cNvPr id="14" name="Image 13">
            <a:extLst>
              <a:ext uri="{FF2B5EF4-FFF2-40B4-BE49-F238E27FC236}">
                <a16:creationId xmlns:a16="http://schemas.microsoft.com/office/drawing/2014/main" id="{21FED082-5933-86A3-259A-4F133BCD8916}"/>
              </a:ext>
            </a:extLst>
          </p:cNvPr>
          <p:cNvPicPr>
            <a:picLocks noChangeAspect="1"/>
          </p:cNvPicPr>
          <p:nvPr/>
        </p:nvPicPr>
        <p:blipFill>
          <a:blip r:embed="rId4"/>
          <a:stretch>
            <a:fillRect/>
          </a:stretch>
        </p:blipFill>
        <p:spPr>
          <a:xfrm>
            <a:off x="8865486" y="2160798"/>
            <a:ext cx="2630396" cy="2072579"/>
          </a:xfrm>
          <a:prstGeom prst="rect">
            <a:avLst/>
          </a:prstGeom>
          <a:ln>
            <a:solidFill>
              <a:schemeClr val="tx1"/>
            </a:solidFill>
          </a:ln>
        </p:spPr>
      </p:pic>
      <p:sp>
        <p:nvSpPr>
          <p:cNvPr id="15" name="ZoneTexte 14">
            <a:extLst>
              <a:ext uri="{FF2B5EF4-FFF2-40B4-BE49-F238E27FC236}">
                <a16:creationId xmlns:a16="http://schemas.microsoft.com/office/drawing/2014/main" id="{09D96EED-357A-F8D6-0E9F-15F3309B45FF}"/>
              </a:ext>
            </a:extLst>
          </p:cNvPr>
          <p:cNvSpPr txBox="1"/>
          <p:nvPr/>
        </p:nvSpPr>
        <p:spPr>
          <a:xfrm>
            <a:off x="10926036" y="4077215"/>
            <a:ext cx="905043" cy="369332"/>
          </a:xfrm>
          <a:prstGeom prst="rect">
            <a:avLst/>
          </a:prstGeom>
          <a:solidFill>
            <a:schemeClr val="bg1"/>
          </a:solidFill>
        </p:spPr>
        <p:txBody>
          <a:bodyPr wrap="square">
            <a:spAutoFit/>
          </a:bodyPr>
          <a:lstStyle/>
          <a:p>
            <a:r>
              <a:rPr lang="fr-FR" b="1" dirty="0">
                <a:latin typeface="American Typewriter" panose="02090604020004020304" pitchFamily="18" charset="77"/>
              </a:rPr>
              <a:t>1991</a:t>
            </a:r>
            <a:endParaRPr lang="fr-FR" dirty="0">
              <a:latin typeface="American Typewriter" panose="02090604020004020304" pitchFamily="18" charset="77"/>
            </a:endParaRPr>
          </a:p>
        </p:txBody>
      </p:sp>
      <p:sp>
        <p:nvSpPr>
          <p:cNvPr id="16" name="Pensées 15">
            <a:extLst>
              <a:ext uri="{FF2B5EF4-FFF2-40B4-BE49-F238E27FC236}">
                <a16:creationId xmlns:a16="http://schemas.microsoft.com/office/drawing/2014/main" id="{3105B8BC-B244-D33C-C9C9-D67241D96467}"/>
              </a:ext>
            </a:extLst>
          </p:cNvPr>
          <p:cNvSpPr/>
          <p:nvPr/>
        </p:nvSpPr>
        <p:spPr>
          <a:xfrm>
            <a:off x="10505756" y="4411949"/>
            <a:ext cx="1438581" cy="906126"/>
          </a:xfrm>
          <a:prstGeom prst="cloudCallout">
            <a:avLst>
              <a:gd name="adj1" fmla="val -32006"/>
              <a:gd name="adj2" fmla="val -72614"/>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F589473B-ED5E-7207-2487-6F814D960919}"/>
              </a:ext>
            </a:extLst>
          </p:cNvPr>
          <p:cNvSpPr txBox="1"/>
          <p:nvPr/>
        </p:nvSpPr>
        <p:spPr>
          <a:xfrm>
            <a:off x="10850616" y="4680346"/>
            <a:ext cx="748862" cy="369332"/>
          </a:xfrm>
          <a:prstGeom prst="rect">
            <a:avLst/>
          </a:prstGeom>
          <a:noFill/>
        </p:spPr>
        <p:txBody>
          <a:bodyPr wrap="square">
            <a:spAutoFit/>
          </a:bodyPr>
          <a:lstStyle/>
          <a:p>
            <a:r>
              <a:rPr lang="fr-FR" b="1" dirty="0"/>
              <a:t>p. 85</a:t>
            </a:r>
          </a:p>
        </p:txBody>
      </p:sp>
    </p:spTree>
    <p:extLst>
      <p:ext uri="{BB962C8B-B14F-4D97-AF65-F5344CB8AC3E}">
        <p14:creationId xmlns:p14="http://schemas.microsoft.com/office/powerpoint/2010/main" val="42484844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ppt_x</p:attrName>
                                        </p:attrNameLst>
                                      </p:cBhvr>
                                      <p:tavLst>
                                        <p:tav tm="0">
                                          <p:val>
                                            <p:strVal val="#ppt_x-#ppt_w*1.125000"/>
                                          </p:val>
                                        </p:tav>
                                        <p:tav tm="100000">
                                          <p:val>
                                            <p:strVal val="#ppt_x"/>
                                          </p:val>
                                        </p:tav>
                                      </p:tavLst>
                                    </p:anim>
                                    <p:animEffect transition="in" filter="wipe(right)">
                                      <p:cBhvr>
                                        <p:cTn id="8" dur="500"/>
                                        <p:tgtEl>
                                          <p:spTgt spid="11"/>
                                        </p:tgtEl>
                                      </p:cBhvr>
                                    </p:animEffect>
                                  </p:childTnLst>
                                </p:cTn>
                              </p:par>
                              <p:par>
                                <p:cTn id="9" presetID="55"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1000" fill="hold"/>
                                        <p:tgtEl>
                                          <p:spTgt spid="13"/>
                                        </p:tgtEl>
                                        <p:attrNameLst>
                                          <p:attrName>ppt_w</p:attrName>
                                        </p:attrNameLst>
                                      </p:cBhvr>
                                      <p:tavLst>
                                        <p:tav tm="0">
                                          <p:val>
                                            <p:strVal val="#ppt_w*0.70"/>
                                          </p:val>
                                        </p:tav>
                                        <p:tav tm="100000">
                                          <p:val>
                                            <p:strVal val="#ppt_w"/>
                                          </p:val>
                                        </p:tav>
                                      </p:tavLst>
                                    </p:anim>
                                    <p:anim calcmode="lin" valueType="num">
                                      <p:cBhvr>
                                        <p:cTn id="12" dur="1000" fill="hold"/>
                                        <p:tgtEl>
                                          <p:spTgt spid="13"/>
                                        </p:tgtEl>
                                        <p:attrNameLst>
                                          <p:attrName>ppt_h</p:attrName>
                                        </p:attrNameLst>
                                      </p:cBhvr>
                                      <p:tavLst>
                                        <p:tav tm="0">
                                          <p:val>
                                            <p:strVal val="#ppt_h"/>
                                          </p:val>
                                        </p:tav>
                                        <p:tav tm="100000">
                                          <p:val>
                                            <p:strVal val="#ppt_h"/>
                                          </p:val>
                                        </p:tav>
                                      </p:tavLst>
                                    </p:anim>
                                    <p:animEffect transition="in" filter="fade">
                                      <p:cBhvr>
                                        <p:cTn id="13" dur="1000"/>
                                        <p:tgtEl>
                                          <p:spTgt spid="13"/>
                                        </p:tgtEl>
                                      </p:cBhvr>
                                    </p:animEffect>
                                  </p:childTnLst>
                                </p:cTn>
                              </p:par>
                              <p:par>
                                <p:cTn id="14" presetID="55"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1000" fill="hold"/>
                                        <p:tgtEl>
                                          <p:spTgt spid="15"/>
                                        </p:tgtEl>
                                        <p:attrNameLst>
                                          <p:attrName>ppt_w</p:attrName>
                                        </p:attrNameLst>
                                      </p:cBhvr>
                                      <p:tavLst>
                                        <p:tav tm="0">
                                          <p:val>
                                            <p:strVal val="#ppt_w*0.70"/>
                                          </p:val>
                                        </p:tav>
                                        <p:tav tm="100000">
                                          <p:val>
                                            <p:strVal val="#ppt_w"/>
                                          </p:val>
                                        </p:tav>
                                      </p:tavLst>
                                    </p:anim>
                                    <p:anim calcmode="lin" valueType="num">
                                      <p:cBhvr>
                                        <p:cTn id="17" dur="1000" fill="hold"/>
                                        <p:tgtEl>
                                          <p:spTgt spid="15"/>
                                        </p:tgtEl>
                                        <p:attrNameLst>
                                          <p:attrName>ppt_h</p:attrName>
                                        </p:attrNameLst>
                                      </p:cBhvr>
                                      <p:tavLst>
                                        <p:tav tm="0">
                                          <p:val>
                                            <p:strVal val="#ppt_h"/>
                                          </p:val>
                                        </p:tav>
                                        <p:tav tm="100000">
                                          <p:val>
                                            <p:strVal val="#ppt_h"/>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2C9345-116F-0A99-9DF2-6055A6D5E722}"/>
              </a:ext>
            </a:extLst>
          </p:cNvPr>
          <p:cNvSpPr txBox="1"/>
          <p:nvPr/>
        </p:nvSpPr>
        <p:spPr>
          <a:xfrm>
            <a:off x="360921" y="238210"/>
            <a:ext cx="11470158" cy="1600438"/>
          </a:xfrm>
          <a:prstGeom prst="rect">
            <a:avLst/>
          </a:prstGeom>
          <a:noFill/>
        </p:spPr>
        <p:txBody>
          <a:bodyPr wrap="square">
            <a:spAutoFit/>
          </a:bodyPr>
          <a:lstStyle/>
          <a:p>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Les </a:t>
            </a:r>
            <a:r>
              <a:rPr lang="fr-CH" sz="5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lois nationales </a:t>
            </a:r>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pour coller</a:t>
            </a:r>
            <a:br>
              <a:rPr lang="fr-CH" sz="5400" b="1" dirty="0">
                <a:latin typeface="Arial Rounded MT Bold" panose="020F0704030504030204" pitchFamily="34" charset="77"/>
                <a:ea typeface="Helvetica Neue" panose="02000503000000020004" pitchFamily="2" charset="0"/>
                <a:cs typeface="Helvetica Neue" panose="02000503000000020004" pitchFamily="2" charset="0"/>
              </a:rPr>
            </a:br>
            <a:r>
              <a:rPr lang="fr-CH" sz="4400" b="1" dirty="0">
                <a:latin typeface="Arial Rounded MT Bold" panose="020F0704030504030204" pitchFamily="34" charset="77"/>
                <a:ea typeface="Helvetica Neue" panose="02000503000000020004" pitchFamily="2" charset="0"/>
                <a:cs typeface="Helvetica Neue" panose="02000503000000020004" pitchFamily="2" charset="0"/>
              </a:rPr>
              <a:t>au Codex Alimentarius</a:t>
            </a:r>
            <a:endParaRPr lang="fr-CH" sz="44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endParaRPr>
          </a:p>
        </p:txBody>
      </p:sp>
      <p:sp>
        <p:nvSpPr>
          <p:cNvPr id="4" name="ZoneTexte 3">
            <a:extLst>
              <a:ext uri="{FF2B5EF4-FFF2-40B4-BE49-F238E27FC236}">
                <a16:creationId xmlns:a16="http://schemas.microsoft.com/office/drawing/2014/main" id="{4403FB8A-512A-7001-A9E8-702838CA116A}"/>
              </a:ext>
            </a:extLst>
          </p:cNvPr>
          <p:cNvSpPr txBox="1"/>
          <p:nvPr/>
        </p:nvSpPr>
        <p:spPr>
          <a:xfrm>
            <a:off x="360921" y="2412469"/>
            <a:ext cx="10951513" cy="830997"/>
          </a:xfrm>
          <a:prstGeom prst="rect">
            <a:avLst/>
          </a:prstGeom>
          <a:noFill/>
        </p:spPr>
        <p:txBody>
          <a:bodyPr wrap="square">
            <a:spAutoFit/>
          </a:bodyPr>
          <a:lstStyle/>
          <a:p>
            <a:pPr algn="l"/>
            <a:r>
              <a:rPr lang="fr-CH" sz="1600" b="1" i="0" dirty="0">
                <a:solidFill>
                  <a:srgbClr val="0070C0"/>
                </a:solidFill>
                <a:effectLst/>
                <a:latin typeface="robotoslab"/>
              </a:rPr>
              <a:t>Décret n°81-605 du 18 mai 1981 pris pour l'application de la loi </a:t>
            </a:r>
          </a:p>
          <a:p>
            <a:pPr algn="l"/>
            <a:r>
              <a:rPr lang="fr-CH" sz="1600" b="1" i="0" dirty="0">
                <a:solidFill>
                  <a:srgbClr val="0070C0"/>
                </a:solidFill>
                <a:effectLst/>
                <a:latin typeface="robotoslab"/>
              </a:rPr>
              <a:t>du 1er août 1905 sur la répression des fraudes en ce qui concerne </a:t>
            </a:r>
            <a:br>
              <a:rPr lang="fr-CH" sz="1600" b="1" i="0" dirty="0">
                <a:solidFill>
                  <a:srgbClr val="0070C0"/>
                </a:solidFill>
                <a:effectLst/>
                <a:latin typeface="robotoslab"/>
              </a:rPr>
            </a:br>
            <a:r>
              <a:rPr lang="fr-CH" sz="1600" b="1" i="0" dirty="0">
                <a:solidFill>
                  <a:srgbClr val="0070C0"/>
                </a:solidFill>
                <a:effectLst/>
                <a:latin typeface="robotoslab"/>
              </a:rPr>
              <a:t>le commerce des semences et plants</a:t>
            </a:r>
          </a:p>
        </p:txBody>
      </p:sp>
      <p:sp>
        <p:nvSpPr>
          <p:cNvPr id="6" name="ZoneTexte 5">
            <a:extLst>
              <a:ext uri="{FF2B5EF4-FFF2-40B4-BE49-F238E27FC236}">
                <a16:creationId xmlns:a16="http://schemas.microsoft.com/office/drawing/2014/main" id="{E735807C-C1B7-1785-A7D3-57182CC0BA96}"/>
              </a:ext>
            </a:extLst>
          </p:cNvPr>
          <p:cNvSpPr txBox="1"/>
          <p:nvPr/>
        </p:nvSpPr>
        <p:spPr>
          <a:xfrm>
            <a:off x="360921" y="1748156"/>
            <a:ext cx="5530428" cy="646331"/>
          </a:xfrm>
          <a:prstGeom prst="rect">
            <a:avLst/>
          </a:prstGeom>
          <a:noFill/>
        </p:spPr>
        <p:txBody>
          <a:bodyPr wrap="square">
            <a:spAutoFit/>
          </a:bodyPr>
          <a:lstStyle/>
          <a:p>
            <a:r>
              <a:rPr lang="fr-CH" sz="3600" b="1" dirty="0">
                <a:latin typeface="Arial Rounded MT Bold" panose="020F0704030504030204" pitchFamily="34" charset="77"/>
                <a:ea typeface="Helvetica Neue" panose="02000503000000020004" pitchFamily="2" charset="0"/>
                <a:cs typeface="Helvetica Neue" panose="02000503000000020004" pitchFamily="2" charset="0"/>
              </a:rPr>
              <a:t>L’exemple de la France </a:t>
            </a:r>
            <a:endParaRPr lang="fr-CH" sz="36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endParaRPr>
          </a:p>
        </p:txBody>
      </p:sp>
      <p:sp>
        <p:nvSpPr>
          <p:cNvPr id="7" name="ZoneTexte 6">
            <a:extLst>
              <a:ext uri="{FF2B5EF4-FFF2-40B4-BE49-F238E27FC236}">
                <a16:creationId xmlns:a16="http://schemas.microsoft.com/office/drawing/2014/main" id="{7B9D7F76-B8C2-91FF-25F9-D6EBA528E84C}"/>
              </a:ext>
            </a:extLst>
          </p:cNvPr>
          <p:cNvSpPr txBox="1"/>
          <p:nvPr/>
        </p:nvSpPr>
        <p:spPr>
          <a:xfrm>
            <a:off x="5761810" y="1748156"/>
            <a:ext cx="1077686" cy="830997"/>
          </a:xfrm>
          <a:prstGeom prst="rect">
            <a:avLst/>
          </a:prstGeom>
          <a:noFill/>
        </p:spPr>
        <p:txBody>
          <a:bodyPr wrap="square">
            <a:spAutoFit/>
          </a:bodyPr>
          <a:lstStyle/>
          <a:p>
            <a:r>
              <a:rPr lang="fr-CH" sz="4800" dirty="0">
                <a:solidFill>
                  <a:srgbClr val="000000"/>
                </a:solidFill>
                <a:effectLst/>
                <a:latin typeface=".Apple Color Emoji UI"/>
              </a:rPr>
              <a:t>🇫🇷</a:t>
            </a:r>
          </a:p>
        </p:txBody>
      </p:sp>
      <p:sp>
        <p:nvSpPr>
          <p:cNvPr id="9" name="ZoneTexte 8">
            <a:extLst>
              <a:ext uri="{FF2B5EF4-FFF2-40B4-BE49-F238E27FC236}">
                <a16:creationId xmlns:a16="http://schemas.microsoft.com/office/drawing/2014/main" id="{4730F2E4-E1F2-0487-0464-14336F756977}"/>
              </a:ext>
            </a:extLst>
          </p:cNvPr>
          <p:cNvSpPr txBox="1"/>
          <p:nvPr/>
        </p:nvSpPr>
        <p:spPr>
          <a:xfrm>
            <a:off x="360921" y="3254462"/>
            <a:ext cx="11656908" cy="3493264"/>
          </a:xfrm>
          <a:prstGeom prst="rect">
            <a:avLst/>
          </a:prstGeom>
          <a:noFill/>
        </p:spPr>
        <p:txBody>
          <a:bodyPr wrap="square">
            <a:spAutoFit/>
          </a:bodyPr>
          <a:lstStyle/>
          <a:p>
            <a:r>
              <a:rPr lang="fr-CH" sz="2400" b="1" dirty="0">
                <a:solidFill>
                  <a:srgbClr val="000000"/>
                </a:solidFill>
                <a:effectLst/>
                <a:latin typeface="Helvetica Neue" panose="02000503000000020004" pitchFamily="2" charset="0"/>
              </a:rPr>
              <a:t>Article 2 (modifié par Décret n°94-510 du 23 juin 1994)</a:t>
            </a:r>
            <a:br>
              <a:rPr lang="fr-CH" b="1" dirty="0">
                <a:solidFill>
                  <a:srgbClr val="000000"/>
                </a:solidFill>
                <a:effectLst/>
                <a:latin typeface="Helvetica Neue" panose="02000503000000020004" pitchFamily="2" charset="0"/>
              </a:rPr>
            </a:br>
            <a:r>
              <a:rPr lang="fr-CH" sz="900" b="1" dirty="0">
                <a:solidFill>
                  <a:srgbClr val="000000"/>
                </a:solidFill>
                <a:effectLst/>
                <a:latin typeface="Helvetica Neue" panose="02000503000000020004" pitchFamily="2" charset="0"/>
              </a:rPr>
              <a:t> </a:t>
            </a:r>
            <a:endParaRPr lang="fr-CH" b="1" dirty="0">
              <a:solidFill>
                <a:srgbClr val="000000"/>
              </a:solidFill>
              <a:effectLst/>
              <a:latin typeface="Helvetica Neue" panose="02000503000000020004" pitchFamily="2" charset="0"/>
            </a:endParaRPr>
          </a:p>
          <a:p>
            <a:r>
              <a:rPr lang="fr-CH" b="1" dirty="0">
                <a:solidFill>
                  <a:srgbClr val="000000"/>
                </a:solidFill>
                <a:effectLst/>
                <a:latin typeface="Helvetica Neue" panose="02000503000000020004" pitchFamily="2" charset="0"/>
              </a:rPr>
              <a:t>Ne peuvent être mis sur le marché en France sous les termes "semences" </a:t>
            </a:r>
            <a:br>
              <a:rPr lang="fr-CH" b="1" dirty="0">
                <a:solidFill>
                  <a:srgbClr val="000000"/>
                </a:solidFill>
                <a:effectLst/>
                <a:latin typeface="Helvetica Neue" panose="02000503000000020004" pitchFamily="2" charset="0"/>
              </a:rPr>
            </a:br>
            <a:r>
              <a:rPr lang="fr-CH" b="1" dirty="0">
                <a:solidFill>
                  <a:srgbClr val="000000"/>
                </a:solidFill>
                <a:effectLst/>
                <a:latin typeface="Helvetica Neue" panose="02000503000000020004" pitchFamily="2" charset="0"/>
              </a:rPr>
              <a:t>ou "plants" suivis d'un qualificatif les produits qui ne répondent pas </a:t>
            </a:r>
            <a:br>
              <a:rPr lang="fr-CH" b="1" dirty="0">
                <a:solidFill>
                  <a:srgbClr val="000000"/>
                </a:solidFill>
                <a:effectLst/>
                <a:latin typeface="Helvetica Neue" panose="02000503000000020004" pitchFamily="2" charset="0"/>
              </a:rPr>
            </a:br>
            <a:r>
              <a:rPr lang="fr-CH" b="1" dirty="0">
                <a:solidFill>
                  <a:srgbClr val="000000"/>
                </a:solidFill>
                <a:effectLst/>
                <a:latin typeface="Helvetica Neue" panose="02000503000000020004" pitchFamily="2" charset="0"/>
              </a:rPr>
              <a:t>aux conditions suivantes :</a:t>
            </a:r>
          </a:p>
          <a:p>
            <a:endParaRPr lang="fr-CH" sz="800" dirty="0">
              <a:solidFill>
                <a:srgbClr val="000000"/>
              </a:solidFill>
              <a:effectLst/>
              <a:latin typeface="Helvetica Neue" panose="02000503000000020004" pitchFamily="2" charset="0"/>
            </a:endParaRPr>
          </a:p>
          <a:p>
            <a:pPr marL="342900" indent="-342900">
              <a:buFont typeface="+mj-lt"/>
              <a:buAutoNum type="arabicPeriod"/>
            </a:pPr>
            <a:r>
              <a:rPr lang="fr-CH" b="1" dirty="0">
                <a:solidFill>
                  <a:srgbClr val="000000"/>
                </a:solidFill>
                <a:effectLst/>
                <a:highlight>
                  <a:srgbClr val="FFFF00"/>
                </a:highlight>
                <a:latin typeface="Helvetica Neue" panose="02000503000000020004" pitchFamily="2" charset="0"/>
              </a:rPr>
              <a:t>Appartenir à l'une des variétés inscrites sur une liste du Catalogue officiel des plantes cultivées</a:t>
            </a:r>
            <a:r>
              <a:rPr lang="fr-CH" b="1" dirty="0">
                <a:solidFill>
                  <a:srgbClr val="000000"/>
                </a:solidFill>
                <a:effectLst/>
                <a:latin typeface="Helvetica Neue" panose="02000503000000020004" pitchFamily="2" charset="0"/>
              </a:rPr>
              <a:t> </a:t>
            </a:r>
            <a:br>
              <a:rPr lang="fr-CH" b="1" dirty="0">
                <a:solidFill>
                  <a:srgbClr val="000000"/>
                </a:solidFill>
                <a:effectLst/>
                <a:latin typeface="Helvetica Neue" panose="02000503000000020004" pitchFamily="2" charset="0"/>
              </a:rPr>
            </a:br>
            <a:r>
              <a:rPr lang="fr-CH" dirty="0">
                <a:solidFill>
                  <a:srgbClr val="000000"/>
                </a:solidFill>
                <a:effectLst/>
                <a:latin typeface="Helvetica Neue" panose="02000503000000020004" pitchFamily="2" charset="0"/>
              </a:rPr>
              <a:t>ou, à défaut, sur un registre annexe conformément aux dispositions des articles 5 à 8 ci-dessous. [...]</a:t>
            </a:r>
          </a:p>
          <a:p>
            <a:pPr marL="342900" indent="-342900">
              <a:buFont typeface="+mj-lt"/>
              <a:buAutoNum type="arabicPeriod"/>
            </a:pPr>
            <a:r>
              <a:rPr lang="fr-CH" b="1" dirty="0">
                <a:solidFill>
                  <a:srgbClr val="000000"/>
                </a:solidFill>
                <a:effectLst/>
                <a:highlight>
                  <a:srgbClr val="FFFF00"/>
                </a:highlight>
                <a:latin typeface="Helvetica Neue" panose="02000503000000020004" pitchFamily="2" charset="0"/>
              </a:rPr>
              <a:t>Avoir été produits et contrôlés selon les modalités prévues :</a:t>
            </a:r>
          </a:p>
          <a:p>
            <a:pPr marL="800100" lvl="1" indent="-342900">
              <a:buFont typeface="+mj-lt"/>
              <a:buAutoNum type="arabicPeriod"/>
            </a:pPr>
            <a:r>
              <a:rPr lang="fr-CH" dirty="0">
                <a:solidFill>
                  <a:srgbClr val="000000"/>
                </a:solidFill>
                <a:effectLst/>
                <a:latin typeface="Helvetica Neue" panose="02000503000000020004" pitchFamily="2" charset="0"/>
              </a:rPr>
              <a:t>Soit par des règlements techniques homologués conformément aux dispositions de l'article 9 ;</a:t>
            </a:r>
          </a:p>
          <a:p>
            <a:pPr marL="800100" lvl="1" indent="-342900">
              <a:buFont typeface="+mj-lt"/>
              <a:buAutoNum type="arabicPeriod"/>
            </a:pPr>
            <a:r>
              <a:rPr lang="fr-CH" dirty="0">
                <a:solidFill>
                  <a:srgbClr val="000000"/>
                </a:solidFill>
                <a:effectLst/>
                <a:latin typeface="Helvetica Neue" panose="02000503000000020004" pitchFamily="2" charset="0"/>
              </a:rPr>
              <a:t>Soit par des règlements spéciaux, applicables aux semences et plants produits hors de France, et approuvés par arrêté du ministre de l'agriculture.</a:t>
            </a:r>
          </a:p>
          <a:p>
            <a:pPr marL="342900" indent="-342900">
              <a:buFont typeface="+mj-lt"/>
              <a:buAutoNum type="arabicPeriod"/>
            </a:pPr>
            <a:r>
              <a:rPr lang="fr-CH" b="1" dirty="0">
                <a:solidFill>
                  <a:srgbClr val="000000"/>
                </a:solidFill>
                <a:highlight>
                  <a:srgbClr val="FFFF00"/>
                </a:highlight>
                <a:latin typeface="Helvetica Neue" panose="02000503000000020004" pitchFamily="2" charset="0"/>
              </a:rPr>
              <a:t>Ê</a:t>
            </a:r>
            <a:r>
              <a:rPr lang="fr-CH" b="1" dirty="0">
                <a:solidFill>
                  <a:srgbClr val="000000"/>
                </a:solidFill>
                <a:effectLst/>
                <a:highlight>
                  <a:srgbClr val="FFFF00"/>
                </a:highlight>
                <a:latin typeface="Helvetica Neue" panose="02000503000000020004" pitchFamily="2" charset="0"/>
              </a:rPr>
              <a:t>tre conditionnés dans des emballages conformes aux types prévus</a:t>
            </a:r>
            <a:r>
              <a:rPr lang="fr-CH" b="1" dirty="0">
                <a:solidFill>
                  <a:srgbClr val="000000"/>
                </a:solidFill>
                <a:highlight>
                  <a:srgbClr val="FFFF00"/>
                </a:highlight>
                <a:latin typeface="Helvetica Neue" panose="02000503000000020004" pitchFamily="2" charset="0"/>
              </a:rPr>
              <a:t> </a:t>
            </a:r>
            <a:r>
              <a:rPr lang="fr-CH" dirty="0">
                <a:solidFill>
                  <a:srgbClr val="000000"/>
                </a:solidFill>
                <a:latin typeface="Helvetica Neue" panose="02000503000000020004" pitchFamily="2" charset="0"/>
              </a:rPr>
              <a:t>[...]</a:t>
            </a:r>
            <a:endParaRPr lang="fr-CH" dirty="0">
              <a:solidFill>
                <a:srgbClr val="000000"/>
              </a:solidFill>
              <a:effectLst/>
              <a:latin typeface="Helvetica Neue" panose="02000503000000020004" pitchFamily="2" charset="0"/>
            </a:endParaRPr>
          </a:p>
        </p:txBody>
      </p:sp>
      <p:pic>
        <p:nvPicPr>
          <p:cNvPr id="12290" name="Picture 2" descr="Culture réussie avec des semences bio - Un guide simple">
            <a:extLst>
              <a:ext uri="{FF2B5EF4-FFF2-40B4-BE49-F238E27FC236}">
                <a16:creationId xmlns:a16="http://schemas.microsoft.com/office/drawing/2014/main" id="{7504BD60-C060-51CA-3DD0-F373306933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4528" y="1253373"/>
            <a:ext cx="2964521" cy="2964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740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p:tgtEl>
                                          <p:spTgt spid="4"/>
                                        </p:tgtEl>
                                        <p:attrNameLst>
                                          <p:attrName>ppt_x</p:attrName>
                                        </p:attrNameLst>
                                      </p:cBhvr>
                                      <p:tavLst>
                                        <p:tav tm="0">
                                          <p:val>
                                            <p:strVal val="#ppt_x-#ppt_w*1.125000"/>
                                          </p:val>
                                        </p:tav>
                                        <p:tav tm="100000">
                                          <p:val>
                                            <p:strVal val="#ppt_x"/>
                                          </p:val>
                                        </p:tav>
                                      </p:tavLst>
                                    </p:anim>
                                    <p:animEffect transition="in" filter="wipe(right)">
                                      <p:cBhvr>
                                        <p:cTn id="8" dur="10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strVal val="#ppt_w*0.70"/>
                                          </p:val>
                                        </p:tav>
                                        <p:tav tm="100000">
                                          <p:val>
                                            <p:strVal val="#ppt_w"/>
                                          </p:val>
                                        </p:tav>
                                      </p:tavLst>
                                    </p:anim>
                                    <p:anim calcmode="lin" valueType="num">
                                      <p:cBhvr>
                                        <p:cTn id="14" dur="1000" fill="hold"/>
                                        <p:tgtEl>
                                          <p:spTgt spid="9"/>
                                        </p:tgtEl>
                                        <p:attrNameLst>
                                          <p:attrName>ppt_h</p:attrName>
                                        </p:attrNameLst>
                                      </p:cBhvr>
                                      <p:tavLst>
                                        <p:tav tm="0">
                                          <p:val>
                                            <p:strVal val="#ppt_h"/>
                                          </p:val>
                                        </p:tav>
                                        <p:tav tm="100000">
                                          <p:val>
                                            <p:strVal val="#ppt_h"/>
                                          </p:val>
                                        </p:tav>
                                      </p:tavLst>
                                    </p:anim>
                                    <p:animEffect transition="in" filter="fade">
                                      <p:cBhvr>
                                        <p:cTn id="1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2C9345-116F-0A99-9DF2-6055A6D5E722}"/>
              </a:ext>
            </a:extLst>
          </p:cNvPr>
          <p:cNvSpPr txBox="1"/>
          <p:nvPr/>
        </p:nvSpPr>
        <p:spPr>
          <a:xfrm>
            <a:off x="259288" y="190913"/>
            <a:ext cx="12841857" cy="1661993"/>
          </a:xfrm>
          <a:prstGeom prst="rect">
            <a:avLst/>
          </a:prstGeom>
          <a:noFill/>
        </p:spPr>
        <p:txBody>
          <a:bodyPr wrap="square">
            <a:spAutoFit/>
          </a:bodyPr>
          <a:lstStyle/>
          <a:p>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Carrefour  </a:t>
            </a:r>
          </a:p>
          <a:p>
            <a: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transgresse </a:t>
            </a:r>
            <a:r>
              <a:rPr lang="fr-CH" sz="4800" b="1" dirty="0">
                <a:latin typeface="Arial Rounded MT Bold" panose="020F0704030504030204" pitchFamily="34" charset="77"/>
                <a:ea typeface="Helvetica Neue" panose="02000503000000020004" pitchFamily="2" charset="0"/>
                <a:cs typeface="Helvetica Neue" panose="02000503000000020004" pitchFamily="2" charset="0"/>
              </a:rPr>
              <a:t>la règle ... </a:t>
            </a:r>
            <a:endPar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endParaRPr>
          </a:p>
        </p:txBody>
      </p:sp>
      <p:pic>
        <p:nvPicPr>
          <p:cNvPr id="10" name="Image 9">
            <a:extLst>
              <a:ext uri="{FF2B5EF4-FFF2-40B4-BE49-F238E27FC236}">
                <a16:creationId xmlns:a16="http://schemas.microsoft.com/office/drawing/2014/main" id="{16C56B75-5161-6690-0B31-E6BFBB50DB59}"/>
              </a:ext>
            </a:extLst>
          </p:cNvPr>
          <p:cNvPicPr>
            <a:picLocks noChangeAspect="1"/>
          </p:cNvPicPr>
          <p:nvPr/>
        </p:nvPicPr>
        <p:blipFill>
          <a:blip r:embed="rId2"/>
          <a:stretch>
            <a:fillRect/>
          </a:stretch>
        </p:blipFill>
        <p:spPr>
          <a:xfrm>
            <a:off x="3785857" y="4362168"/>
            <a:ext cx="3145100" cy="1859459"/>
          </a:xfrm>
          <a:prstGeom prst="rect">
            <a:avLst/>
          </a:prstGeom>
        </p:spPr>
      </p:pic>
      <p:pic>
        <p:nvPicPr>
          <p:cNvPr id="11" name="Image 10">
            <a:extLst>
              <a:ext uri="{FF2B5EF4-FFF2-40B4-BE49-F238E27FC236}">
                <a16:creationId xmlns:a16="http://schemas.microsoft.com/office/drawing/2014/main" id="{5FE3A5A3-0B11-E063-2F7C-9F1F29B5CFA0}"/>
              </a:ext>
            </a:extLst>
          </p:cNvPr>
          <p:cNvPicPr>
            <a:picLocks noChangeAspect="1"/>
          </p:cNvPicPr>
          <p:nvPr/>
        </p:nvPicPr>
        <p:blipFill>
          <a:blip r:embed="rId3"/>
          <a:stretch>
            <a:fillRect/>
          </a:stretch>
        </p:blipFill>
        <p:spPr>
          <a:xfrm>
            <a:off x="7266085" y="852615"/>
            <a:ext cx="4471379" cy="5369011"/>
          </a:xfrm>
          <a:prstGeom prst="rect">
            <a:avLst/>
          </a:prstGeom>
          <a:ln>
            <a:solidFill>
              <a:schemeClr val="tx1"/>
            </a:solidFill>
          </a:ln>
        </p:spPr>
      </p:pic>
      <p:sp>
        <p:nvSpPr>
          <p:cNvPr id="13" name="ZoneTexte 12">
            <a:extLst>
              <a:ext uri="{FF2B5EF4-FFF2-40B4-BE49-F238E27FC236}">
                <a16:creationId xmlns:a16="http://schemas.microsoft.com/office/drawing/2014/main" id="{50486B5E-86E1-203E-9CA9-C5AB94F802E6}"/>
              </a:ext>
            </a:extLst>
          </p:cNvPr>
          <p:cNvSpPr txBox="1"/>
          <p:nvPr/>
        </p:nvSpPr>
        <p:spPr>
          <a:xfrm>
            <a:off x="334564" y="2129158"/>
            <a:ext cx="5387750" cy="2031325"/>
          </a:xfrm>
          <a:prstGeom prst="rect">
            <a:avLst/>
          </a:prstGeom>
          <a:noFill/>
          <a:ln>
            <a:solidFill>
              <a:schemeClr val="tx1"/>
            </a:solidFill>
          </a:ln>
        </p:spPr>
        <p:txBody>
          <a:bodyPr wrap="square">
            <a:spAutoFit/>
          </a:bodyPr>
          <a:lstStyle/>
          <a:p>
            <a:pPr algn="l"/>
            <a:r>
              <a:rPr lang="fr-CH" b="1" i="0" dirty="0">
                <a:solidFill>
                  <a:srgbClr val="000000"/>
                </a:solidFill>
                <a:effectLst/>
                <a:latin typeface="Roboto" panose="02000000000000000000" pitchFamily="2" charset="0"/>
              </a:rPr>
              <a:t>Les magasins Carrefour vont vendre des légumes "interdits"</a:t>
            </a:r>
          </a:p>
          <a:p>
            <a:pPr algn="l" fontAlgn="ctr"/>
            <a:r>
              <a:rPr lang="fr-CH" b="0" i="0" dirty="0">
                <a:solidFill>
                  <a:srgbClr val="000000"/>
                </a:solidFill>
                <a:effectLst/>
                <a:latin typeface="Roboto" panose="02000000000000000000" pitchFamily="2" charset="0"/>
              </a:rPr>
              <a:t>Ces légumes sont issus de semences paysannes qui ne sont pas homologuées par l'administration française. L'enseigne de distribution veut ainsi s'engager aux côtés d'agriculteurs pour sauver de vieilles variétés.</a:t>
            </a:r>
          </a:p>
        </p:txBody>
      </p:sp>
      <p:pic>
        <p:nvPicPr>
          <p:cNvPr id="14" name="Image 13">
            <a:extLst>
              <a:ext uri="{FF2B5EF4-FFF2-40B4-BE49-F238E27FC236}">
                <a16:creationId xmlns:a16="http://schemas.microsoft.com/office/drawing/2014/main" id="{D58140FE-6E72-F0B4-5830-9562968E0A80}"/>
              </a:ext>
            </a:extLst>
          </p:cNvPr>
          <p:cNvPicPr>
            <a:picLocks noChangeAspect="1"/>
          </p:cNvPicPr>
          <p:nvPr/>
        </p:nvPicPr>
        <p:blipFill>
          <a:blip r:embed="rId4"/>
          <a:stretch>
            <a:fillRect/>
          </a:stretch>
        </p:blipFill>
        <p:spPr>
          <a:xfrm>
            <a:off x="376007" y="4275537"/>
            <a:ext cx="977900" cy="812800"/>
          </a:xfrm>
          <a:prstGeom prst="rect">
            <a:avLst/>
          </a:prstGeom>
        </p:spPr>
      </p:pic>
      <p:pic>
        <p:nvPicPr>
          <p:cNvPr id="15" name="Image 14">
            <a:extLst>
              <a:ext uri="{FF2B5EF4-FFF2-40B4-BE49-F238E27FC236}">
                <a16:creationId xmlns:a16="http://schemas.microsoft.com/office/drawing/2014/main" id="{AE97B7AE-46D5-EB69-DA04-09D4E4AEE2F1}"/>
              </a:ext>
            </a:extLst>
          </p:cNvPr>
          <p:cNvPicPr>
            <a:picLocks noChangeAspect="1"/>
          </p:cNvPicPr>
          <p:nvPr/>
        </p:nvPicPr>
        <p:blipFill>
          <a:blip r:embed="rId5"/>
          <a:stretch>
            <a:fillRect/>
          </a:stretch>
        </p:blipFill>
        <p:spPr>
          <a:xfrm>
            <a:off x="259288" y="5063983"/>
            <a:ext cx="1727200" cy="406400"/>
          </a:xfrm>
          <a:prstGeom prst="rect">
            <a:avLst/>
          </a:prstGeom>
        </p:spPr>
      </p:pic>
    </p:spTree>
    <p:extLst>
      <p:ext uri="{BB962C8B-B14F-4D97-AF65-F5344CB8AC3E}">
        <p14:creationId xmlns:p14="http://schemas.microsoft.com/office/powerpoint/2010/main" val="1124173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55"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0.70"/>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par>
                                <p:cTn id="15" presetID="55"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1000" fill="hold"/>
                                        <p:tgtEl>
                                          <p:spTgt spid="15"/>
                                        </p:tgtEl>
                                        <p:attrNameLst>
                                          <p:attrName>ppt_w</p:attrName>
                                        </p:attrNameLst>
                                      </p:cBhvr>
                                      <p:tavLst>
                                        <p:tav tm="0">
                                          <p:val>
                                            <p:strVal val="#ppt_w*0.70"/>
                                          </p:val>
                                        </p:tav>
                                        <p:tav tm="100000">
                                          <p:val>
                                            <p:strVal val="#ppt_w"/>
                                          </p:val>
                                        </p:tav>
                                      </p:tavLst>
                                    </p:anim>
                                    <p:anim calcmode="lin" valueType="num">
                                      <p:cBhvr>
                                        <p:cTn id="18" dur="1000" fill="hold"/>
                                        <p:tgtEl>
                                          <p:spTgt spid="15"/>
                                        </p:tgtEl>
                                        <p:attrNameLst>
                                          <p:attrName>ppt_h</p:attrName>
                                        </p:attrNameLst>
                                      </p:cBhvr>
                                      <p:tavLst>
                                        <p:tav tm="0">
                                          <p:val>
                                            <p:strVal val="#ppt_h"/>
                                          </p:val>
                                        </p:tav>
                                        <p:tav tm="100000">
                                          <p:val>
                                            <p:strVal val="#ppt_h"/>
                                          </p:val>
                                        </p:tav>
                                      </p:tavLst>
                                    </p:anim>
                                    <p:animEffect transition="in" filter="fade">
                                      <p:cBhvr>
                                        <p:cTn id="19" dur="1000"/>
                                        <p:tgtEl>
                                          <p:spTgt spid="15"/>
                                        </p:tgtEl>
                                      </p:cBhvr>
                                    </p:animEffect>
                                  </p:childTnLst>
                                </p:cTn>
                              </p:par>
                              <p:par>
                                <p:cTn id="20" presetID="55"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1000" fill="hold"/>
                                        <p:tgtEl>
                                          <p:spTgt spid="10"/>
                                        </p:tgtEl>
                                        <p:attrNameLst>
                                          <p:attrName>ppt_w</p:attrName>
                                        </p:attrNameLst>
                                      </p:cBhvr>
                                      <p:tavLst>
                                        <p:tav tm="0">
                                          <p:val>
                                            <p:strVal val="#ppt_w*0.70"/>
                                          </p:val>
                                        </p:tav>
                                        <p:tav tm="100000">
                                          <p:val>
                                            <p:strVal val="#ppt_w"/>
                                          </p:val>
                                        </p:tav>
                                      </p:tavLst>
                                    </p:anim>
                                    <p:anim calcmode="lin" valueType="num">
                                      <p:cBhvr>
                                        <p:cTn id="23" dur="1000" fill="hold"/>
                                        <p:tgtEl>
                                          <p:spTgt spid="10"/>
                                        </p:tgtEl>
                                        <p:attrNameLst>
                                          <p:attrName>ppt_h</p:attrName>
                                        </p:attrNameLst>
                                      </p:cBhvr>
                                      <p:tavLst>
                                        <p:tav tm="0">
                                          <p:val>
                                            <p:strVal val="#ppt_h"/>
                                          </p:val>
                                        </p:tav>
                                        <p:tav tm="100000">
                                          <p:val>
                                            <p:strVal val="#ppt_h"/>
                                          </p:val>
                                        </p:tav>
                                      </p:tavLst>
                                    </p:anim>
                                    <p:animEffect transition="in" filter="fade">
                                      <p:cBhvr>
                                        <p:cTn id="2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2C9345-116F-0A99-9DF2-6055A6D5E722}"/>
              </a:ext>
            </a:extLst>
          </p:cNvPr>
          <p:cNvSpPr txBox="1"/>
          <p:nvPr/>
        </p:nvSpPr>
        <p:spPr>
          <a:xfrm>
            <a:off x="259288" y="190913"/>
            <a:ext cx="12841857" cy="1661993"/>
          </a:xfrm>
          <a:prstGeom prst="rect">
            <a:avLst/>
          </a:prstGeom>
          <a:noFill/>
        </p:spPr>
        <p:txBody>
          <a:bodyPr wrap="square">
            <a:spAutoFit/>
          </a:bodyPr>
          <a:lstStyle/>
          <a:p>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Carrefour : </a:t>
            </a:r>
          </a:p>
          <a:p>
            <a:r>
              <a:rPr lang="fr-CH" sz="4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Vous pensez avoir le choix ?</a:t>
            </a:r>
          </a:p>
        </p:txBody>
      </p:sp>
      <p:pic>
        <p:nvPicPr>
          <p:cNvPr id="6" name="Image 5">
            <a:extLst>
              <a:ext uri="{FF2B5EF4-FFF2-40B4-BE49-F238E27FC236}">
                <a16:creationId xmlns:a16="http://schemas.microsoft.com/office/drawing/2014/main" id="{2A056FA3-38C4-4C81-08D3-534452A3DE99}"/>
              </a:ext>
            </a:extLst>
          </p:cNvPr>
          <p:cNvPicPr>
            <a:picLocks noChangeAspect="1"/>
          </p:cNvPicPr>
          <p:nvPr/>
        </p:nvPicPr>
        <p:blipFill>
          <a:blip r:embed="rId2"/>
          <a:stretch>
            <a:fillRect/>
          </a:stretch>
        </p:blipFill>
        <p:spPr>
          <a:xfrm>
            <a:off x="1067457" y="2985595"/>
            <a:ext cx="4381500" cy="3314700"/>
          </a:xfrm>
          <a:prstGeom prst="rect">
            <a:avLst/>
          </a:prstGeom>
        </p:spPr>
      </p:pic>
      <p:pic>
        <p:nvPicPr>
          <p:cNvPr id="7" name="Image 6">
            <a:extLst>
              <a:ext uri="{FF2B5EF4-FFF2-40B4-BE49-F238E27FC236}">
                <a16:creationId xmlns:a16="http://schemas.microsoft.com/office/drawing/2014/main" id="{878D1E04-564C-ECCE-CF63-287AA91A0994}"/>
              </a:ext>
            </a:extLst>
          </p:cNvPr>
          <p:cNvPicPr>
            <a:picLocks noChangeAspect="1"/>
          </p:cNvPicPr>
          <p:nvPr/>
        </p:nvPicPr>
        <p:blipFill>
          <a:blip r:embed="rId3"/>
          <a:stretch>
            <a:fillRect/>
          </a:stretch>
        </p:blipFill>
        <p:spPr>
          <a:xfrm>
            <a:off x="9250978" y="641074"/>
            <a:ext cx="2320912" cy="2786836"/>
          </a:xfrm>
          <a:prstGeom prst="rect">
            <a:avLst/>
          </a:prstGeom>
          <a:ln>
            <a:solidFill>
              <a:schemeClr val="tx1"/>
            </a:solidFill>
          </a:ln>
        </p:spPr>
      </p:pic>
      <p:pic>
        <p:nvPicPr>
          <p:cNvPr id="4" name="Image 3">
            <a:extLst>
              <a:ext uri="{FF2B5EF4-FFF2-40B4-BE49-F238E27FC236}">
                <a16:creationId xmlns:a16="http://schemas.microsoft.com/office/drawing/2014/main" id="{38AB3AA6-C9CF-CC7F-B07B-E808027CC379}"/>
              </a:ext>
            </a:extLst>
          </p:cNvPr>
          <p:cNvPicPr>
            <a:picLocks noChangeAspect="1"/>
          </p:cNvPicPr>
          <p:nvPr/>
        </p:nvPicPr>
        <p:blipFill>
          <a:blip r:embed="rId4"/>
          <a:stretch>
            <a:fillRect/>
          </a:stretch>
        </p:blipFill>
        <p:spPr>
          <a:xfrm>
            <a:off x="5658036" y="2985595"/>
            <a:ext cx="5913854" cy="3296426"/>
          </a:xfrm>
          <a:prstGeom prst="rect">
            <a:avLst/>
          </a:prstGeom>
        </p:spPr>
      </p:pic>
      <p:pic>
        <p:nvPicPr>
          <p:cNvPr id="8" name="Image 7">
            <a:extLst>
              <a:ext uri="{FF2B5EF4-FFF2-40B4-BE49-F238E27FC236}">
                <a16:creationId xmlns:a16="http://schemas.microsoft.com/office/drawing/2014/main" id="{B2E4DB26-B3A9-0A1A-AF94-445E1717C24B}"/>
              </a:ext>
            </a:extLst>
          </p:cNvPr>
          <p:cNvPicPr>
            <a:picLocks noChangeAspect="1"/>
          </p:cNvPicPr>
          <p:nvPr/>
        </p:nvPicPr>
        <p:blipFill>
          <a:blip r:embed="rId5"/>
          <a:stretch>
            <a:fillRect/>
          </a:stretch>
        </p:blipFill>
        <p:spPr>
          <a:xfrm>
            <a:off x="437080" y="1852906"/>
            <a:ext cx="1260754" cy="1012034"/>
          </a:xfrm>
          <a:prstGeom prst="rect">
            <a:avLst/>
          </a:prstGeom>
        </p:spPr>
      </p:pic>
    </p:spTree>
    <p:extLst>
      <p:ext uri="{BB962C8B-B14F-4D97-AF65-F5344CB8AC3E}">
        <p14:creationId xmlns:p14="http://schemas.microsoft.com/office/powerpoint/2010/main" val="1739650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B98D9D3-1996-E79F-DF71-E6E801995D73}"/>
              </a:ext>
            </a:extLst>
          </p:cNvPr>
          <p:cNvPicPr>
            <a:picLocks noChangeAspect="1"/>
          </p:cNvPicPr>
          <p:nvPr/>
        </p:nvPicPr>
        <p:blipFill>
          <a:blip r:embed="rId2"/>
          <a:stretch>
            <a:fillRect/>
          </a:stretch>
        </p:blipFill>
        <p:spPr>
          <a:xfrm>
            <a:off x="1054099" y="457947"/>
            <a:ext cx="5923937" cy="3323987"/>
          </a:xfrm>
          <a:prstGeom prst="rect">
            <a:avLst/>
          </a:prstGeom>
        </p:spPr>
      </p:pic>
      <p:pic>
        <p:nvPicPr>
          <p:cNvPr id="7" name="Image 6">
            <a:extLst>
              <a:ext uri="{FF2B5EF4-FFF2-40B4-BE49-F238E27FC236}">
                <a16:creationId xmlns:a16="http://schemas.microsoft.com/office/drawing/2014/main" id="{BC505353-BE78-9515-CBCF-0CAD7FFC6495}"/>
              </a:ext>
            </a:extLst>
          </p:cNvPr>
          <p:cNvPicPr>
            <a:picLocks noChangeAspect="1"/>
          </p:cNvPicPr>
          <p:nvPr/>
        </p:nvPicPr>
        <p:blipFill>
          <a:blip r:embed="rId3"/>
          <a:stretch>
            <a:fillRect/>
          </a:stretch>
        </p:blipFill>
        <p:spPr>
          <a:xfrm>
            <a:off x="7454901" y="457947"/>
            <a:ext cx="3683000" cy="3314700"/>
          </a:xfrm>
          <a:prstGeom prst="rect">
            <a:avLst/>
          </a:prstGeom>
        </p:spPr>
      </p:pic>
      <p:pic>
        <p:nvPicPr>
          <p:cNvPr id="25" name="Image 24">
            <a:extLst>
              <a:ext uri="{FF2B5EF4-FFF2-40B4-BE49-F238E27FC236}">
                <a16:creationId xmlns:a16="http://schemas.microsoft.com/office/drawing/2014/main" id="{1DA5099F-B9BB-D235-7E2A-F36284DCDBE7}"/>
              </a:ext>
            </a:extLst>
          </p:cNvPr>
          <p:cNvPicPr>
            <a:picLocks noChangeAspect="1"/>
          </p:cNvPicPr>
          <p:nvPr/>
        </p:nvPicPr>
        <p:blipFill>
          <a:blip r:embed="rId4"/>
          <a:stretch>
            <a:fillRect/>
          </a:stretch>
        </p:blipFill>
        <p:spPr>
          <a:xfrm>
            <a:off x="1054099" y="4034642"/>
            <a:ext cx="1626039" cy="1305256"/>
          </a:xfrm>
          <a:prstGeom prst="rect">
            <a:avLst/>
          </a:prstGeom>
        </p:spPr>
      </p:pic>
      <p:sp>
        <p:nvSpPr>
          <p:cNvPr id="26" name="ZoneTexte 25">
            <a:extLst>
              <a:ext uri="{FF2B5EF4-FFF2-40B4-BE49-F238E27FC236}">
                <a16:creationId xmlns:a16="http://schemas.microsoft.com/office/drawing/2014/main" id="{713C22EA-53C1-CB3F-548B-FE2B0AED1C6D}"/>
              </a:ext>
            </a:extLst>
          </p:cNvPr>
          <p:cNvSpPr txBox="1"/>
          <p:nvPr/>
        </p:nvSpPr>
        <p:spPr>
          <a:xfrm>
            <a:off x="2142936" y="4209706"/>
            <a:ext cx="9204598" cy="1938992"/>
          </a:xfrm>
          <a:prstGeom prst="rect">
            <a:avLst/>
          </a:prstGeom>
          <a:noFill/>
          <a:ln>
            <a:noFill/>
          </a:ln>
        </p:spPr>
        <p:txBody>
          <a:bodyPr wrap="square">
            <a:spAutoFit/>
          </a:bodyPr>
          <a:lstStyle/>
          <a:p>
            <a:pPr algn="ctr"/>
            <a:r>
              <a:rPr lang="fr-CH" sz="4000" b="1" dirty="0">
                <a:latin typeface="Arial Rounded MT Bold" panose="020F0704030504030204" pitchFamily="34" charset="77"/>
                <a:ea typeface="Helvetica Neue" panose="02000503000000020004" pitchFamily="2" charset="0"/>
                <a:cs typeface="Helvetica Neue" panose="02000503000000020004" pitchFamily="2" charset="0"/>
              </a:rPr>
              <a:t>En effet, la loi </a:t>
            </a:r>
            <a:r>
              <a:rPr lang="fr-CH" sz="40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INTERDIT</a:t>
            </a:r>
            <a:r>
              <a:rPr lang="fr-CH" sz="4000" b="1" dirty="0">
                <a:latin typeface="Arial Rounded MT Bold" panose="020F0704030504030204" pitchFamily="34" charset="77"/>
                <a:ea typeface="Helvetica Neue" panose="02000503000000020004" pitchFamily="2" charset="0"/>
                <a:cs typeface="Helvetica Neue" panose="02000503000000020004" pitchFamily="2" charset="0"/>
              </a:rPr>
              <a:t> </a:t>
            </a:r>
          </a:p>
          <a:p>
            <a:pPr algn="ctr"/>
            <a:r>
              <a:rPr lang="fr-CH" sz="4000" b="1" dirty="0">
                <a:latin typeface="Arial Rounded MT Bold" panose="020F0704030504030204" pitchFamily="34" charset="77"/>
                <a:ea typeface="Helvetica Neue" panose="02000503000000020004" pitchFamily="2" charset="0"/>
                <a:cs typeface="Helvetica Neue" panose="02000503000000020004" pitchFamily="2" charset="0"/>
              </a:rPr>
              <a:t>la </a:t>
            </a:r>
            <a:r>
              <a:rPr lang="fr-CH" sz="40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commercialisation</a:t>
            </a:r>
            <a:r>
              <a:rPr lang="fr-CH" sz="4000" b="1" dirty="0">
                <a:latin typeface="Arial Rounded MT Bold" panose="020F0704030504030204" pitchFamily="34" charset="77"/>
                <a:ea typeface="Helvetica Neue" panose="02000503000000020004" pitchFamily="2" charset="0"/>
                <a:cs typeface="Helvetica Neue" panose="02000503000000020004" pitchFamily="2" charset="0"/>
              </a:rPr>
              <a:t> </a:t>
            </a:r>
          </a:p>
          <a:p>
            <a:pPr algn="ctr"/>
            <a:r>
              <a:rPr lang="fr-CH" sz="4000" b="1" dirty="0">
                <a:latin typeface="Arial Rounded MT Bold" panose="020F0704030504030204" pitchFamily="34" charset="77"/>
                <a:ea typeface="Helvetica Neue" panose="02000503000000020004" pitchFamily="2" charset="0"/>
                <a:cs typeface="Helvetica Neue" panose="02000503000000020004" pitchFamily="2" charset="0"/>
              </a:rPr>
              <a:t>de plus de </a:t>
            </a:r>
            <a:r>
              <a:rPr lang="fr-CH" sz="40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96,4%</a:t>
            </a:r>
            <a:r>
              <a:rPr lang="fr-CH" sz="4000" b="1" dirty="0">
                <a:latin typeface="Arial Rounded MT Bold" panose="020F0704030504030204" pitchFamily="34" charset="77"/>
                <a:ea typeface="Helvetica Neue" panose="02000503000000020004" pitchFamily="2" charset="0"/>
                <a:cs typeface="Helvetica Neue" panose="02000503000000020004" pitchFamily="2" charset="0"/>
              </a:rPr>
              <a:t> des semences.</a:t>
            </a:r>
          </a:p>
        </p:txBody>
      </p:sp>
    </p:spTree>
    <p:extLst>
      <p:ext uri="{BB962C8B-B14F-4D97-AF65-F5344CB8AC3E}">
        <p14:creationId xmlns:p14="http://schemas.microsoft.com/office/powerpoint/2010/main" val="2237469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1000" fill="hold"/>
                                        <p:tgtEl>
                                          <p:spTgt spid="26"/>
                                        </p:tgtEl>
                                        <p:attrNameLst>
                                          <p:attrName>ppt_w</p:attrName>
                                        </p:attrNameLst>
                                      </p:cBhvr>
                                      <p:tavLst>
                                        <p:tav tm="0">
                                          <p:val>
                                            <p:strVal val="#ppt_w*0.70"/>
                                          </p:val>
                                        </p:tav>
                                        <p:tav tm="100000">
                                          <p:val>
                                            <p:strVal val="#ppt_w"/>
                                          </p:val>
                                        </p:tav>
                                      </p:tavLst>
                                    </p:anim>
                                    <p:anim calcmode="lin" valueType="num">
                                      <p:cBhvr>
                                        <p:cTn id="15" dur="1000" fill="hold"/>
                                        <p:tgtEl>
                                          <p:spTgt spid="26"/>
                                        </p:tgtEl>
                                        <p:attrNameLst>
                                          <p:attrName>ppt_h</p:attrName>
                                        </p:attrNameLst>
                                      </p:cBhvr>
                                      <p:tavLst>
                                        <p:tav tm="0">
                                          <p:val>
                                            <p:strVal val="#ppt_h"/>
                                          </p:val>
                                        </p:tav>
                                        <p:tav tm="100000">
                                          <p:val>
                                            <p:strVal val="#ppt_h"/>
                                          </p:val>
                                        </p:tav>
                                      </p:tavLst>
                                    </p:anim>
                                    <p:animEffect transition="in" filter="fade">
                                      <p:cBhvr>
                                        <p:cTn id="16"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90E1C53F-DF5E-CEB2-952E-F41068F18817}"/>
              </a:ext>
            </a:extLst>
          </p:cNvPr>
          <p:cNvPicPr>
            <a:picLocks noChangeAspect="1"/>
          </p:cNvPicPr>
          <p:nvPr/>
        </p:nvPicPr>
        <p:blipFill>
          <a:blip r:embed="rId2"/>
          <a:stretch>
            <a:fillRect/>
          </a:stretch>
        </p:blipFill>
        <p:spPr>
          <a:xfrm>
            <a:off x="444765" y="804165"/>
            <a:ext cx="3183146" cy="2308324"/>
          </a:xfrm>
          <a:prstGeom prst="rect">
            <a:avLst/>
          </a:prstGeom>
        </p:spPr>
      </p:pic>
      <p:pic>
        <p:nvPicPr>
          <p:cNvPr id="13" name="Image 12">
            <a:extLst>
              <a:ext uri="{FF2B5EF4-FFF2-40B4-BE49-F238E27FC236}">
                <a16:creationId xmlns:a16="http://schemas.microsoft.com/office/drawing/2014/main" id="{5C310E23-92F6-74EB-E709-A82D17C361DF}"/>
              </a:ext>
            </a:extLst>
          </p:cNvPr>
          <p:cNvPicPr>
            <a:picLocks noChangeAspect="1"/>
          </p:cNvPicPr>
          <p:nvPr/>
        </p:nvPicPr>
        <p:blipFill>
          <a:blip r:embed="rId3"/>
          <a:stretch>
            <a:fillRect/>
          </a:stretch>
        </p:blipFill>
        <p:spPr>
          <a:xfrm>
            <a:off x="3720412" y="813091"/>
            <a:ext cx="2939918" cy="2290474"/>
          </a:xfrm>
          <a:prstGeom prst="rect">
            <a:avLst/>
          </a:prstGeom>
        </p:spPr>
      </p:pic>
      <p:pic>
        <p:nvPicPr>
          <p:cNvPr id="10" name="Image 9">
            <a:extLst>
              <a:ext uri="{FF2B5EF4-FFF2-40B4-BE49-F238E27FC236}">
                <a16:creationId xmlns:a16="http://schemas.microsoft.com/office/drawing/2014/main" id="{3ED29227-390C-F875-4C97-8E791FDD7623}"/>
              </a:ext>
            </a:extLst>
          </p:cNvPr>
          <p:cNvPicPr>
            <a:picLocks noChangeAspect="1"/>
          </p:cNvPicPr>
          <p:nvPr/>
        </p:nvPicPr>
        <p:blipFill>
          <a:blip r:embed="rId4"/>
          <a:stretch>
            <a:fillRect/>
          </a:stretch>
        </p:blipFill>
        <p:spPr>
          <a:xfrm>
            <a:off x="6845333" y="795241"/>
            <a:ext cx="4100314" cy="2308324"/>
          </a:xfrm>
          <a:prstGeom prst="rect">
            <a:avLst/>
          </a:prstGeom>
        </p:spPr>
      </p:pic>
      <p:pic>
        <p:nvPicPr>
          <p:cNvPr id="23" name="Image 22">
            <a:extLst>
              <a:ext uri="{FF2B5EF4-FFF2-40B4-BE49-F238E27FC236}">
                <a16:creationId xmlns:a16="http://schemas.microsoft.com/office/drawing/2014/main" id="{8C9123E5-0E5A-6F7C-7F06-AAF3F2CED408}"/>
              </a:ext>
            </a:extLst>
          </p:cNvPr>
          <p:cNvPicPr>
            <a:picLocks noChangeAspect="1"/>
          </p:cNvPicPr>
          <p:nvPr/>
        </p:nvPicPr>
        <p:blipFill>
          <a:blip r:embed="rId5"/>
          <a:stretch>
            <a:fillRect/>
          </a:stretch>
        </p:blipFill>
        <p:spPr>
          <a:xfrm>
            <a:off x="8283194" y="2292846"/>
            <a:ext cx="3746091" cy="2409638"/>
          </a:xfrm>
          <a:prstGeom prst="rect">
            <a:avLst/>
          </a:prstGeom>
        </p:spPr>
      </p:pic>
      <p:sp>
        <p:nvSpPr>
          <p:cNvPr id="20" name="ZoneTexte 19">
            <a:extLst>
              <a:ext uri="{FF2B5EF4-FFF2-40B4-BE49-F238E27FC236}">
                <a16:creationId xmlns:a16="http://schemas.microsoft.com/office/drawing/2014/main" id="{039E6BFB-F02B-690F-3119-B672E2F134D7}"/>
              </a:ext>
            </a:extLst>
          </p:cNvPr>
          <p:cNvSpPr txBox="1"/>
          <p:nvPr/>
        </p:nvSpPr>
        <p:spPr>
          <a:xfrm>
            <a:off x="239401" y="3429000"/>
            <a:ext cx="12841857" cy="1846659"/>
          </a:xfrm>
          <a:prstGeom prst="rect">
            <a:avLst/>
          </a:prstGeom>
          <a:noFill/>
        </p:spPr>
        <p:txBody>
          <a:bodyPr wrap="square">
            <a:spAutoFit/>
          </a:bodyPr>
          <a:lstStyle/>
          <a:p>
            <a:pPr marL="571500" indent="-571500">
              <a:buFont typeface=".Lucida Grande UI Regular"/>
              <a:buChar char="►"/>
            </a:pPr>
            <a:r>
              <a:rPr lang="fr-CH" sz="3800" b="1" dirty="0">
                <a:latin typeface="Arial Rounded MT Bold" panose="020F0704030504030204" pitchFamily="34" charset="77"/>
                <a:ea typeface="Helvetica Neue" panose="02000503000000020004" pitchFamily="2" charset="0"/>
                <a:cs typeface="Helvetica Neue" panose="02000503000000020004" pitchFamily="2" charset="0"/>
              </a:rPr>
              <a:t>des semences </a:t>
            </a:r>
            <a:r>
              <a:rPr lang="fr-CH" sz="3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standardisées</a:t>
            </a:r>
          </a:p>
          <a:p>
            <a:pPr marL="571500" indent="-571500">
              <a:buFont typeface=".Lucida Grande UI Regular"/>
              <a:buChar char="►"/>
            </a:pPr>
            <a:r>
              <a:rPr lang="fr-CH" sz="3800" b="1" dirty="0">
                <a:latin typeface="Arial Rounded MT Bold" panose="020F0704030504030204" pitchFamily="34" charset="77"/>
                <a:ea typeface="Helvetica Neue" panose="02000503000000020004" pitchFamily="2" charset="0"/>
                <a:cs typeface="Helvetica Neue" panose="02000503000000020004" pitchFamily="2" charset="0"/>
              </a:rPr>
              <a:t>dépendantes des </a:t>
            </a:r>
            <a:r>
              <a:rPr lang="fr-CH" sz="3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pesticides</a:t>
            </a:r>
          </a:p>
          <a:p>
            <a:pPr marL="571500" indent="-571500">
              <a:buFont typeface=".Lucida Grande UI Regular"/>
              <a:buChar char="►"/>
            </a:pPr>
            <a:r>
              <a:rPr lang="fr-CH" sz="3800" b="1" dirty="0">
                <a:latin typeface="Arial Rounded MT Bold" panose="020F0704030504030204" pitchFamily="34" charset="77"/>
                <a:ea typeface="Helvetica Neue" panose="02000503000000020004" pitchFamily="2" charset="0"/>
                <a:cs typeface="Helvetica Neue" panose="02000503000000020004" pitchFamily="2" charset="0"/>
              </a:rPr>
              <a:t>plus résistantes </a:t>
            </a:r>
            <a:r>
              <a:rPr lang="fr-CH" sz="3800" b="1" dirty="0">
                <a:solidFill>
                  <a:srgbClr val="FF0000"/>
                </a:solidFill>
                <a:latin typeface="Arial Rounded MT Bold" panose="020F0704030504030204" pitchFamily="34" charset="77"/>
                <a:ea typeface="Helvetica Neue" panose="02000503000000020004" pitchFamily="2" charset="0"/>
                <a:cs typeface="Helvetica Neue" panose="02000503000000020004" pitchFamily="2" charset="0"/>
              </a:rPr>
              <a:t>aux transports</a:t>
            </a:r>
          </a:p>
        </p:txBody>
      </p:sp>
    </p:spTree>
    <p:extLst>
      <p:ext uri="{BB962C8B-B14F-4D97-AF65-F5344CB8AC3E}">
        <p14:creationId xmlns:p14="http://schemas.microsoft.com/office/powerpoint/2010/main" val="414092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2"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p:tgtEl>
                                          <p:spTgt spid="10"/>
                                        </p:tgtEl>
                                        <p:attrNameLst>
                                          <p:attrName>ppt_x</p:attrName>
                                        </p:attrNameLst>
                                      </p:cBhvr>
                                      <p:tavLst>
                                        <p:tav tm="0">
                                          <p:val>
                                            <p:strVal val="#ppt_x+#ppt_w*1.125000"/>
                                          </p:val>
                                        </p:tav>
                                        <p:tav tm="100000">
                                          <p:val>
                                            <p:strVal val="#ppt_x"/>
                                          </p:val>
                                        </p:tav>
                                      </p:tavLst>
                                    </p:anim>
                                    <p:animEffect transition="in" filter="wipe(left)">
                                      <p:cBhvr>
                                        <p:cTn id="15" dur="500"/>
                                        <p:tgtEl>
                                          <p:spTgt spid="10"/>
                                        </p:tgtEl>
                                      </p:cBhvr>
                                    </p:animEffect>
                                  </p:childTnLst>
                                </p:cTn>
                              </p:par>
                              <p:par>
                                <p:cTn id="16" presetID="12" presetClass="entr" presetSubtype="2"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p:tgtEl>
                                          <p:spTgt spid="20"/>
                                        </p:tgtEl>
                                        <p:attrNameLst>
                                          <p:attrName>ppt_x</p:attrName>
                                        </p:attrNameLst>
                                      </p:cBhvr>
                                      <p:tavLst>
                                        <p:tav tm="0">
                                          <p:val>
                                            <p:strVal val="#ppt_x+#ppt_w*1.125000"/>
                                          </p:val>
                                        </p:tav>
                                        <p:tav tm="100000">
                                          <p:val>
                                            <p:strVal val="#ppt_x"/>
                                          </p:val>
                                        </p:tav>
                                      </p:tavLst>
                                    </p:anim>
                                    <p:animEffect transition="in" filter="wipe(left)">
                                      <p:cBhvr>
                                        <p:cTn id="19" dur="500"/>
                                        <p:tgtEl>
                                          <p:spTgt spid="20"/>
                                        </p:tgtEl>
                                      </p:cBhvr>
                                    </p:animEffect>
                                  </p:childTnLst>
                                </p:cTn>
                              </p:par>
                              <p:par>
                                <p:cTn id="20" presetID="55"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1000" fill="hold"/>
                                        <p:tgtEl>
                                          <p:spTgt spid="23"/>
                                        </p:tgtEl>
                                        <p:attrNameLst>
                                          <p:attrName>ppt_w</p:attrName>
                                        </p:attrNameLst>
                                      </p:cBhvr>
                                      <p:tavLst>
                                        <p:tav tm="0">
                                          <p:val>
                                            <p:strVal val="#ppt_w*0.70"/>
                                          </p:val>
                                        </p:tav>
                                        <p:tav tm="100000">
                                          <p:val>
                                            <p:strVal val="#ppt_w"/>
                                          </p:val>
                                        </p:tav>
                                      </p:tavLst>
                                    </p:anim>
                                    <p:anim calcmode="lin" valueType="num">
                                      <p:cBhvr>
                                        <p:cTn id="23" dur="1000" fill="hold"/>
                                        <p:tgtEl>
                                          <p:spTgt spid="23"/>
                                        </p:tgtEl>
                                        <p:attrNameLst>
                                          <p:attrName>ppt_h</p:attrName>
                                        </p:attrNameLst>
                                      </p:cBhvr>
                                      <p:tavLst>
                                        <p:tav tm="0">
                                          <p:val>
                                            <p:strVal val="#ppt_h"/>
                                          </p:val>
                                        </p:tav>
                                        <p:tav tm="100000">
                                          <p:val>
                                            <p:strVal val="#ppt_h"/>
                                          </p:val>
                                        </p:tav>
                                      </p:tavLst>
                                    </p:anim>
                                    <p:animEffect transition="in" filter="fade">
                                      <p:cBhvr>
                                        <p:cTn id="24"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8248D6E-B9E9-DE11-C38D-4114CE81587D}"/>
              </a:ext>
            </a:extLst>
          </p:cNvPr>
          <p:cNvPicPr>
            <a:picLocks noChangeAspect="1"/>
          </p:cNvPicPr>
          <p:nvPr/>
        </p:nvPicPr>
        <p:blipFill>
          <a:blip r:embed="rId2"/>
          <a:stretch>
            <a:fillRect/>
          </a:stretch>
        </p:blipFill>
        <p:spPr>
          <a:xfrm>
            <a:off x="290786" y="278524"/>
            <a:ext cx="3759200" cy="2895600"/>
          </a:xfrm>
          <a:prstGeom prst="rect">
            <a:avLst/>
          </a:prstGeom>
        </p:spPr>
      </p:pic>
      <p:pic>
        <p:nvPicPr>
          <p:cNvPr id="7" name="Image 6">
            <a:extLst>
              <a:ext uri="{FF2B5EF4-FFF2-40B4-BE49-F238E27FC236}">
                <a16:creationId xmlns:a16="http://schemas.microsoft.com/office/drawing/2014/main" id="{5E7C92AD-CF14-B79A-8B77-133077CCE53E}"/>
              </a:ext>
            </a:extLst>
          </p:cNvPr>
          <p:cNvPicPr>
            <a:picLocks noChangeAspect="1"/>
          </p:cNvPicPr>
          <p:nvPr/>
        </p:nvPicPr>
        <p:blipFill>
          <a:blip r:embed="rId3"/>
          <a:stretch>
            <a:fillRect/>
          </a:stretch>
        </p:blipFill>
        <p:spPr>
          <a:xfrm>
            <a:off x="4172607" y="147670"/>
            <a:ext cx="5297214" cy="2952706"/>
          </a:xfrm>
          <a:prstGeom prst="rect">
            <a:avLst/>
          </a:prstGeom>
        </p:spPr>
      </p:pic>
      <p:pic>
        <p:nvPicPr>
          <p:cNvPr id="9" name="Image 8">
            <a:extLst>
              <a:ext uri="{FF2B5EF4-FFF2-40B4-BE49-F238E27FC236}">
                <a16:creationId xmlns:a16="http://schemas.microsoft.com/office/drawing/2014/main" id="{5FC0598F-6B1D-4B88-900E-B656B8004DF1}"/>
              </a:ext>
            </a:extLst>
          </p:cNvPr>
          <p:cNvPicPr>
            <a:picLocks noChangeAspect="1"/>
          </p:cNvPicPr>
          <p:nvPr/>
        </p:nvPicPr>
        <p:blipFill>
          <a:blip r:embed="rId4"/>
          <a:stretch>
            <a:fillRect/>
          </a:stretch>
        </p:blipFill>
        <p:spPr>
          <a:xfrm>
            <a:off x="290786" y="3334404"/>
            <a:ext cx="3416300" cy="3390900"/>
          </a:xfrm>
          <a:prstGeom prst="rect">
            <a:avLst/>
          </a:prstGeom>
        </p:spPr>
      </p:pic>
      <p:pic>
        <p:nvPicPr>
          <p:cNvPr id="11" name="Image 10">
            <a:extLst>
              <a:ext uri="{FF2B5EF4-FFF2-40B4-BE49-F238E27FC236}">
                <a16:creationId xmlns:a16="http://schemas.microsoft.com/office/drawing/2014/main" id="{CDED01E5-4A0A-0910-C792-006817E024FB}"/>
              </a:ext>
            </a:extLst>
          </p:cNvPr>
          <p:cNvPicPr>
            <a:picLocks noChangeAspect="1"/>
          </p:cNvPicPr>
          <p:nvPr/>
        </p:nvPicPr>
        <p:blipFill>
          <a:blip r:embed="rId5"/>
          <a:stretch>
            <a:fillRect/>
          </a:stretch>
        </p:blipFill>
        <p:spPr>
          <a:xfrm>
            <a:off x="3884886" y="3334404"/>
            <a:ext cx="3020411" cy="1655633"/>
          </a:xfrm>
          <a:prstGeom prst="rect">
            <a:avLst/>
          </a:prstGeom>
        </p:spPr>
      </p:pic>
      <p:pic>
        <p:nvPicPr>
          <p:cNvPr id="13" name="Image 12">
            <a:extLst>
              <a:ext uri="{FF2B5EF4-FFF2-40B4-BE49-F238E27FC236}">
                <a16:creationId xmlns:a16="http://schemas.microsoft.com/office/drawing/2014/main" id="{343006B4-4B66-44E3-73EC-B3C9274C70A8}"/>
              </a:ext>
            </a:extLst>
          </p:cNvPr>
          <p:cNvPicPr>
            <a:picLocks noChangeAspect="1"/>
          </p:cNvPicPr>
          <p:nvPr/>
        </p:nvPicPr>
        <p:blipFill>
          <a:blip r:embed="rId6"/>
          <a:stretch>
            <a:fillRect/>
          </a:stretch>
        </p:blipFill>
        <p:spPr>
          <a:xfrm>
            <a:off x="6986191" y="3334404"/>
            <a:ext cx="2009350" cy="1123748"/>
          </a:xfrm>
          <a:prstGeom prst="rect">
            <a:avLst/>
          </a:prstGeom>
        </p:spPr>
      </p:pic>
      <p:pic>
        <p:nvPicPr>
          <p:cNvPr id="15" name="Image 14">
            <a:extLst>
              <a:ext uri="{FF2B5EF4-FFF2-40B4-BE49-F238E27FC236}">
                <a16:creationId xmlns:a16="http://schemas.microsoft.com/office/drawing/2014/main" id="{7E9DB2A0-620D-453A-9B16-19C34E76B6C2}"/>
              </a:ext>
            </a:extLst>
          </p:cNvPr>
          <p:cNvPicPr>
            <a:picLocks noChangeAspect="1"/>
          </p:cNvPicPr>
          <p:nvPr/>
        </p:nvPicPr>
        <p:blipFill>
          <a:blip r:embed="rId7"/>
          <a:stretch>
            <a:fillRect/>
          </a:stretch>
        </p:blipFill>
        <p:spPr>
          <a:xfrm>
            <a:off x="8484916" y="2880470"/>
            <a:ext cx="3623441" cy="2006313"/>
          </a:xfrm>
          <a:prstGeom prst="rect">
            <a:avLst/>
          </a:prstGeom>
        </p:spPr>
      </p:pic>
      <p:pic>
        <p:nvPicPr>
          <p:cNvPr id="17" name="Image 16">
            <a:extLst>
              <a:ext uri="{FF2B5EF4-FFF2-40B4-BE49-F238E27FC236}">
                <a16:creationId xmlns:a16="http://schemas.microsoft.com/office/drawing/2014/main" id="{70F27D85-2FE2-C8B7-BA69-001254B11B08}"/>
              </a:ext>
            </a:extLst>
          </p:cNvPr>
          <p:cNvPicPr>
            <a:picLocks noChangeAspect="1"/>
          </p:cNvPicPr>
          <p:nvPr/>
        </p:nvPicPr>
        <p:blipFill>
          <a:blip r:embed="rId8"/>
          <a:stretch>
            <a:fillRect/>
          </a:stretch>
        </p:blipFill>
        <p:spPr>
          <a:xfrm>
            <a:off x="3884886" y="5082105"/>
            <a:ext cx="2441336" cy="1383424"/>
          </a:xfrm>
          <a:prstGeom prst="rect">
            <a:avLst/>
          </a:prstGeom>
        </p:spPr>
      </p:pic>
      <p:pic>
        <p:nvPicPr>
          <p:cNvPr id="19" name="Image 18">
            <a:extLst>
              <a:ext uri="{FF2B5EF4-FFF2-40B4-BE49-F238E27FC236}">
                <a16:creationId xmlns:a16="http://schemas.microsoft.com/office/drawing/2014/main" id="{A6EDD97F-D273-2991-0243-09ED854DE96A}"/>
              </a:ext>
            </a:extLst>
          </p:cNvPr>
          <p:cNvPicPr>
            <a:picLocks noChangeAspect="1"/>
          </p:cNvPicPr>
          <p:nvPr/>
        </p:nvPicPr>
        <p:blipFill>
          <a:blip r:embed="rId9"/>
          <a:stretch>
            <a:fillRect/>
          </a:stretch>
        </p:blipFill>
        <p:spPr>
          <a:xfrm>
            <a:off x="6395997" y="5082104"/>
            <a:ext cx="1675823" cy="940323"/>
          </a:xfrm>
          <a:prstGeom prst="rect">
            <a:avLst/>
          </a:prstGeom>
        </p:spPr>
      </p:pic>
      <p:pic>
        <p:nvPicPr>
          <p:cNvPr id="21" name="Image 20">
            <a:extLst>
              <a:ext uri="{FF2B5EF4-FFF2-40B4-BE49-F238E27FC236}">
                <a16:creationId xmlns:a16="http://schemas.microsoft.com/office/drawing/2014/main" id="{61F76BC6-D8BE-9130-73E3-0706CFC3DD43}"/>
              </a:ext>
            </a:extLst>
          </p:cNvPr>
          <p:cNvPicPr>
            <a:picLocks noChangeAspect="1"/>
          </p:cNvPicPr>
          <p:nvPr/>
        </p:nvPicPr>
        <p:blipFill>
          <a:blip r:embed="rId10"/>
          <a:stretch>
            <a:fillRect/>
          </a:stretch>
        </p:blipFill>
        <p:spPr>
          <a:xfrm>
            <a:off x="8145189" y="4556314"/>
            <a:ext cx="3852810" cy="2168990"/>
          </a:xfrm>
          <a:prstGeom prst="rect">
            <a:avLst/>
          </a:prstGeom>
        </p:spPr>
      </p:pic>
    </p:spTree>
    <p:extLst>
      <p:ext uri="{BB962C8B-B14F-4D97-AF65-F5344CB8AC3E}">
        <p14:creationId xmlns:p14="http://schemas.microsoft.com/office/powerpoint/2010/main" val="4182358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left)">
                                      <p:cBhvr>
                                        <p:cTn id="8" dur="500"/>
                                        <p:tgtEl>
                                          <p:spTgt spid="7"/>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p:tgtEl>
                                          <p:spTgt spid="11"/>
                                        </p:tgtEl>
                                        <p:attrNameLst>
                                          <p:attrName>ppt_x</p:attrName>
                                        </p:attrNameLst>
                                      </p:cBhvr>
                                      <p:tavLst>
                                        <p:tav tm="0">
                                          <p:val>
                                            <p:strVal val="#ppt_x-#ppt_w*1.125000"/>
                                          </p:val>
                                        </p:tav>
                                        <p:tav tm="100000">
                                          <p:val>
                                            <p:strVal val="#ppt_x"/>
                                          </p:val>
                                        </p:tav>
                                      </p:tavLst>
                                    </p:anim>
                                    <p:animEffect transition="in" filter="wipe(right)">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p:tgtEl>
                                          <p:spTgt spid="13"/>
                                        </p:tgtEl>
                                        <p:attrNameLst>
                                          <p:attrName>ppt_x</p:attrName>
                                        </p:attrNameLst>
                                      </p:cBhvr>
                                      <p:tavLst>
                                        <p:tav tm="0">
                                          <p:val>
                                            <p:strVal val="#ppt_x-#ppt_w*1.125000"/>
                                          </p:val>
                                        </p:tav>
                                        <p:tav tm="100000">
                                          <p:val>
                                            <p:strVal val="#ppt_x"/>
                                          </p:val>
                                        </p:tav>
                                      </p:tavLst>
                                    </p:anim>
                                    <p:animEffect transition="in" filter="wipe(right)">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p:tgtEl>
                                          <p:spTgt spid="15"/>
                                        </p:tgtEl>
                                        <p:attrNameLst>
                                          <p:attrName>ppt_x</p:attrName>
                                        </p:attrNameLst>
                                      </p:cBhvr>
                                      <p:tavLst>
                                        <p:tav tm="0">
                                          <p:val>
                                            <p:strVal val="#ppt_x-#ppt_w*1.125000"/>
                                          </p:val>
                                        </p:tav>
                                        <p:tav tm="100000">
                                          <p:val>
                                            <p:strVal val="#ppt_x"/>
                                          </p:val>
                                        </p:tav>
                                      </p:tavLst>
                                    </p:anim>
                                    <p:animEffect transition="in" filter="wipe(right)">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8"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ppt_x</p:attrName>
                                        </p:attrNameLst>
                                      </p:cBhvr>
                                      <p:tavLst>
                                        <p:tav tm="0">
                                          <p:val>
                                            <p:strVal val="#ppt_x-#ppt_w*1.125000"/>
                                          </p:val>
                                        </p:tav>
                                        <p:tav tm="100000">
                                          <p:val>
                                            <p:strVal val="#ppt_x"/>
                                          </p:val>
                                        </p:tav>
                                      </p:tavLst>
                                    </p:anim>
                                    <p:animEffect transition="in" filter="wipe(right)">
                                      <p:cBhvr>
                                        <p:cTn id="38" dur="5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8"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p:tgtEl>
                                          <p:spTgt spid="19"/>
                                        </p:tgtEl>
                                        <p:attrNameLst>
                                          <p:attrName>ppt_x</p:attrName>
                                        </p:attrNameLst>
                                      </p:cBhvr>
                                      <p:tavLst>
                                        <p:tav tm="0">
                                          <p:val>
                                            <p:strVal val="#ppt_x-#ppt_w*1.125000"/>
                                          </p:val>
                                        </p:tav>
                                        <p:tav tm="100000">
                                          <p:val>
                                            <p:strVal val="#ppt_x"/>
                                          </p:val>
                                        </p:tav>
                                      </p:tavLst>
                                    </p:anim>
                                    <p:animEffect transition="in" filter="wipe(right)">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8" fill="hold" nodeType="click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p:tgtEl>
                                          <p:spTgt spid="21"/>
                                        </p:tgtEl>
                                        <p:attrNameLst>
                                          <p:attrName>ppt_x</p:attrName>
                                        </p:attrNameLst>
                                      </p:cBhvr>
                                      <p:tavLst>
                                        <p:tav tm="0">
                                          <p:val>
                                            <p:strVal val="#ppt_x-#ppt_w*1.125000"/>
                                          </p:val>
                                        </p:tav>
                                        <p:tav tm="100000">
                                          <p:val>
                                            <p:strVal val="#ppt_x"/>
                                          </p:val>
                                        </p:tav>
                                      </p:tavLst>
                                    </p:anim>
                                    <p:animEffect transition="in" filter="wipe(right)">
                                      <p:cBhvr>
                                        <p:cTn id="5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12359E4-1434-F1B1-2D98-1BB8EAA21A8E}"/>
              </a:ext>
            </a:extLst>
          </p:cNvPr>
          <p:cNvPicPr>
            <a:picLocks noChangeAspect="1"/>
          </p:cNvPicPr>
          <p:nvPr/>
        </p:nvPicPr>
        <p:blipFill>
          <a:blip r:embed="rId2"/>
          <a:stretch>
            <a:fillRect/>
          </a:stretch>
        </p:blipFill>
        <p:spPr>
          <a:xfrm>
            <a:off x="3088099" y="980090"/>
            <a:ext cx="6015801" cy="4897820"/>
          </a:xfrm>
          <a:prstGeom prst="rect">
            <a:avLst/>
          </a:prstGeom>
        </p:spPr>
      </p:pic>
    </p:spTree>
    <p:extLst>
      <p:ext uri="{BB962C8B-B14F-4D97-AF65-F5344CB8AC3E}">
        <p14:creationId xmlns:p14="http://schemas.microsoft.com/office/powerpoint/2010/main" val="1096990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CF461BC1-E58D-CF07-AED5-D3346DFD8568}"/>
              </a:ext>
            </a:extLst>
          </p:cNvPr>
          <p:cNvPicPr>
            <a:picLocks noChangeAspect="1"/>
          </p:cNvPicPr>
          <p:nvPr/>
        </p:nvPicPr>
        <p:blipFill>
          <a:blip r:embed="rId2"/>
          <a:stretch>
            <a:fillRect/>
          </a:stretch>
        </p:blipFill>
        <p:spPr>
          <a:xfrm>
            <a:off x="425330" y="432238"/>
            <a:ext cx="2459760" cy="1423767"/>
          </a:xfrm>
          <a:prstGeom prst="rect">
            <a:avLst/>
          </a:prstGeom>
        </p:spPr>
      </p:pic>
      <p:pic>
        <p:nvPicPr>
          <p:cNvPr id="6" name="Image 5">
            <a:extLst>
              <a:ext uri="{FF2B5EF4-FFF2-40B4-BE49-F238E27FC236}">
                <a16:creationId xmlns:a16="http://schemas.microsoft.com/office/drawing/2014/main" id="{EE50316D-30B4-8981-F2E8-BE88449CD6C6}"/>
              </a:ext>
            </a:extLst>
          </p:cNvPr>
          <p:cNvPicPr>
            <a:picLocks noChangeAspect="1"/>
          </p:cNvPicPr>
          <p:nvPr/>
        </p:nvPicPr>
        <p:blipFill>
          <a:blip r:embed="rId3"/>
          <a:stretch>
            <a:fillRect/>
          </a:stretch>
        </p:blipFill>
        <p:spPr>
          <a:xfrm>
            <a:off x="1402792" y="2008790"/>
            <a:ext cx="4178300" cy="3136900"/>
          </a:xfrm>
          <a:prstGeom prst="rect">
            <a:avLst/>
          </a:prstGeom>
        </p:spPr>
      </p:pic>
      <p:pic>
        <p:nvPicPr>
          <p:cNvPr id="8" name="Image 7">
            <a:extLst>
              <a:ext uri="{FF2B5EF4-FFF2-40B4-BE49-F238E27FC236}">
                <a16:creationId xmlns:a16="http://schemas.microsoft.com/office/drawing/2014/main" id="{1F92B8ED-F6EE-D874-721E-6911F63418ED}"/>
              </a:ext>
            </a:extLst>
          </p:cNvPr>
          <p:cNvPicPr>
            <a:picLocks noChangeAspect="1"/>
          </p:cNvPicPr>
          <p:nvPr/>
        </p:nvPicPr>
        <p:blipFill>
          <a:blip r:embed="rId4"/>
          <a:stretch>
            <a:fillRect/>
          </a:stretch>
        </p:blipFill>
        <p:spPr>
          <a:xfrm>
            <a:off x="5922468" y="1369200"/>
            <a:ext cx="5302579" cy="4416080"/>
          </a:xfrm>
          <a:prstGeom prst="rect">
            <a:avLst/>
          </a:prstGeom>
        </p:spPr>
      </p:pic>
    </p:spTree>
    <p:extLst>
      <p:ext uri="{BB962C8B-B14F-4D97-AF65-F5344CB8AC3E}">
        <p14:creationId xmlns:p14="http://schemas.microsoft.com/office/powerpoint/2010/main" val="77428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strVal val="#ppt_w*0.70"/>
                                          </p:val>
                                        </p:tav>
                                        <p:tav tm="100000">
                                          <p:val>
                                            <p:strVal val="#ppt_w"/>
                                          </p:val>
                                        </p:tav>
                                      </p:tavLst>
                                    </p:anim>
                                    <p:anim calcmode="lin" valueType="num">
                                      <p:cBhvr>
                                        <p:cTn id="15" dur="1000" fill="hold"/>
                                        <p:tgtEl>
                                          <p:spTgt spid="8"/>
                                        </p:tgtEl>
                                        <p:attrNameLst>
                                          <p:attrName>ppt_h</p:attrName>
                                        </p:attrNameLst>
                                      </p:cBhvr>
                                      <p:tavLst>
                                        <p:tav tm="0">
                                          <p:val>
                                            <p:strVal val="#ppt_h"/>
                                          </p:val>
                                        </p:tav>
                                        <p:tav tm="100000">
                                          <p:val>
                                            <p:strVal val="#ppt_h"/>
                                          </p:val>
                                        </p:tav>
                                      </p:tavLst>
                                    </p:anim>
                                    <p:animEffect transition="in" filter="fade">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05C260E-1F7A-BB98-F054-91858002E8AE}"/>
              </a:ext>
            </a:extLst>
          </p:cNvPr>
          <p:cNvPicPr>
            <a:picLocks noChangeAspect="1"/>
          </p:cNvPicPr>
          <p:nvPr/>
        </p:nvPicPr>
        <p:blipFill>
          <a:blip r:embed="rId2"/>
          <a:stretch>
            <a:fillRect/>
          </a:stretch>
        </p:blipFill>
        <p:spPr>
          <a:xfrm>
            <a:off x="335017" y="285093"/>
            <a:ext cx="3968969" cy="2664102"/>
          </a:xfrm>
          <a:prstGeom prst="rect">
            <a:avLst/>
          </a:prstGeom>
        </p:spPr>
      </p:pic>
      <p:pic>
        <p:nvPicPr>
          <p:cNvPr id="6" name="Image 5">
            <a:extLst>
              <a:ext uri="{FF2B5EF4-FFF2-40B4-BE49-F238E27FC236}">
                <a16:creationId xmlns:a16="http://schemas.microsoft.com/office/drawing/2014/main" id="{FAD5D4FB-0AB6-CC55-F07B-9D2CAC0EDC8A}"/>
              </a:ext>
            </a:extLst>
          </p:cNvPr>
          <p:cNvPicPr>
            <a:picLocks noChangeAspect="1"/>
          </p:cNvPicPr>
          <p:nvPr/>
        </p:nvPicPr>
        <p:blipFill>
          <a:blip r:embed="rId3"/>
          <a:stretch>
            <a:fillRect/>
          </a:stretch>
        </p:blipFill>
        <p:spPr>
          <a:xfrm>
            <a:off x="1596258" y="3217479"/>
            <a:ext cx="4375541" cy="3143907"/>
          </a:xfrm>
          <a:prstGeom prst="rect">
            <a:avLst/>
          </a:prstGeom>
        </p:spPr>
      </p:pic>
      <p:pic>
        <p:nvPicPr>
          <p:cNvPr id="8" name="Image 7">
            <a:extLst>
              <a:ext uri="{FF2B5EF4-FFF2-40B4-BE49-F238E27FC236}">
                <a16:creationId xmlns:a16="http://schemas.microsoft.com/office/drawing/2014/main" id="{C22B349A-060D-7B02-0923-DE467186B1F3}"/>
              </a:ext>
            </a:extLst>
          </p:cNvPr>
          <p:cNvPicPr>
            <a:picLocks noChangeAspect="1"/>
          </p:cNvPicPr>
          <p:nvPr/>
        </p:nvPicPr>
        <p:blipFill>
          <a:blip r:embed="rId4"/>
          <a:stretch>
            <a:fillRect/>
          </a:stretch>
        </p:blipFill>
        <p:spPr>
          <a:xfrm>
            <a:off x="4584431" y="285093"/>
            <a:ext cx="3597444" cy="2664102"/>
          </a:xfrm>
          <a:prstGeom prst="rect">
            <a:avLst/>
          </a:prstGeom>
        </p:spPr>
      </p:pic>
      <p:pic>
        <p:nvPicPr>
          <p:cNvPr id="10" name="Image 9">
            <a:extLst>
              <a:ext uri="{FF2B5EF4-FFF2-40B4-BE49-F238E27FC236}">
                <a16:creationId xmlns:a16="http://schemas.microsoft.com/office/drawing/2014/main" id="{18CED6FC-2687-4E5C-701F-A7CB620279CB}"/>
              </a:ext>
            </a:extLst>
          </p:cNvPr>
          <p:cNvPicPr>
            <a:picLocks noChangeAspect="1"/>
          </p:cNvPicPr>
          <p:nvPr/>
        </p:nvPicPr>
        <p:blipFill>
          <a:blip r:embed="rId5"/>
          <a:stretch>
            <a:fillRect/>
          </a:stretch>
        </p:blipFill>
        <p:spPr>
          <a:xfrm>
            <a:off x="8450038" y="285093"/>
            <a:ext cx="3597445" cy="2670830"/>
          </a:xfrm>
          <a:prstGeom prst="rect">
            <a:avLst/>
          </a:prstGeom>
        </p:spPr>
      </p:pic>
      <p:pic>
        <p:nvPicPr>
          <p:cNvPr id="12" name="Image 11">
            <a:extLst>
              <a:ext uri="{FF2B5EF4-FFF2-40B4-BE49-F238E27FC236}">
                <a16:creationId xmlns:a16="http://schemas.microsoft.com/office/drawing/2014/main" id="{EA28F22F-FCAE-B9D8-61EC-4986D59C63BF}"/>
              </a:ext>
            </a:extLst>
          </p:cNvPr>
          <p:cNvPicPr>
            <a:picLocks noChangeAspect="1"/>
          </p:cNvPicPr>
          <p:nvPr/>
        </p:nvPicPr>
        <p:blipFill>
          <a:blip r:embed="rId6"/>
          <a:stretch>
            <a:fillRect/>
          </a:stretch>
        </p:blipFill>
        <p:spPr>
          <a:xfrm>
            <a:off x="6347022" y="3217478"/>
            <a:ext cx="4075852" cy="3143908"/>
          </a:xfrm>
          <a:prstGeom prst="rect">
            <a:avLst/>
          </a:prstGeom>
        </p:spPr>
      </p:pic>
      <p:pic>
        <p:nvPicPr>
          <p:cNvPr id="13" name="Image 12">
            <a:extLst>
              <a:ext uri="{FF2B5EF4-FFF2-40B4-BE49-F238E27FC236}">
                <a16:creationId xmlns:a16="http://schemas.microsoft.com/office/drawing/2014/main" id="{BEE85359-B79B-87E5-0B36-5285F8C5E390}"/>
              </a:ext>
            </a:extLst>
          </p:cNvPr>
          <p:cNvPicPr>
            <a:picLocks noChangeAspect="1"/>
          </p:cNvPicPr>
          <p:nvPr/>
        </p:nvPicPr>
        <p:blipFill>
          <a:blip r:embed="rId7"/>
          <a:stretch>
            <a:fillRect/>
          </a:stretch>
        </p:blipFill>
        <p:spPr>
          <a:xfrm>
            <a:off x="510133" y="585804"/>
            <a:ext cx="3618735" cy="2062679"/>
          </a:xfrm>
          <a:prstGeom prst="rect">
            <a:avLst/>
          </a:prstGeom>
        </p:spPr>
      </p:pic>
      <p:pic>
        <p:nvPicPr>
          <p:cNvPr id="14" name="Image 13">
            <a:extLst>
              <a:ext uri="{FF2B5EF4-FFF2-40B4-BE49-F238E27FC236}">
                <a16:creationId xmlns:a16="http://schemas.microsoft.com/office/drawing/2014/main" id="{E34082AE-C6FF-8CA3-1F44-D114699828A7}"/>
              </a:ext>
            </a:extLst>
          </p:cNvPr>
          <p:cNvPicPr>
            <a:picLocks noChangeAspect="1"/>
          </p:cNvPicPr>
          <p:nvPr/>
        </p:nvPicPr>
        <p:blipFill>
          <a:blip r:embed="rId7"/>
          <a:stretch>
            <a:fillRect/>
          </a:stretch>
        </p:blipFill>
        <p:spPr>
          <a:xfrm>
            <a:off x="4479102" y="496614"/>
            <a:ext cx="3618735" cy="2062679"/>
          </a:xfrm>
          <a:prstGeom prst="rect">
            <a:avLst/>
          </a:prstGeom>
        </p:spPr>
      </p:pic>
      <p:pic>
        <p:nvPicPr>
          <p:cNvPr id="15" name="Image 14">
            <a:extLst>
              <a:ext uri="{FF2B5EF4-FFF2-40B4-BE49-F238E27FC236}">
                <a16:creationId xmlns:a16="http://schemas.microsoft.com/office/drawing/2014/main" id="{67CD5548-3711-3D0A-9F5E-1339541D0A90}"/>
              </a:ext>
            </a:extLst>
          </p:cNvPr>
          <p:cNvPicPr>
            <a:picLocks noChangeAspect="1"/>
          </p:cNvPicPr>
          <p:nvPr/>
        </p:nvPicPr>
        <p:blipFill>
          <a:blip r:embed="rId7"/>
          <a:stretch>
            <a:fillRect/>
          </a:stretch>
        </p:blipFill>
        <p:spPr>
          <a:xfrm>
            <a:off x="8428748" y="496614"/>
            <a:ext cx="3618735" cy="2062679"/>
          </a:xfrm>
          <a:prstGeom prst="rect">
            <a:avLst/>
          </a:prstGeom>
        </p:spPr>
      </p:pic>
      <p:pic>
        <p:nvPicPr>
          <p:cNvPr id="16" name="Image 15">
            <a:extLst>
              <a:ext uri="{FF2B5EF4-FFF2-40B4-BE49-F238E27FC236}">
                <a16:creationId xmlns:a16="http://schemas.microsoft.com/office/drawing/2014/main" id="{B66B386D-0FD5-267B-0827-B8D2EECEAF6C}"/>
              </a:ext>
            </a:extLst>
          </p:cNvPr>
          <p:cNvPicPr>
            <a:picLocks noChangeAspect="1"/>
          </p:cNvPicPr>
          <p:nvPr/>
        </p:nvPicPr>
        <p:blipFill>
          <a:blip r:embed="rId7"/>
          <a:stretch>
            <a:fillRect/>
          </a:stretch>
        </p:blipFill>
        <p:spPr>
          <a:xfrm>
            <a:off x="1769126" y="3758092"/>
            <a:ext cx="3618735" cy="2062679"/>
          </a:xfrm>
          <a:prstGeom prst="rect">
            <a:avLst/>
          </a:prstGeom>
        </p:spPr>
      </p:pic>
      <p:pic>
        <p:nvPicPr>
          <p:cNvPr id="17" name="Image 16">
            <a:extLst>
              <a:ext uri="{FF2B5EF4-FFF2-40B4-BE49-F238E27FC236}">
                <a16:creationId xmlns:a16="http://schemas.microsoft.com/office/drawing/2014/main" id="{E3096B02-3D87-5E45-D825-27FC6AE0D38F}"/>
              </a:ext>
            </a:extLst>
          </p:cNvPr>
          <p:cNvPicPr>
            <a:picLocks noChangeAspect="1"/>
          </p:cNvPicPr>
          <p:nvPr/>
        </p:nvPicPr>
        <p:blipFill>
          <a:blip r:embed="rId7"/>
          <a:stretch>
            <a:fillRect/>
          </a:stretch>
        </p:blipFill>
        <p:spPr>
          <a:xfrm>
            <a:off x="6477467" y="3758091"/>
            <a:ext cx="3618735" cy="2062679"/>
          </a:xfrm>
          <a:prstGeom prst="rect">
            <a:avLst/>
          </a:prstGeom>
        </p:spPr>
      </p:pic>
    </p:spTree>
    <p:extLst>
      <p:ext uri="{BB962C8B-B14F-4D97-AF65-F5344CB8AC3E}">
        <p14:creationId xmlns:p14="http://schemas.microsoft.com/office/powerpoint/2010/main" val="359344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ppt_w</p:attrName>
                                        </p:attrNameLst>
                                      </p:cBhvr>
                                      <p:tavLst>
                                        <p:tav tm="0">
                                          <p:val>
                                            <p:strVal val="#ppt_w*0.70"/>
                                          </p:val>
                                        </p:tav>
                                        <p:tav tm="100000">
                                          <p:val>
                                            <p:strVal val="#ppt_w"/>
                                          </p:val>
                                        </p:tav>
                                      </p:tavLst>
                                    </p:anim>
                                    <p:anim calcmode="lin" valueType="num">
                                      <p:cBhvr>
                                        <p:cTn id="15" dur="1000" fill="hold"/>
                                        <p:tgtEl>
                                          <p:spTgt spid="14"/>
                                        </p:tgtEl>
                                        <p:attrNameLst>
                                          <p:attrName>ppt_h</p:attrName>
                                        </p:attrNameLst>
                                      </p:cBhvr>
                                      <p:tavLst>
                                        <p:tav tm="0">
                                          <p:val>
                                            <p:strVal val="#ppt_h"/>
                                          </p:val>
                                        </p:tav>
                                        <p:tav tm="100000">
                                          <p:val>
                                            <p:strVal val="#ppt_h"/>
                                          </p:val>
                                        </p:tav>
                                      </p:tavLst>
                                    </p:anim>
                                    <p:animEffect transition="in" filter="fade">
                                      <p:cBhvr>
                                        <p:cTn id="16" dur="1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1000" fill="hold"/>
                                        <p:tgtEl>
                                          <p:spTgt spid="15"/>
                                        </p:tgtEl>
                                        <p:attrNameLst>
                                          <p:attrName>ppt_w</p:attrName>
                                        </p:attrNameLst>
                                      </p:cBhvr>
                                      <p:tavLst>
                                        <p:tav tm="0">
                                          <p:val>
                                            <p:strVal val="#ppt_w*0.70"/>
                                          </p:val>
                                        </p:tav>
                                        <p:tav tm="100000">
                                          <p:val>
                                            <p:strVal val="#ppt_w"/>
                                          </p:val>
                                        </p:tav>
                                      </p:tavLst>
                                    </p:anim>
                                    <p:anim calcmode="lin" valueType="num">
                                      <p:cBhvr>
                                        <p:cTn id="22" dur="1000" fill="hold"/>
                                        <p:tgtEl>
                                          <p:spTgt spid="15"/>
                                        </p:tgtEl>
                                        <p:attrNameLst>
                                          <p:attrName>ppt_h</p:attrName>
                                        </p:attrNameLst>
                                      </p:cBhvr>
                                      <p:tavLst>
                                        <p:tav tm="0">
                                          <p:val>
                                            <p:strVal val="#ppt_h"/>
                                          </p:val>
                                        </p:tav>
                                        <p:tav tm="100000">
                                          <p:val>
                                            <p:strVal val="#ppt_h"/>
                                          </p:val>
                                        </p:tav>
                                      </p:tavLst>
                                    </p:anim>
                                    <p:animEffect transition="in" filter="fade">
                                      <p:cBhvr>
                                        <p:cTn id="23" dur="10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1000" fill="hold"/>
                                        <p:tgtEl>
                                          <p:spTgt spid="16"/>
                                        </p:tgtEl>
                                        <p:attrNameLst>
                                          <p:attrName>ppt_w</p:attrName>
                                        </p:attrNameLst>
                                      </p:cBhvr>
                                      <p:tavLst>
                                        <p:tav tm="0">
                                          <p:val>
                                            <p:strVal val="#ppt_w*0.70"/>
                                          </p:val>
                                        </p:tav>
                                        <p:tav tm="100000">
                                          <p:val>
                                            <p:strVal val="#ppt_w"/>
                                          </p:val>
                                        </p:tav>
                                      </p:tavLst>
                                    </p:anim>
                                    <p:anim calcmode="lin" valueType="num">
                                      <p:cBhvr>
                                        <p:cTn id="29" dur="1000" fill="hold"/>
                                        <p:tgtEl>
                                          <p:spTgt spid="16"/>
                                        </p:tgtEl>
                                        <p:attrNameLst>
                                          <p:attrName>ppt_h</p:attrName>
                                        </p:attrNameLst>
                                      </p:cBhvr>
                                      <p:tavLst>
                                        <p:tav tm="0">
                                          <p:val>
                                            <p:strVal val="#ppt_h"/>
                                          </p:val>
                                        </p:tav>
                                        <p:tav tm="100000">
                                          <p:val>
                                            <p:strVal val="#ppt_h"/>
                                          </p:val>
                                        </p:tav>
                                      </p:tavLst>
                                    </p:anim>
                                    <p:animEffect transition="in" filter="fade">
                                      <p:cBhvr>
                                        <p:cTn id="30" dur="10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1000" fill="hold"/>
                                        <p:tgtEl>
                                          <p:spTgt spid="17"/>
                                        </p:tgtEl>
                                        <p:attrNameLst>
                                          <p:attrName>ppt_w</p:attrName>
                                        </p:attrNameLst>
                                      </p:cBhvr>
                                      <p:tavLst>
                                        <p:tav tm="0">
                                          <p:val>
                                            <p:strVal val="#ppt_w*0.70"/>
                                          </p:val>
                                        </p:tav>
                                        <p:tav tm="100000">
                                          <p:val>
                                            <p:strVal val="#ppt_w"/>
                                          </p:val>
                                        </p:tav>
                                      </p:tavLst>
                                    </p:anim>
                                    <p:anim calcmode="lin" valueType="num">
                                      <p:cBhvr>
                                        <p:cTn id="36" dur="1000" fill="hold"/>
                                        <p:tgtEl>
                                          <p:spTgt spid="17"/>
                                        </p:tgtEl>
                                        <p:attrNameLst>
                                          <p:attrName>ppt_h</p:attrName>
                                        </p:attrNameLst>
                                      </p:cBhvr>
                                      <p:tavLst>
                                        <p:tav tm="0">
                                          <p:val>
                                            <p:strVal val="#ppt_h"/>
                                          </p:val>
                                        </p:tav>
                                        <p:tav tm="100000">
                                          <p:val>
                                            <p:strVal val="#ppt_h"/>
                                          </p:val>
                                        </p:tav>
                                      </p:tavLst>
                                    </p:anim>
                                    <p:animEffect transition="in" filter="fade">
                                      <p:cBhvr>
                                        <p:cTn id="3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63CE66F8-D973-8F09-DE22-E50F10AEA922}"/>
              </a:ext>
            </a:extLst>
          </p:cNvPr>
          <p:cNvPicPr>
            <a:picLocks noChangeAspect="1"/>
          </p:cNvPicPr>
          <p:nvPr/>
        </p:nvPicPr>
        <p:blipFill>
          <a:blip r:embed="rId2"/>
          <a:stretch>
            <a:fillRect/>
          </a:stretch>
        </p:blipFill>
        <p:spPr>
          <a:xfrm>
            <a:off x="5429456" y="1996067"/>
            <a:ext cx="7572597" cy="4259586"/>
          </a:xfrm>
          <a:prstGeom prst="rect">
            <a:avLst/>
          </a:prstGeom>
        </p:spPr>
      </p:pic>
      <p:sp>
        <p:nvSpPr>
          <p:cNvPr id="5" name="ZoneTexte 4">
            <a:extLst>
              <a:ext uri="{FF2B5EF4-FFF2-40B4-BE49-F238E27FC236}">
                <a16:creationId xmlns:a16="http://schemas.microsoft.com/office/drawing/2014/main" id="{8855B84B-4184-6146-DC13-66928C499899}"/>
              </a:ext>
            </a:extLst>
          </p:cNvPr>
          <p:cNvSpPr txBox="1"/>
          <p:nvPr/>
        </p:nvSpPr>
        <p:spPr>
          <a:xfrm>
            <a:off x="386147" y="329169"/>
            <a:ext cx="11593725" cy="923330"/>
          </a:xfrm>
          <a:prstGeom prst="rect">
            <a:avLst/>
          </a:prstGeom>
          <a:noFill/>
        </p:spPr>
        <p:txBody>
          <a:bodyPr wrap="square">
            <a:spAutoFit/>
          </a:bodyPr>
          <a:lstStyle/>
          <a:p>
            <a:r>
              <a:rPr lang="fr-CH" sz="5400" b="1" dirty="0">
                <a:latin typeface="Arial Rounded MT Bold" panose="020F0704030504030204" pitchFamily="34" charset="77"/>
                <a:ea typeface="Helvetica Neue" panose="02000503000000020004" pitchFamily="2" charset="0"/>
                <a:cs typeface="Helvetica Neue" panose="02000503000000020004" pitchFamily="2" charset="0"/>
              </a:rPr>
              <a:t>Conclusion</a:t>
            </a:r>
            <a:endParaRPr lang="fr-FR" sz="5400" dirty="0"/>
          </a:p>
        </p:txBody>
      </p:sp>
      <p:sp>
        <p:nvSpPr>
          <p:cNvPr id="10" name="ZoneTexte 9">
            <a:extLst>
              <a:ext uri="{FF2B5EF4-FFF2-40B4-BE49-F238E27FC236}">
                <a16:creationId xmlns:a16="http://schemas.microsoft.com/office/drawing/2014/main" id="{CC567978-069F-9729-126F-34D62833865F}"/>
              </a:ext>
            </a:extLst>
          </p:cNvPr>
          <p:cNvSpPr txBox="1"/>
          <p:nvPr/>
        </p:nvSpPr>
        <p:spPr>
          <a:xfrm>
            <a:off x="386147" y="1676550"/>
            <a:ext cx="7250330" cy="1585049"/>
          </a:xfrm>
          <a:prstGeom prst="rect">
            <a:avLst/>
          </a:prstGeom>
          <a:noFill/>
        </p:spPr>
        <p:txBody>
          <a:bodyPr wrap="square">
            <a:spAutoFit/>
          </a:bodyPr>
          <a:lstStyle/>
          <a:p>
            <a:r>
              <a:rPr lang="fr-CH" sz="2200" b="1" i="0" dirty="0">
                <a:effectLst/>
                <a:latin typeface="Arial" panose="020B0604020202020204" pitchFamily="34" charset="0"/>
                <a:cs typeface="Arial" panose="020B0604020202020204" pitchFamily="34" charset="0"/>
              </a:rPr>
              <a:t>Henry Kissinger dans les années 1970 déclarait :</a:t>
            </a:r>
          </a:p>
          <a:p>
            <a:r>
              <a:rPr lang="fr-CH" sz="900" b="1" i="0" dirty="0">
                <a:effectLst/>
                <a:latin typeface="Arial" panose="020B0604020202020204" pitchFamily="34" charset="0"/>
                <a:cs typeface="Arial" panose="020B0604020202020204" pitchFamily="34" charset="0"/>
              </a:rPr>
              <a:t> </a:t>
            </a:r>
            <a:br>
              <a:rPr lang="fr-CH" sz="2200" b="0" i="0" dirty="0">
                <a:effectLst/>
                <a:latin typeface="Arial" panose="020B0604020202020204" pitchFamily="34" charset="0"/>
                <a:cs typeface="Arial" panose="020B0604020202020204" pitchFamily="34" charset="0"/>
              </a:rPr>
            </a:br>
            <a:r>
              <a:rPr lang="fr-CH" sz="2200" b="0" i="0" dirty="0">
                <a:effectLst/>
                <a:latin typeface="Arial" panose="020B0604020202020204" pitchFamily="34" charset="0"/>
                <a:cs typeface="Arial" panose="020B0604020202020204" pitchFamily="34" charset="0"/>
              </a:rPr>
              <a:t>« Si vous contrôlez le pétrole, vous contrôlez le pays, </a:t>
            </a:r>
            <a:br>
              <a:rPr lang="fr-CH" sz="2200" b="0" i="0" dirty="0">
                <a:effectLst/>
                <a:latin typeface="Arial" panose="020B0604020202020204" pitchFamily="34" charset="0"/>
                <a:cs typeface="Arial" panose="020B0604020202020204" pitchFamily="34" charset="0"/>
              </a:rPr>
            </a:br>
            <a:r>
              <a:rPr lang="fr-CH" sz="2200" b="0" i="0" dirty="0">
                <a:effectLst/>
                <a:latin typeface="Arial" panose="020B0604020202020204" pitchFamily="34" charset="0"/>
                <a:cs typeface="Arial" panose="020B0604020202020204" pitchFamily="34" charset="0"/>
              </a:rPr>
              <a:t>si vous contrôlez l’alimentation, vous contrôlez la population. »</a:t>
            </a:r>
            <a:endParaRPr lang="fr-FR" sz="2200" dirty="0">
              <a:latin typeface="Arial" panose="020B0604020202020204" pitchFamily="34" charset="0"/>
              <a:cs typeface="Arial" panose="020B0604020202020204" pitchFamily="34" charset="0"/>
            </a:endParaRPr>
          </a:p>
        </p:txBody>
      </p:sp>
      <p:sp>
        <p:nvSpPr>
          <p:cNvPr id="14" name="ZoneTexte 13">
            <a:extLst>
              <a:ext uri="{FF2B5EF4-FFF2-40B4-BE49-F238E27FC236}">
                <a16:creationId xmlns:a16="http://schemas.microsoft.com/office/drawing/2014/main" id="{175ACBB3-45AB-A2B8-A28F-74A89BAE5CE4}"/>
              </a:ext>
            </a:extLst>
          </p:cNvPr>
          <p:cNvSpPr txBox="1"/>
          <p:nvPr/>
        </p:nvSpPr>
        <p:spPr>
          <a:xfrm>
            <a:off x="716996" y="3805899"/>
            <a:ext cx="6156770" cy="2631490"/>
          </a:xfrm>
          <a:prstGeom prst="rect">
            <a:avLst/>
          </a:prstGeom>
          <a:noFill/>
        </p:spPr>
        <p:txBody>
          <a:bodyPr wrap="square">
            <a:spAutoFit/>
          </a:bodyPr>
          <a:lstStyle/>
          <a:p>
            <a:r>
              <a:rPr lang="fr-CH" sz="2600" b="1" dirty="0">
                <a:latin typeface="Arial" panose="020B0604020202020204" pitchFamily="34" charset="0"/>
                <a:cs typeface="Arial" panose="020B0604020202020204" pitchFamily="34" charset="0"/>
              </a:rPr>
              <a:t>Peut-on suggérer cette idée en complément ? </a:t>
            </a:r>
            <a:r>
              <a:rPr lang="fr-CH" sz="2600" b="1" i="0" dirty="0">
                <a:effectLst/>
                <a:latin typeface="Arial" panose="020B0604020202020204" pitchFamily="34" charset="0"/>
                <a:cs typeface="Arial" panose="020B0604020202020204" pitchFamily="34" charset="0"/>
              </a:rPr>
              <a:t> </a:t>
            </a:r>
          </a:p>
          <a:p>
            <a:r>
              <a:rPr lang="fr-CH" sz="900" b="1" i="0" dirty="0">
                <a:effectLst/>
                <a:latin typeface="Arial" panose="020B0604020202020204" pitchFamily="34" charset="0"/>
                <a:cs typeface="Arial" panose="020B0604020202020204" pitchFamily="34" charset="0"/>
              </a:rPr>
              <a:t>  </a:t>
            </a:r>
            <a:br>
              <a:rPr lang="fr-CH" sz="2600" b="0" i="0" dirty="0">
                <a:effectLst/>
                <a:latin typeface="Arial" panose="020B0604020202020204" pitchFamily="34" charset="0"/>
                <a:cs typeface="Arial" panose="020B0604020202020204" pitchFamily="34" charset="0"/>
              </a:rPr>
            </a:br>
            <a:r>
              <a:rPr lang="fr-CH" sz="2600" b="0" i="0" dirty="0">
                <a:effectLst/>
                <a:latin typeface="Arial" panose="020B0604020202020204" pitchFamily="34" charset="0"/>
                <a:cs typeface="Arial" panose="020B0604020202020204" pitchFamily="34" charset="0"/>
              </a:rPr>
              <a:t>« Si vous cultivez votre autonomie </a:t>
            </a:r>
            <a:br>
              <a:rPr lang="fr-CH" sz="2600" b="0" i="0" dirty="0">
                <a:effectLst/>
                <a:latin typeface="Arial" panose="020B0604020202020204" pitchFamily="34" charset="0"/>
                <a:cs typeface="Arial" panose="020B0604020202020204" pitchFamily="34" charset="0"/>
              </a:rPr>
            </a:br>
            <a:r>
              <a:rPr lang="fr-CH" sz="2600" b="0" i="0" dirty="0">
                <a:effectLst/>
                <a:latin typeface="Arial" panose="020B0604020202020204" pitchFamily="34" charset="0"/>
                <a:cs typeface="Arial" panose="020B0604020202020204" pitchFamily="34" charset="0"/>
              </a:rPr>
              <a:t>et si vous pensez par vous-même, </a:t>
            </a:r>
            <a:br>
              <a:rPr lang="fr-CH" sz="2600" b="0" i="0" dirty="0">
                <a:effectLst/>
                <a:latin typeface="Arial" panose="020B0604020202020204" pitchFamily="34" charset="0"/>
                <a:cs typeface="Arial" panose="020B0604020202020204" pitchFamily="34" charset="0"/>
              </a:rPr>
            </a:br>
            <a:r>
              <a:rPr lang="fr-CH" sz="2600" b="0" i="0" dirty="0">
                <a:effectLst/>
                <a:latin typeface="Arial" panose="020B0604020202020204" pitchFamily="34" charset="0"/>
                <a:cs typeface="Arial" panose="020B0604020202020204" pitchFamily="34" charset="0"/>
              </a:rPr>
              <a:t>vous n’êtes plus </a:t>
            </a:r>
            <a:r>
              <a:rPr lang="fr-CH" sz="2600" b="0" i="0" dirty="0" err="1">
                <a:effectLst/>
                <a:latin typeface="Arial" panose="020B0604020202020204" pitchFamily="34" charset="0"/>
                <a:cs typeface="Arial" panose="020B0604020202020204" pitchFamily="34" charset="0"/>
              </a:rPr>
              <a:t>contrôlé-e</a:t>
            </a:r>
            <a:r>
              <a:rPr lang="fr-CH" sz="2600" b="0" i="0" dirty="0">
                <a:effectLst/>
                <a:latin typeface="Arial" panose="020B0604020202020204" pitchFamily="34" charset="0"/>
                <a:cs typeface="Arial" panose="020B0604020202020204" pitchFamily="34" charset="0"/>
              </a:rPr>
              <a:t> par personne. »</a:t>
            </a:r>
            <a:endParaRPr lang="fr-FR" sz="2600" dirty="0">
              <a:latin typeface="Arial" panose="020B0604020202020204" pitchFamily="34" charset="0"/>
              <a:cs typeface="Arial" panose="020B0604020202020204" pitchFamily="34" charset="0"/>
            </a:endParaRPr>
          </a:p>
        </p:txBody>
      </p:sp>
      <p:sp>
        <p:nvSpPr>
          <p:cNvPr id="15" name="Bulle rectangulaire à coins arrondis 14">
            <a:extLst>
              <a:ext uri="{FF2B5EF4-FFF2-40B4-BE49-F238E27FC236}">
                <a16:creationId xmlns:a16="http://schemas.microsoft.com/office/drawing/2014/main" id="{D4E17563-8595-3B20-B1DA-227AF70EA723}"/>
              </a:ext>
            </a:extLst>
          </p:cNvPr>
          <p:cNvSpPr/>
          <p:nvPr/>
        </p:nvSpPr>
        <p:spPr>
          <a:xfrm>
            <a:off x="534741" y="3716875"/>
            <a:ext cx="5805101" cy="2858295"/>
          </a:xfrm>
          <a:prstGeom prst="wedgeRoundRectCallout">
            <a:avLst>
              <a:gd name="adj1" fmla="val 65948"/>
              <a:gd name="adj2" fmla="val 43072"/>
              <a:gd name="adj3" fmla="val 16667"/>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Tree>
    <p:extLst>
      <p:ext uri="{BB962C8B-B14F-4D97-AF65-F5344CB8AC3E}">
        <p14:creationId xmlns:p14="http://schemas.microsoft.com/office/powerpoint/2010/main" val="3720051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1000" fill="hold"/>
                                        <p:tgtEl>
                                          <p:spTgt spid="15"/>
                                        </p:tgtEl>
                                        <p:attrNameLst>
                                          <p:attrName>ppt_w</p:attrName>
                                        </p:attrNameLst>
                                      </p:cBhvr>
                                      <p:tavLst>
                                        <p:tav tm="0">
                                          <p:val>
                                            <p:strVal val="#ppt_w*0.70"/>
                                          </p:val>
                                        </p:tav>
                                        <p:tav tm="100000">
                                          <p:val>
                                            <p:strVal val="#ppt_w"/>
                                          </p:val>
                                        </p:tav>
                                      </p:tavLst>
                                    </p:anim>
                                    <p:anim calcmode="lin" valueType="num">
                                      <p:cBhvr>
                                        <p:cTn id="13" dur="1000" fill="hold"/>
                                        <p:tgtEl>
                                          <p:spTgt spid="15"/>
                                        </p:tgtEl>
                                        <p:attrNameLst>
                                          <p:attrName>ppt_h</p:attrName>
                                        </p:attrNameLst>
                                      </p:cBhvr>
                                      <p:tavLst>
                                        <p:tav tm="0">
                                          <p:val>
                                            <p:strVal val="#ppt_h"/>
                                          </p:val>
                                        </p:tav>
                                        <p:tav tm="100000">
                                          <p:val>
                                            <p:strVal val="#ppt_h"/>
                                          </p:val>
                                        </p:tav>
                                      </p:tavLst>
                                    </p:anim>
                                    <p:animEffect transition="in" filter="fade">
                                      <p:cBhvr>
                                        <p:cTn id="1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18194</TotalTime>
  <Words>2845</Words>
  <Application>Microsoft Macintosh PowerPoint</Application>
  <PresentationFormat>Grand écran</PresentationFormat>
  <Paragraphs>225</Paragraphs>
  <Slides>35</Slides>
  <Notes>0</Notes>
  <HiddenSlides>0</HiddenSlides>
  <MMClips>0</MMClips>
  <ScaleCrop>false</ScaleCrop>
  <HeadingPairs>
    <vt:vector size="6" baseType="variant">
      <vt:variant>
        <vt:lpstr>Polices utilisées</vt:lpstr>
      </vt:variant>
      <vt:variant>
        <vt:i4>19</vt:i4>
      </vt:variant>
      <vt:variant>
        <vt:lpstr>Thème</vt:lpstr>
      </vt:variant>
      <vt:variant>
        <vt:i4>1</vt:i4>
      </vt:variant>
      <vt:variant>
        <vt:lpstr>Titres des diapositives</vt:lpstr>
      </vt:variant>
      <vt:variant>
        <vt:i4>35</vt:i4>
      </vt:variant>
    </vt:vector>
  </HeadingPairs>
  <TitlesOfParts>
    <vt:vector size="55" baseType="lpstr">
      <vt:lpstr>.Apple Color Emoji UI</vt:lpstr>
      <vt:lpstr>.Lucida Grande UI Regular</vt:lpstr>
      <vt:lpstr>American Typewriter</vt:lpstr>
      <vt:lpstr>Arial</vt:lpstr>
      <vt:lpstr>Arial Rounded MT Bold</vt:lpstr>
      <vt:lpstr>Calibri</vt:lpstr>
      <vt:lpstr>Calibri Light</vt:lpstr>
      <vt:lpstr>Gill Sans Ultra Bold</vt:lpstr>
      <vt:lpstr>Google Sans</vt:lpstr>
      <vt:lpstr>GT-Sectra</vt:lpstr>
      <vt:lpstr>Helvetica</vt:lpstr>
      <vt:lpstr>Helvetica Neue</vt:lpstr>
      <vt:lpstr>inherit</vt:lpstr>
      <vt:lpstr>Marianne</vt:lpstr>
      <vt:lpstr>Open Sans</vt:lpstr>
      <vt:lpstr>Police système Courant</vt:lpstr>
      <vt:lpstr>Roboto</vt:lpstr>
      <vt:lpstr>robotoslab</vt:lpstr>
      <vt:lpstr>Zapfino</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L'avenir de la vie 1981 (Michel Salomon)</dc:title>
  <dc:creator>Microsoft Office User</dc:creator>
  <cp:lastModifiedBy>mac</cp:lastModifiedBy>
  <cp:revision>717</cp:revision>
  <dcterms:created xsi:type="dcterms:W3CDTF">2021-08-17T13:58:17Z</dcterms:created>
  <dcterms:modified xsi:type="dcterms:W3CDTF">2025-01-30T19:47:18Z</dcterms:modified>
</cp:coreProperties>
</file>