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1" r:id="rId2"/>
    <p:sldId id="257" r:id="rId3"/>
    <p:sldId id="274" r:id="rId4"/>
    <p:sldId id="275" r:id="rId5"/>
    <p:sldId id="276" r:id="rId6"/>
    <p:sldId id="277" r:id="rId7"/>
    <p:sldId id="256" r:id="rId8"/>
    <p:sldId id="265" r:id="rId9"/>
    <p:sldId id="279" r:id="rId10"/>
    <p:sldId id="273" r:id="rId11"/>
    <p:sldId id="278" r:id="rId12"/>
    <p:sldId id="280" r:id="rId13"/>
    <p:sldId id="281" r:id="rId14"/>
    <p:sldId id="269" r:id="rId15"/>
    <p:sldId id="282" r:id="rId16"/>
    <p:sldId id="283" r:id="rId17"/>
    <p:sldId id="284" r:id="rId18"/>
    <p:sldId id="270" r:id="rId19"/>
    <p:sldId id="287" r:id="rId20"/>
    <p:sldId id="271" r:id="rId21"/>
    <p:sldId id="288" r:id="rId22"/>
    <p:sldId id="289" r:id="rId23"/>
    <p:sldId id="290" r:id="rId24"/>
    <p:sldId id="272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/>
    <p:restoredTop sz="94628"/>
  </p:normalViewPr>
  <p:slideViewPr>
    <p:cSldViewPr snapToGrid="0" snapToObjects="1">
      <p:cViewPr varScale="1">
        <p:scale>
          <a:sx n="114" d="100"/>
          <a:sy n="114" d="100"/>
        </p:scale>
        <p:origin x="1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B8D718-04E1-E94A-BF40-FDCDEA08B5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295A6CF-2DFF-924C-846C-8246C53E34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5F36F4-ACC7-FF4E-AEFD-673413C21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B302-42CD-2A47-9D36-1B8A784A5B2B}" type="datetimeFigureOut">
              <a:rPr lang="fr-FR" smtClean="0"/>
              <a:t>25/05/2021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4740DA-C116-E040-BAFE-9FA51F6C0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46533C-405C-1045-AD58-01B2DF497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8FC5-51F7-3E47-B0F5-AFF7E4FA74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7199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D5687E-0158-E644-88A8-0B362B920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8E16FE4-9CA9-4343-AA77-DE9DFEE63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354F48-9B89-1D44-B008-386077205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B302-42CD-2A47-9D36-1B8A784A5B2B}" type="datetimeFigureOut">
              <a:rPr lang="fr-FR" smtClean="0"/>
              <a:t>25/05/2021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73136C-2195-5A41-A981-AB999F534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517AD9-2813-1748-8793-345F6ED02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8FC5-51F7-3E47-B0F5-AFF7E4FA74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992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AB7DE4F-1E31-C143-AC0A-2C96292109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1F85138-FF2A-B942-9ED6-216CBBB470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5B486B-5CB5-8D43-A0F4-5109904CD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B302-42CD-2A47-9D36-1B8A784A5B2B}" type="datetimeFigureOut">
              <a:rPr lang="fr-FR" smtClean="0"/>
              <a:t>25/05/2021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91731E-E7C0-9E44-81B7-1141E19DD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949CB5-4136-5D4C-AC33-A84236747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8FC5-51F7-3E47-B0F5-AFF7E4FA74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761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49E93A-0193-E446-A154-1A9B0B792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7F522D-7922-B642-9D84-8793C72E1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6FA3A2-C77F-834F-BCE5-6FD847B98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B302-42CD-2A47-9D36-1B8A784A5B2B}" type="datetimeFigureOut">
              <a:rPr lang="fr-FR" smtClean="0"/>
              <a:t>25/05/2021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710568-C66C-A24F-B811-0EFC2130B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2978B6-3240-B349-A2BD-CD1C4841A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8FC5-51F7-3E47-B0F5-AFF7E4FA74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628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A84038-14BE-DB49-A204-6FDF2C247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65CF63-195E-534F-B680-1A7B53C7A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25BA63-F034-EF40-A422-A946DE728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B302-42CD-2A47-9D36-1B8A784A5B2B}" type="datetimeFigureOut">
              <a:rPr lang="fr-FR" smtClean="0"/>
              <a:t>25/05/2021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CE30CB-D80B-FE47-9843-F4578D440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B2485C-4414-4644-83CC-C9EDFCB5A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8FC5-51F7-3E47-B0F5-AFF7E4FA74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5206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21CD4-0FB0-C04C-97F6-691B9D792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1C7839-E10C-A84C-8C94-BC65E9C9BF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ABD5B-5BCA-694D-BF17-7AA89D5DD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574618B-192C-E24E-9C29-4022E03FD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B302-42CD-2A47-9D36-1B8A784A5B2B}" type="datetimeFigureOut">
              <a:rPr lang="fr-FR" smtClean="0"/>
              <a:t>25/05/2021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67EF71-F89A-784C-B59D-CF90D69FC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37FF5F1-6BDE-7C4A-A0E6-85EEBDF9C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8FC5-51F7-3E47-B0F5-AFF7E4FA74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1154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461EB4-8E24-D246-8632-90140319F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CE9DECD-6794-064A-A05A-B4E4A3A8A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31A459A-CD33-454B-A258-399221F03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3EE6F0A-649F-124E-AC63-BD661C68D8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CF36C2B-6867-6946-B9B1-A00710249A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2F77944-5A96-DF48-A709-3D22A5C5C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B302-42CD-2A47-9D36-1B8A784A5B2B}" type="datetimeFigureOut">
              <a:rPr lang="fr-FR" smtClean="0"/>
              <a:t>25/05/2021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2CDD2AA-0385-154B-A826-938D005DA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EFE2A5E-1E06-7D46-B123-9BF59E911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8FC5-51F7-3E47-B0F5-AFF7E4FA74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1457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07AED8-3906-1543-9108-38F2CCB8C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93E494C-3F21-FD48-A5C9-F792B87A0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B302-42CD-2A47-9D36-1B8A784A5B2B}" type="datetimeFigureOut">
              <a:rPr lang="fr-FR" smtClean="0"/>
              <a:t>25/05/2021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711C6EE-6A0B-924B-9B09-7A2ECB21E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30F2DB-9B56-8141-8B98-D2C2437C6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8FC5-51F7-3E47-B0F5-AFF7E4FA74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9122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AA15071-BC8B-7F4C-B5ED-2760AA6D0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B302-42CD-2A47-9D36-1B8A784A5B2B}" type="datetimeFigureOut">
              <a:rPr lang="fr-FR" smtClean="0"/>
              <a:t>25/05/2021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2804147-E03A-C542-AE9B-0128592F5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09ED19-F239-A74E-9910-3E6B4F7F5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8FC5-51F7-3E47-B0F5-AFF7E4FA74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0013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C1939-8A05-E54B-9C11-ACFFDDA52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099902-2C3A-344E-9736-EFE87D749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8C484D-C656-064C-B828-D25CBAA140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8C2C3DB-38AD-E14C-8015-D4FCC0607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B302-42CD-2A47-9D36-1B8A784A5B2B}" type="datetimeFigureOut">
              <a:rPr lang="fr-FR" smtClean="0"/>
              <a:t>25/05/2021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8E61513-4DF2-1B4E-AFF6-FFD4822AE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1D467A-3331-F54C-916B-A10F742F8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8FC5-51F7-3E47-B0F5-AFF7E4FA74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634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27E1DA-9DF3-F04A-9A91-6FF84370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79B8429-D49E-9D43-BDD0-D01BAFF68F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E28EA2D-4D41-A243-BE19-02C19475C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967633B-B20A-3348-9F19-801B3B0F1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B302-42CD-2A47-9D36-1B8A784A5B2B}" type="datetimeFigureOut">
              <a:rPr lang="fr-FR" smtClean="0"/>
              <a:t>25/05/2021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06F10EE-EC42-C249-AAD7-9A00A71FC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D60D0C-DA76-F54F-9D6C-C8953592D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8FC5-51F7-3E47-B0F5-AFF7E4FA74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70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0EE5AC4-678C-6F43-8299-2A0BB91EE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EF074A-68E5-C541-A0A6-68D09E58F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96B3D6-1573-B743-94F4-C90182CE0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3B302-42CD-2A47-9D36-1B8A784A5B2B}" type="datetimeFigureOut">
              <a:rPr lang="fr-FR" smtClean="0"/>
              <a:t>25/05/2021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31F58FD-3F3C-F444-BEFC-47A51C88B8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CA4438-60E6-5C44-B56D-452B3EFF2D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38FC5-51F7-3E47-B0F5-AFF7E4FA74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3773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59D5AC-6598-974C-877A-58B4BFAC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68734"/>
            <a:ext cx="10692161" cy="2085279"/>
          </a:xfrm>
        </p:spPr>
        <p:txBody>
          <a:bodyPr>
            <a:normAutofit/>
          </a:bodyPr>
          <a:lstStyle/>
          <a:p>
            <a:pPr algn="ctr"/>
            <a:r>
              <a:rPr lang="fr-CH" dirty="0"/>
              <a:t>Documents présentés</a:t>
            </a:r>
            <a:br>
              <a:rPr lang="fr-CH" dirty="0"/>
            </a:br>
            <a:r>
              <a:rPr lang="fr-CH" dirty="0"/>
              <a:t>par Pierre </a:t>
            </a:r>
            <a:r>
              <a:rPr lang="fr-CH" dirty="0" err="1"/>
              <a:t>Barnerias</a:t>
            </a:r>
            <a:br>
              <a:rPr lang="fr-CH" dirty="0"/>
            </a:br>
            <a:r>
              <a:rPr lang="fr-CH" dirty="0"/>
              <a:t>en mai 2021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20A0FC-91EB-DE48-8A05-AB511EA2B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12234" y="3590691"/>
            <a:ext cx="12886162" cy="24309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CH" sz="8000" dirty="0"/>
              <a:t>La vaccination «COVID» obligatoire en France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1093251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B9B345-C9D6-9041-926E-5B637612B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98150" cy="1660080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Morts « COVID » par âge</a:t>
            </a:r>
            <a:br>
              <a:rPr lang="fr-FR" b="1" dirty="0"/>
            </a:br>
            <a:r>
              <a:rPr lang="fr-FR" b="1" dirty="0"/>
              <a:t>(certificats électroniques)</a:t>
            </a:r>
            <a:br>
              <a:rPr lang="fr-FR" b="1" dirty="0"/>
            </a:br>
            <a:r>
              <a:rPr lang="fr-FR" b="1" dirty="0">
                <a:highlight>
                  <a:srgbClr val="FFFF00"/>
                </a:highlight>
              </a:rPr>
              <a:t>1</a:t>
            </a:r>
            <a:r>
              <a:rPr lang="fr-FR" b="1" baseline="30000" dirty="0">
                <a:highlight>
                  <a:srgbClr val="FFFF00"/>
                </a:highlight>
              </a:rPr>
              <a:t>er </a:t>
            </a:r>
            <a:r>
              <a:rPr lang="fr-FR" b="1" dirty="0">
                <a:highlight>
                  <a:srgbClr val="FFFF00"/>
                </a:highlight>
              </a:rPr>
              <a:t>avril (en 1 an et 1 mois)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DAE061D-5B5D-094A-BA96-E907FE54D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50" y="2801009"/>
            <a:ext cx="10477500" cy="29718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F29CBE9-06FE-6649-97A3-17512BAB3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50" y="2102509"/>
            <a:ext cx="107188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69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94B58F-C67C-B343-9ECD-81C63527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64758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Morts « COVID » par âge</a:t>
            </a:r>
            <a:br>
              <a:rPr lang="fr-FR" b="1" dirty="0"/>
            </a:br>
            <a:r>
              <a:rPr lang="fr-FR" b="1" dirty="0"/>
              <a:t>(certificats électroniques)</a:t>
            </a:r>
            <a:br>
              <a:rPr lang="fr-FR" b="1" dirty="0"/>
            </a:br>
            <a:r>
              <a:rPr lang="fr-FR" b="1" dirty="0">
                <a:highlight>
                  <a:srgbClr val="FFFF00"/>
                </a:highlight>
              </a:rPr>
              <a:t>20 mai (en 1 an et 2,5 mois)</a:t>
            </a:r>
            <a:endParaRPr lang="fr-FR" dirty="0">
              <a:highlight>
                <a:srgbClr val="FFFF00"/>
              </a:highlight>
            </a:endParaRP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FCC995DE-0F1C-3E4B-8240-9C88D65783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2950" y="2215213"/>
            <a:ext cx="10515600" cy="61414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2E05AA3-16CB-724D-8E1B-296348027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450" y="2829354"/>
            <a:ext cx="108331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92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61C91A-9D58-3846-9132-95B6ECBE6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87782"/>
          </a:xfrm>
        </p:spPr>
        <p:txBody>
          <a:bodyPr>
            <a:normAutofit/>
          </a:bodyPr>
          <a:lstStyle/>
          <a:p>
            <a:pPr algn="ctr"/>
            <a:r>
              <a:rPr lang="fr-FR" b="1" dirty="0"/>
              <a:t>Augmentation du nombre </a:t>
            </a:r>
            <a:br>
              <a:rPr lang="fr-FR" b="1" dirty="0"/>
            </a:br>
            <a:r>
              <a:rPr lang="fr-FR" b="1" dirty="0"/>
              <a:t>de morts « COVID »</a:t>
            </a:r>
            <a:br>
              <a:rPr lang="fr-FR" b="1" dirty="0"/>
            </a:br>
            <a:r>
              <a:rPr lang="fr-FR" b="1" dirty="0"/>
              <a:t>en 1,5 mois </a:t>
            </a:r>
            <a:r>
              <a:rPr lang="fr-FR" b="1" dirty="0">
                <a:highlight>
                  <a:srgbClr val="FFFF00"/>
                </a:highlight>
              </a:rPr>
              <a:t>(+11%)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D1CFBC-B3E8-914A-A5CE-F8380689D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2923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fr-FR" dirty="0"/>
              <a:t>0-14 ans : </a:t>
            </a:r>
            <a:r>
              <a:rPr lang="fr-FR" dirty="0">
                <a:highlight>
                  <a:srgbClr val="FFFF00"/>
                </a:highlight>
              </a:rPr>
              <a:t>+ 0%</a:t>
            </a:r>
          </a:p>
          <a:p>
            <a:pPr marL="0" indent="0" algn="ctr">
              <a:buNone/>
            </a:pPr>
            <a:r>
              <a:rPr lang="fr-FR" dirty="0"/>
              <a:t>15-44 ans : </a:t>
            </a:r>
            <a:r>
              <a:rPr lang="fr-FR" dirty="0">
                <a:highlight>
                  <a:srgbClr val="FFFF00"/>
                </a:highlight>
              </a:rPr>
              <a:t>+ 32%</a:t>
            </a:r>
          </a:p>
          <a:p>
            <a:pPr marL="0" indent="0" algn="ctr">
              <a:buNone/>
            </a:pPr>
            <a:r>
              <a:rPr lang="fr-FR" dirty="0"/>
              <a:t>45-64 ans : </a:t>
            </a:r>
            <a:r>
              <a:rPr lang="fr-FR" dirty="0">
                <a:highlight>
                  <a:srgbClr val="FFFF00"/>
                </a:highlight>
              </a:rPr>
              <a:t>+ 33%</a:t>
            </a:r>
          </a:p>
          <a:p>
            <a:pPr marL="0" indent="0" algn="ctr">
              <a:buNone/>
            </a:pPr>
            <a:r>
              <a:rPr lang="fr-FR" dirty="0"/>
              <a:t>65-74 ans : </a:t>
            </a:r>
            <a:r>
              <a:rPr lang="fr-FR" dirty="0">
                <a:highlight>
                  <a:srgbClr val="FFFF00"/>
                </a:highlight>
              </a:rPr>
              <a:t>+ 29%</a:t>
            </a:r>
          </a:p>
          <a:p>
            <a:pPr marL="0" indent="0" algn="ctr">
              <a:buNone/>
            </a:pPr>
            <a:r>
              <a:rPr lang="fr-FR" dirty="0"/>
              <a:t> 75 ans et plus : </a:t>
            </a:r>
            <a:r>
              <a:rPr lang="fr-FR" dirty="0">
                <a:highlight>
                  <a:srgbClr val="FFFF00"/>
                </a:highlight>
              </a:rPr>
              <a:t>+ 14%</a:t>
            </a:r>
          </a:p>
        </p:txBody>
      </p:sp>
    </p:spTree>
    <p:extLst>
      <p:ext uri="{BB962C8B-B14F-4D97-AF65-F5344CB8AC3E}">
        <p14:creationId xmlns:p14="http://schemas.microsoft.com/office/powerpoint/2010/main" val="2599151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7B6ECA-2106-624A-B379-71819034C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Comorbidités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7902CB7-9AF1-ED40-9BC7-6F0DD935C2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6115" y="1449658"/>
            <a:ext cx="8139770" cy="443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45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C58708-51D4-C742-935B-C4A8B033E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Taux de vaccination par âge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66D2392-0E37-EE4E-947E-539A54555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1497980"/>
            <a:ext cx="107442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044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C58708-51D4-C742-935B-C4A8B033E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Taux de vaccination par âge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F8BB940-F791-C04A-A293-FEA3D0C66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50" y="1570773"/>
            <a:ext cx="10731500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64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61C91A-9D58-3846-9132-95B6ECBE6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87782"/>
          </a:xfrm>
        </p:spPr>
        <p:txBody>
          <a:bodyPr>
            <a:normAutofit/>
          </a:bodyPr>
          <a:lstStyle/>
          <a:p>
            <a:pPr algn="ctr"/>
            <a:r>
              <a:rPr lang="fr-FR" b="1" dirty="0"/>
              <a:t>Augmentation du nombre </a:t>
            </a:r>
            <a:br>
              <a:rPr lang="fr-FR" b="1" dirty="0"/>
            </a:br>
            <a:r>
              <a:rPr lang="fr-FR" b="1" dirty="0"/>
              <a:t>de « vaccinés » en 1,5 mois </a:t>
            </a:r>
            <a:r>
              <a:rPr lang="fr-FR" b="1" dirty="0">
                <a:highlight>
                  <a:srgbClr val="FFFF00"/>
                </a:highlight>
              </a:rPr>
              <a:t>(+11%)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D1CFBC-B3E8-914A-A5CE-F8380689D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94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b="1" dirty="0">
                <a:highlight>
                  <a:srgbClr val="FFFF00"/>
                </a:highlight>
              </a:rPr>
              <a:t>18-24 ans : </a:t>
            </a:r>
            <a:r>
              <a:rPr lang="fr-FR" dirty="0">
                <a:highlight>
                  <a:srgbClr val="FFFF00"/>
                </a:highlight>
              </a:rPr>
              <a:t>1 dose +597%  (x7)   2 doses +1197% (x12)</a:t>
            </a:r>
          </a:p>
          <a:p>
            <a:pPr marL="0" indent="0" algn="ctr">
              <a:buNone/>
            </a:pPr>
            <a:r>
              <a:rPr lang="fr-FR" b="1" dirty="0"/>
              <a:t>25-29 ans : </a:t>
            </a:r>
            <a:r>
              <a:rPr lang="fr-FR" dirty="0"/>
              <a:t>1 dose +336% </a:t>
            </a:r>
            <a:r>
              <a:rPr lang="fr-FR" dirty="0">
                <a:highlight>
                  <a:srgbClr val="FFFF00"/>
                </a:highlight>
              </a:rPr>
              <a:t>(x4)     </a:t>
            </a:r>
            <a:r>
              <a:rPr lang="fr-FR" dirty="0"/>
              <a:t>2 doses +546% </a:t>
            </a:r>
            <a:r>
              <a:rPr lang="fr-FR" dirty="0">
                <a:highlight>
                  <a:srgbClr val="FFFF00"/>
                </a:highlight>
              </a:rPr>
              <a:t>(x6)</a:t>
            </a:r>
          </a:p>
          <a:p>
            <a:pPr marL="0" indent="0" algn="ctr">
              <a:buNone/>
            </a:pPr>
            <a:r>
              <a:rPr lang="fr-FR" b="1" dirty="0"/>
              <a:t>30-39 ans : </a:t>
            </a:r>
            <a:r>
              <a:rPr lang="fr-FR" dirty="0"/>
              <a:t>1 dose +355% </a:t>
            </a:r>
            <a:r>
              <a:rPr lang="fr-FR" dirty="0">
                <a:highlight>
                  <a:srgbClr val="FFFF00"/>
                </a:highlight>
              </a:rPr>
              <a:t>(x4)    </a:t>
            </a:r>
            <a:r>
              <a:rPr lang="fr-FR" dirty="0"/>
              <a:t>2 doses +430% </a:t>
            </a:r>
            <a:r>
              <a:rPr lang="fr-FR" dirty="0">
                <a:highlight>
                  <a:srgbClr val="FFFF00"/>
                </a:highlight>
              </a:rPr>
              <a:t>(x5)</a:t>
            </a:r>
          </a:p>
          <a:p>
            <a:pPr marL="0" indent="0" algn="ctr">
              <a:buNone/>
            </a:pPr>
            <a:r>
              <a:rPr lang="fr-FR" b="1" dirty="0"/>
              <a:t>40-49 ans : </a:t>
            </a:r>
            <a:r>
              <a:rPr lang="fr-FR" dirty="0"/>
              <a:t>1 dose +383% </a:t>
            </a:r>
            <a:r>
              <a:rPr lang="fr-FR" dirty="0">
                <a:highlight>
                  <a:srgbClr val="FFFF00"/>
                </a:highlight>
              </a:rPr>
              <a:t>(x5)   </a:t>
            </a:r>
            <a:r>
              <a:rPr lang="fr-FR" dirty="0"/>
              <a:t>2 doses +383% </a:t>
            </a:r>
            <a:r>
              <a:rPr lang="fr-FR" dirty="0">
                <a:highlight>
                  <a:srgbClr val="FFFF00"/>
                </a:highlight>
              </a:rPr>
              <a:t>(x5)</a:t>
            </a:r>
          </a:p>
          <a:p>
            <a:pPr marL="0" indent="0" algn="ctr">
              <a:buNone/>
            </a:pPr>
            <a:r>
              <a:rPr lang="fr-FR" b="1" dirty="0"/>
              <a:t>50-59 ans : </a:t>
            </a:r>
            <a:r>
              <a:rPr lang="fr-FR" dirty="0"/>
              <a:t>1 dose +277%  </a:t>
            </a:r>
            <a:r>
              <a:rPr lang="fr-FR" dirty="0">
                <a:highlight>
                  <a:srgbClr val="FFFF00"/>
                </a:highlight>
              </a:rPr>
              <a:t>(x4)   </a:t>
            </a:r>
            <a:r>
              <a:rPr lang="fr-FR" dirty="0"/>
              <a:t>2 doses +274% </a:t>
            </a:r>
            <a:r>
              <a:rPr lang="fr-FR" dirty="0">
                <a:highlight>
                  <a:srgbClr val="FFFF00"/>
                </a:highlight>
              </a:rPr>
              <a:t>(x4)</a:t>
            </a:r>
          </a:p>
          <a:p>
            <a:pPr marL="0" indent="0" algn="ctr">
              <a:buNone/>
            </a:pPr>
            <a:r>
              <a:rPr lang="fr-FR" b="1" dirty="0"/>
              <a:t>60-64 ans : </a:t>
            </a:r>
            <a:r>
              <a:rPr lang="fr-FR" dirty="0"/>
              <a:t>1 dose +250% </a:t>
            </a:r>
            <a:r>
              <a:rPr lang="fr-FR" dirty="0">
                <a:highlight>
                  <a:srgbClr val="FFFF00"/>
                </a:highlight>
              </a:rPr>
              <a:t>(x4)    </a:t>
            </a:r>
            <a:r>
              <a:rPr lang="fr-FR" dirty="0"/>
              <a:t>2 doses +392% </a:t>
            </a:r>
            <a:r>
              <a:rPr lang="fr-FR" dirty="0">
                <a:highlight>
                  <a:srgbClr val="FFFF00"/>
                </a:highlight>
              </a:rPr>
              <a:t>(x5)</a:t>
            </a:r>
          </a:p>
          <a:p>
            <a:pPr marL="0" indent="0" algn="ctr">
              <a:buNone/>
            </a:pPr>
            <a:r>
              <a:rPr lang="fr-FR" b="1" dirty="0"/>
              <a:t>65-69 ans : </a:t>
            </a:r>
            <a:r>
              <a:rPr lang="fr-FR" dirty="0"/>
              <a:t>1 dose +243% </a:t>
            </a:r>
            <a:r>
              <a:rPr lang="fr-FR" dirty="0">
                <a:highlight>
                  <a:srgbClr val="FFFF00"/>
                </a:highlight>
              </a:rPr>
              <a:t>(x4)    </a:t>
            </a:r>
            <a:r>
              <a:rPr lang="fr-FR" dirty="0"/>
              <a:t>2 doses +628% </a:t>
            </a:r>
            <a:r>
              <a:rPr lang="fr-FR" dirty="0">
                <a:highlight>
                  <a:srgbClr val="FFFF00"/>
                </a:highlight>
              </a:rPr>
              <a:t>(x7)</a:t>
            </a:r>
          </a:p>
          <a:p>
            <a:pPr marL="0" indent="0" algn="ctr">
              <a:buNone/>
            </a:pPr>
            <a:r>
              <a:rPr lang="fr-FR" b="1" dirty="0"/>
              <a:t>70-74 ans : </a:t>
            </a:r>
            <a:r>
              <a:rPr lang="fr-FR" dirty="0"/>
              <a:t>1 dose +164% </a:t>
            </a:r>
            <a:r>
              <a:rPr lang="fr-FR" dirty="0">
                <a:highlight>
                  <a:srgbClr val="FFFF00"/>
                </a:highlight>
              </a:rPr>
              <a:t>(x3)    </a:t>
            </a:r>
            <a:r>
              <a:rPr lang="fr-FR" dirty="0"/>
              <a:t>2 doses +916% </a:t>
            </a:r>
            <a:r>
              <a:rPr lang="fr-FR" dirty="0">
                <a:highlight>
                  <a:srgbClr val="FFFF00"/>
                </a:highlight>
              </a:rPr>
              <a:t>(x10)</a:t>
            </a:r>
          </a:p>
          <a:p>
            <a:pPr marL="0" indent="0" algn="ctr">
              <a:buNone/>
            </a:pPr>
            <a:r>
              <a:rPr lang="fr-FR" b="1" dirty="0"/>
              <a:t>75-79 ans : </a:t>
            </a:r>
            <a:r>
              <a:rPr lang="fr-FR" dirty="0"/>
              <a:t>1 dose +36%     2 doses +163% </a:t>
            </a:r>
            <a:r>
              <a:rPr lang="fr-FR" dirty="0">
                <a:highlight>
                  <a:srgbClr val="FFFF00"/>
                </a:highlight>
              </a:rPr>
              <a:t>(x3)</a:t>
            </a:r>
          </a:p>
          <a:p>
            <a:pPr marL="0" indent="0" algn="ctr">
              <a:buNone/>
            </a:pPr>
            <a:r>
              <a:rPr lang="fr-FR" dirty="0"/>
              <a:t> </a:t>
            </a:r>
            <a:r>
              <a:rPr lang="fr-FR" b="1" dirty="0"/>
              <a:t>80 ans et plus : </a:t>
            </a:r>
            <a:r>
              <a:rPr lang="fr-FR" dirty="0"/>
              <a:t>1 dose +27%     2 doses +110% </a:t>
            </a:r>
            <a:r>
              <a:rPr lang="fr-FR" dirty="0">
                <a:highlight>
                  <a:srgbClr val="FFFF00"/>
                </a:highlight>
              </a:rPr>
              <a:t>(x2)</a:t>
            </a:r>
          </a:p>
          <a:p>
            <a:pPr marL="0" indent="0" algn="ct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2125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0B6EB4-F86F-2B4D-AA22-F5E33C1D1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8940"/>
            <a:ext cx="10515600" cy="1820514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Population générale</a:t>
            </a:r>
            <a:r>
              <a:rPr lang="fr-FR" dirty="0"/>
              <a:t> « </a:t>
            </a:r>
            <a:r>
              <a:rPr lang="fr-FR" b="1" dirty="0"/>
              <a:t>vaccinée » au 18 mai 2021</a:t>
            </a:r>
            <a:br>
              <a:rPr lang="fr-FR" dirty="0"/>
            </a:br>
            <a:r>
              <a:rPr lang="fr-FR" dirty="0"/>
              <a:t> </a:t>
            </a:r>
            <a:r>
              <a:rPr lang="fr-FR" dirty="0">
                <a:highlight>
                  <a:srgbClr val="FFFF00"/>
                </a:highlight>
              </a:rPr>
              <a:t>1 dose : 31,5% </a:t>
            </a:r>
            <a:br>
              <a:rPr lang="fr-FR" dirty="0">
                <a:highlight>
                  <a:srgbClr val="FFFF00"/>
                </a:highlight>
              </a:rPr>
            </a:br>
            <a:r>
              <a:rPr lang="fr-FR" dirty="0">
                <a:highlight>
                  <a:srgbClr val="FFFF00"/>
                </a:highlight>
              </a:rPr>
              <a:t>2 doses : 14,7% 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8C3D7A6E-5A7A-9B40-9AB8-EE958F338B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85321"/>
            <a:ext cx="10515600" cy="263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79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875FDD-8B6A-DD46-A114-11FDB684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97214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Résidents en maisons de retraites </a:t>
            </a:r>
            <a:br>
              <a:rPr lang="fr-FR" b="1" dirty="0"/>
            </a:br>
            <a:r>
              <a:rPr lang="fr-FR" b="1" dirty="0"/>
              <a:t>au 30 mars 2021 </a:t>
            </a:r>
            <a:br>
              <a:rPr lang="fr-FR" dirty="0"/>
            </a:br>
            <a:r>
              <a:rPr lang="fr-FR" dirty="0">
                <a:highlight>
                  <a:srgbClr val="FFFF00"/>
                </a:highlight>
              </a:rPr>
              <a:t>1 dose : 92,8%</a:t>
            </a:r>
            <a:br>
              <a:rPr lang="fr-FR" dirty="0">
                <a:highlight>
                  <a:srgbClr val="FFFF00"/>
                </a:highlight>
              </a:rPr>
            </a:br>
            <a:r>
              <a:rPr lang="fr-FR" dirty="0">
                <a:highlight>
                  <a:srgbClr val="FFFF00"/>
                </a:highlight>
              </a:rPr>
              <a:t>2 doses : 72,3%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D2F9306-26EF-7346-B1BE-4A8D346C6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62339"/>
            <a:ext cx="10515600" cy="3277909"/>
          </a:xfrm>
        </p:spPr>
      </p:pic>
    </p:spTree>
    <p:extLst>
      <p:ext uri="{BB962C8B-B14F-4D97-AF65-F5344CB8AC3E}">
        <p14:creationId xmlns:p14="http://schemas.microsoft.com/office/powerpoint/2010/main" val="1581819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875FDD-8B6A-DD46-A114-11FDB684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97214"/>
          </a:xfrm>
        </p:spPr>
        <p:txBody>
          <a:bodyPr>
            <a:normAutofit/>
          </a:bodyPr>
          <a:lstStyle/>
          <a:p>
            <a:pPr algn="ctr"/>
            <a:r>
              <a:rPr lang="fr-FR" b="1" dirty="0"/>
              <a:t>Résidents en maisons de retraites </a:t>
            </a:r>
            <a:br>
              <a:rPr lang="fr-FR" b="1" dirty="0"/>
            </a:br>
            <a:r>
              <a:rPr lang="fr-FR" b="1" dirty="0"/>
              <a:t>au 18 mai 2021 </a:t>
            </a:r>
            <a:br>
              <a:rPr lang="fr-FR" dirty="0"/>
            </a:br>
            <a:r>
              <a:rPr lang="fr-FR" dirty="0">
                <a:highlight>
                  <a:srgbClr val="FFFF00"/>
                </a:highlight>
              </a:rPr>
              <a:t>On ne sait pas…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7CD61AA-A5F8-1D4F-AD5C-1254FA669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53575"/>
            <a:ext cx="108077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59D5AC-6598-974C-877A-58B4BFAC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14783"/>
            <a:ext cx="10515600" cy="1325563"/>
          </a:xfrm>
        </p:spPr>
        <p:txBody>
          <a:bodyPr/>
          <a:lstStyle/>
          <a:p>
            <a:pPr algn="ctr"/>
            <a:r>
              <a:rPr lang="fr-CH" dirty="0"/>
              <a:t>Conseil d’Orientation de la Stratégie Vaccinale Avis du 7 mai 2021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20A0FC-91EB-DE48-8A05-AB511EA2B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93649" y="3403987"/>
            <a:ext cx="12779298" cy="208527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CH" sz="8000" dirty="0"/>
              <a:t>Vaccination en anneau</a:t>
            </a:r>
          </a:p>
          <a:p>
            <a:pPr marL="0" indent="0" algn="ctr">
              <a:buNone/>
            </a:pPr>
            <a:r>
              <a:rPr lang="fr-CH" sz="4800" dirty="0"/>
              <a:t>(1</a:t>
            </a:r>
            <a:r>
              <a:rPr lang="fr-CH" sz="4800" baseline="30000" dirty="0"/>
              <a:t>er</a:t>
            </a:r>
            <a:r>
              <a:rPr lang="fr-CH" sz="4800" dirty="0"/>
              <a:t> document)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1235221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21399A-8B3B-0C4B-A554-B7DDFB44D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555" y="365125"/>
            <a:ext cx="8530683" cy="2010085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Personnel en maisons de retraites</a:t>
            </a:r>
            <a:br>
              <a:rPr lang="fr-FR" b="1" dirty="0"/>
            </a:br>
            <a:r>
              <a:rPr lang="fr-FR" b="1" dirty="0"/>
              <a:t>au 30 mars 2021 </a:t>
            </a:r>
            <a:br>
              <a:rPr lang="fr-FR" dirty="0"/>
            </a:br>
            <a:r>
              <a:rPr lang="fr-FR" dirty="0">
                <a:highlight>
                  <a:srgbClr val="FFFF00"/>
                </a:highlight>
              </a:rPr>
              <a:t>1 dose : 53,5%                  </a:t>
            </a:r>
            <a:br>
              <a:rPr lang="fr-FR" dirty="0">
                <a:highlight>
                  <a:srgbClr val="FFFF00"/>
                </a:highlight>
              </a:rPr>
            </a:br>
            <a:r>
              <a:rPr lang="fr-FR" dirty="0">
                <a:highlight>
                  <a:srgbClr val="FFFF00"/>
                </a:highlight>
              </a:rPr>
              <a:t>2 doses : 36,8%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6D57C2E-E108-4E4D-B23D-2BE1AACC1B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707382"/>
            <a:ext cx="10515600" cy="2587823"/>
          </a:xfrm>
        </p:spPr>
      </p:pic>
    </p:spTree>
    <p:extLst>
      <p:ext uri="{BB962C8B-B14F-4D97-AF65-F5344CB8AC3E}">
        <p14:creationId xmlns:p14="http://schemas.microsoft.com/office/powerpoint/2010/main" val="2649981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21399A-8B3B-0C4B-A554-B7DDFB44D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555" y="365125"/>
            <a:ext cx="8530683" cy="2010085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Personnel en maisons de retraites</a:t>
            </a:r>
            <a:br>
              <a:rPr lang="fr-FR" b="1" dirty="0"/>
            </a:br>
            <a:r>
              <a:rPr lang="fr-FR" b="1" dirty="0"/>
              <a:t>au 18 mai 2021 </a:t>
            </a:r>
            <a:br>
              <a:rPr lang="fr-FR" dirty="0"/>
            </a:br>
            <a:r>
              <a:rPr lang="fr-FR" dirty="0">
                <a:highlight>
                  <a:srgbClr val="FFFF00"/>
                </a:highlight>
              </a:rPr>
              <a:t>1 dose : 82,4%                  </a:t>
            </a:r>
            <a:br>
              <a:rPr lang="fr-FR" dirty="0">
                <a:highlight>
                  <a:srgbClr val="FFFF00"/>
                </a:highlight>
              </a:rPr>
            </a:br>
            <a:r>
              <a:rPr lang="fr-FR" dirty="0">
                <a:highlight>
                  <a:srgbClr val="FFFF00"/>
                </a:highlight>
              </a:rPr>
              <a:t>2 doses : 63%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05352ED-C528-8B41-8DD8-6D35FE8AD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50" y="2929363"/>
            <a:ext cx="107569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61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875FDD-8B6A-DD46-A114-11FDB684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97214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Personnel de santé</a:t>
            </a:r>
            <a:br>
              <a:rPr lang="fr-FR" b="1" dirty="0"/>
            </a:br>
            <a:r>
              <a:rPr lang="fr-FR" b="1" dirty="0"/>
              <a:t>au 30 mars 2021 </a:t>
            </a:r>
            <a:br>
              <a:rPr lang="fr-FR" dirty="0"/>
            </a:br>
            <a:r>
              <a:rPr lang="fr-FR" dirty="0">
                <a:highlight>
                  <a:srgbClr val="FFFF00"/>
                </a:highlight>
              </a:rPr>
              <a:t>1 dose : 53,5%</a:t>
            </a:r>
            <a:br>
              <a:rPr lang="fr-FR" dirty="0">
                <a:highlight>
                  <a:srgbClr val="FFFF00"/>
                </a:highlight>
              </a:rPr>
            </a:br>
            <a:r>
              <a:rPr lang="fr-FR" dirty="0">
                <a:highlight>
                  <a:srgbClr val="FFFF00"/>
                </a:highlight>
              </a:rPr>
              <a:t>2 doses : 26,6%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60872E6-746C-444D-9ED4-FA73BAA90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128382"/>
            <a:ext cx="107823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323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875FDD-8B6A-DD46-A114-11FDB684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97214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Personnel de santé</a:t>
            </a:r>
            <a:br>
              <a:rPr lang="fr-FR" b="1" dirty="0"/>
            </a:br>
            <a:r>
              <a:rPr lang="fr-FR" b="1" dirty="0"/>
              <a:t>au 18 mai 2021 </a:t>
            </a:r>
            <a:br>
              <a:rPr lang="fr-FR" dirty="0"/>
            </a:br>
            <a:r>
              <a:rPr lang="fr-FR" dirty="0">
                <a:highlight>
                  <a:srgbClr val="FFFF00"/>
                </a:highlight>
              </a:rPr>
              <a:t>1 dose : 91,7%</a:t>
            </a:r>
            <a:br>
              <a:rPr lang="fr-FR" dirty="0">
                <a:highlight>
                  <a:srgbClr val="FFFF00"/>
                </a:highlight>
              </a:rPr>
            </a:br>
            <a:r>
              <a:rPr lang="fr-FR" dirty="0">
                <a:highlight>
                  <a:srgbClr val="FFFF00"/>
                </a:highlight>
              </a:rPr>
              <a:t>2 doses : 63,4%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412BC4-F65D-9347-8391-E39FFCF9A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3365362"/>
            <a:ext cx="10756900" cy="11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716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20C070-6791-A440-BCA9-D032F7E59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3047"/>
            <a:ext cx="10515600" cy="1675548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Et n’oubliez pas …. </a:t>
            </a:r>
            <a:br>
              <a:rPr lang="fr-FR" b="1" dirty="0"/>
            </a:br>
            <a:r>
              <a:rPr lang="fr-FR" b="1" dirty="0">
                <a:highlight>
                  <a:srgbClr val="FFFF00"/>
                </a:highlight>
              </a:rPr>
              <a:t>Eloignez-vous les uns des autres</a:t>
            </a:r>
            <a:br>
              <a:rPr lang="fr-FR" b="1" dirty="0"/>
            </a:br>
            <a:r>
              <a:rPr lang="fr-FR" b="1" dirty="0">
                <a:highlight>
                  <a:srgbClr val="FFFF00"/>
                </a:highlight>
              </a:rPr>
              <a:t>et</a:t>
            </a:r>
            <a:br>
              <a:rPr lang="fr-FR" b="1" dirty="0"/>
            </a:br>
            <a:r>
              <a:rPr lang="fr-FR" b="1" dirty="0">
                <a:highlight>
                  <a:srgbClr val="FFFF00"/>
                </a:highlight>
              </a:rPr>
              <a:t>Passez au numérique !</a:t>
            </a:r>
            <a:br>
              <a:rPr lang="fr-FR" b="1" dirty="0">
                <a:highlight>
                  <a:srgbClr val="FFFF00"/>
                </a:highlight>
              </a:rPr>
            </a:br>
            <a:endParaRPr lang="fr-FR" b="1" dirty="0">
              <a:highlight>
                <a:srgbClr val="FFFF00"/>
              </a:highlight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38A11C7-01EA-1047-81BA-5973636D83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783205"/>
            <a:ext cx="10515600" cy="4074795"/>
          </a:xfrm>
        </p:spPr>
      </p:pic>
    </p:spTree>
    <p:extLst>
      <p:ext uri="{BB962C8B-B14F-4D97-AF65-F5344CB8AC3E}">
        <p14:creationId xmlns:p14="http://schemas.microsoft.com/office/powerpoint/2010/main" val="345539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E2D90A-9786-9947-99BC-0E5923455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02951" cy="2210807"/>
          </a:xfrm>
        </p:spPr>
        <p:txBody>
          <a:bodyPr>
            <a:normAutofit/>
          </a:bodyPr>
          <a:lstStyle/>
          <a:p>
            <a:r>
              <a:rPr lang="fr-FR" b="1" dirty="0">
                <a:highlight>
                  <a:srgbClr val="FFFF00"/>
                </a:highlight>
              </a:rPr>
              <a:t>Vacciner TOUS ceux en contact avec :</a:t>
            </a:r>
            <a:br>
              <a:rPr lang="fr-FR" b="1" dirty="0">
                <a:highlight>
                  <a:srgbClr val="FFFF00"/>
                </a:highlight>
              </a:rPr>
            </a:br>
            <a:r>
              <a:rPr lang="fr-FR" sz="4000" dirty="0">
                <a:highlight>
                  <a:srgbClr val="FFFF00"/>
                </a:highlight>
              </a:rPr>
              <a:t>-</a:t>
            </a:r>
            <a:r>
              <a:rPr lang="fr-FR" dirty="0">
                <a:highlight>
                  <a:srgbClr val="FFFF00"/>
                </a:highlight>
              </a:rPr>
              <a:t> </a:t>
            </a:r>
            <a:r>
              <a:rPr lang="fr-FR" sz="4000" dirty="0">
                <a:highlight>
                  <a:srgbClr val="FFFF00"/>
                </a:highlight>
              </a:rPr>
              <a:t>une personne avec « infection confirmée »</a:t>
            </a:r>
            <a:br>
              <a:rPr lang="fr-FR" sz="4000" dirty="0">
                <a:highlight>
                  <a:srgbClr val="FFFF00"/>
                </a:highlight>
              </a:rPr>
            </a:br>
            <a:r>
              <a:rPr lang="fr-FR" sz="4000" dirty="0">
                <a:highlight>
                  <a:srgbClr val="FFFF00"/>
                </a:highlight>
              </a:rPr>
              <a:t>- le premier cercle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9F4EAE2E-0623-3445-BC14-AC00EBC239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2394337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858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BA6A1B-FDC5-EC49-813F-A420D2E3B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highlight>
                  <a:srgbClr val="FFFF00"/>
                </a:highlight>
              </a:rPr>
              <a:t>Mobilisation rapide d’équipes mobiles</a:t>
            </a:r>
            <a:br>
              <a:rPr lang="fr-FR" b="1" dirty="0">
                <a:highlight>
                  <a:srgbClr val="FFFF00"/>
                </a:highlight>
              </a:rPr>
            </a:br>
            <a:r>
              <a:rPr lang="fr-FR" b="1" dirty="0">
                <a:highlight>
                  <a:srgbClr val="FFFF00"/>
                </a:highlight>
              </a:rPr>
              <a:t>pour administrer le vaccin.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9BA8EDCB-B9C1-B543-847D-7E57FB5292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2316279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73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9B2194-959F-5841-97FC-BF388A7C8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highlight>
                  <a:srgbClr val="FFFF00"/>
                </a:highlight>
              </a:rPr>
              <a:t>2 doses pour les non-vaccinés </a:t>
            </a:r>
            <a:br>
              <a:rPr lang="fr-FR" b="1" dirty="0"/>
            </a:br>
            <a:r>
              <a:rPr lang="fr-FR" b="1" dirty="0">
                <a:highlight>
                  <a:srgbClr val="FFFF00"/>
                </a:highlight>
              </a:rPr>
              <a:t>1 dose pour les immunisés </a:t>
            </a:r>
            <a:r>
              <a:rPr lang="fr-FR" b="1" dirty="0"/>
              <a:t>(déjà vaccinés ?)</a:t>
            </a: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083133F2-1C29-074A-A3B5-27EBA0D8D1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68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681939-11AE-9043-9BC0-FCC6E925F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894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highlight>
                  <a:srgbClr val="FFFF00"/>
                </a:highlight>
              </a:rPr>
              <a:t>Quarantaine stricte et surveillée </a:t>
            </a:r>
            <a:br>
              <a:rPr lang="fr-FR" b="1" dirty="0">
                <a:highlight>
                  <a:srgbClr val="FFFF00"/>
                </a:highlight>
              </a:rPr>
            </a:br>
            <a:r>
              <a:rPr lang="fr-FR" b="1" dirty="0">
                <a:highlight>
                  <a:srgbClr val="FFFF00"/>
                </a:highlight>
              </a:rPr>
              <a:t>pour les cas contacts qui refusent la vaccination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C774672A-5D79-514A-8EA7-E10F2ED677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8934" y="2506662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19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384E89-A3A3-D64D-8E23-8A662AEDB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9825" y="3519876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fr-CH" b="1" dirty="0"/>
            </a:br>
            <a:br>
              <a:rPr lang="fr-CH" b="1" dirty="0"/>
            </a:br>
            <a:br>
              <a:rPr lang="fr-CH" b="1" dirty="0"/>
            </a:br>
            <a:br>
              <a:rPr lang="fr-CH" b="1" dirty="0"/>
            </a:br>
            <a:r>
              <a:rPr lang="fr-CH" b="1" dirty="0"/>
              <a:t> </a:t>
            </a:r>
            <a:br>
              <a:rPr lang="fr-CH" b="1" dirty="0"/>
            </a:br>
            <a:br>
              <a:rPr lang="fr-CH" b="1" dirty="0"/>
            </a:br>
            <a:br>
              <a:rPr lang="fr-CH" b="1" dirty="0"/>
            </a:br>
            <a:br>
              <a:rPr lang="fr-CH" b="1" dirty="0"/>
            </a:br>
            <a:r>
              <a:rPr lang="fr-CH" sz="8000" b="1" dirty="0"/>
              <a:t>Point épidémiologique :</a:t>
            </a:r>
            <a:br>
              <a:rPr lang="fr-CH" b="1" dirty="0"/>
            </a:br>
            <a:br>
              <a:rPr lang="fr-CH" dirty="0"/>
            </a:br>
            <a:br>
              <a:rPr lang="fr-CH" sz="4400" dirty="0"/>
            </a:br>
            <a:r>
              <a:rPr lang="fr-CH" sz="8000" b="1" dirty="0"/>
              <a:t>Santé publique France</a:t>
            </a:r>
            <a:br>
              <a:rPr lang="fr-CH" sz="8000" b="1" dirty="0"/>
            </a:br>
            <a:r>
              <a:rPr lang="fr-CH" sz="5300" b="1" dirty="0"/>
              <a:t>(2</a:t>
            </a:r>
            <a:r>
              <a:rPr lang="fr-CH" sz="5300" b="1" baseline="30000" dirty="0"/>
              <a:t>e</a:t>
            </a:r>
            <a:r>
              <a:rPr lang="fr-CH" sz="5300" b="1" dirty="0"/>
              <a:t> document)</a:t>
            </a:r>
            <a:br>
              <a:rPr lang="fr-CH" sz="5300" dirty="0"/>
            </a:br>
            <a:endParaRPr lang="fr-FR" sz="53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C936018-14AB-A848-8D78-E4E6B841B7A5}"/>
              </a:ext>
            </a:extLst>
          </p:cNvPr>
          <p:cNvSpPr txBox="1"/>
          <p:nvPr/>
        </p:nvSpPr>
        <p:spPr>
          <a:xfrm>
            <a:off x="2616818" y="2228671"/>
            <a:ext cx="44865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3600" dirty="0"/>
              <a:t>・du 1</a:t>
            </a:r>
            <a:r>
              <a:rPr lang="fr-CH" sz="3600" baseline="30000" dirty="0"/>
              <a:t>er</a:t>
            </a:r>
            <a:r>
              <a:rPr lang="fr-CH" sz="3600" dirty="0"/>
              <a:t> avril 2021</a:t>
            </a:r>
            <a:br>
              <a:rPr lang="fr-CH" sz="3600" dirty="0"/>
            </a:br>
            <a:r>
              <a:rPr lang="fr-CH" sz="3600" dirty="0"/>
              <a:t>・du 20 mai 2021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115934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445DAF-8471-ED40-ADA8-7CEECD621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02951" cy="1987782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highlight>
                  <a:srgbClr val="FFFF00"/>
                </a:highlight>
              </a:rPr>
              <a:t>1</a:t>
            </a:r>
            <a:r>
              <a:rPr lang="fr-FR" b="1" baseline="30000" dirty="0">
                <a:highlight>
                  <a:srgbClr val="FFFF00"/>
                </a:highlight>
              </a:rPr>
              <a:t>er </a:t>
            </a:r>
            <a:r>
              <a:rPr lang="fr-FR" b="1" dirty="0">
                <a:highlight>
                  <a:srgbClr val="FFFF00"/>
                </a:highlight>
              </a:rPr>
              <a:t>avril (en 1 an et 1 mois) :</a:t>
            </a:r>
            <a:br>
              <a:rPr lang="fr-FR" b="1" dirty="0">
                <a:highlight>
                  <a:srgbClr val="FFFF00"/>
                </a:highlight>
              </a:rPr>
            </a:br>
            <a:r>
              <a:rPr lang="fr-FR" b="1" dirty="0"/>
              <a:t>Certificats électroniques : </a:t>
            </a:r>
            <a:r>
              <a:rPr lang="fr-FR" b="1" dirty="0">
                <a:highlight>
                  <a:srgbClr val="FFFF00"/>
                </a:highlight>
              </a:rPr>
              <a:t>41 502 morts « COVID »</a:t>
            </a:r>
            <a:br>
              <a:rPr lang="fr-FR" b="1" dirty="0">
                <a:highlight>
                  <a:srgbClr val="FFFF00"/>
                </a:highlight>
              </a:rPr>
            </a:br>
            <a:r>
              <a:rPr lang="fr-FR" b="1" dirty="0"/>
              <a:t>Avec comorbidités : </a:t>
            </a:r>
            <a:r>
              <a:rPr lang="fr-FR" b="1" dirty="0">
                <a:highlight>
                  <a:srgbClr val="FFFF00"/>
                </a:highlight>
              </a:rPr>
              <a:t>27 031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024B115-7AB6-984F-958A-5C143CEA2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484" y="2301105"/>
            <a:ext cx="10032380" cy="419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708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445DAF-8471-ED40-ADA8-7CEECD621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4"/>
            <a:ext cx="12076771" cy="2076993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highlight>
                  <a:srgbClr val="FFFF00"/>
                </a:highlight>
              </a:rPr>
              <a:t>20 mai (en 1 an et 2,5 mois) (+11%) :</a:t>
            </a:r>
            <a:br>
              <a:rPr lang="fr-FR" b="1" dirty="0">
                <a:highlight>
                  <a:srgbClr val="FFFF00"/>
                </a:highlight>
              </a:rPr>
            </a:br>
            <a:r>
              <a:rPr lang="fr-FR" b="1" dirty="0"/>
              <a:t>Certificats électroniques : </a:t>
            </a:r>
            <a:r>
              <a:rPr lang="fr-FR" b="1" dirty="0">
                <a:highlight>
                  <a:srgbClr val="FFFF00"/>
                </a:highlight>
              </a:rPr>
              <a:t>48 230 morts « COVID » (+17%)</a:t>
            </a:r>
            <a:br>
              <a:rPr lang="fr-FR" b="1" dirty="0">
                <a:highlight>
                  <a:srgbClr val="FFFF00"/>
                </a:highlight>
              </a:rPr>
            </a:br>
            <a:r>
              <a:rPr lang="fr-FR" b="1" dirty="0"/>
              <a:t>Avec comorbidités : </a:t>
            </a:r>
            <a:r>
              <a:rPr lang="fr-FR" b="1">
                <a:highlight>
                  <a:srgbClr val="FFFF00"/>
                </a:highlight>
              </a:rPr>
              <a:t>31 275</a:t>
            </a:r>
            <a:endParaRPr lang="fr-FR" b="1" dirty="0">
              <a:highlight>
                <a:srgbClr val="FFFF00"/>
              </a:highlight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135AC1D-84AD-A445-870D-FF3C34E06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00" y="2352907"/>
            <a:ext cx="10236199" cy="428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91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3670</TotalTime>
  <Words>657</Words>
  <Application>Microsoft Macintosh PowerPoint</Application>
  <PresentationFormat>Grand écran</PresentationFormat>
  <Paragraphs>43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Thème Office</vt:lpstr>
      <vt:lpstr>Documents présentés par Pierre Barnerias en mai 2021</vt:lpstr>
      <vt:lpstr>Conseil d’Orientation de la Stratégie Vaccinale Avis du 7 mai 2021</vt:lpstr>
      <vt:lpstr>Vacciner TOUS ceux en contact avec : - une personne avec « infection confirmée » - le premier cercle</vt:lpstr>
      <vt:lpstr>Mobilisation rapide d’équipes mobiles pour administrer le vaccin.</vt:lpstr>
      <vt:lpstr>2 doses pour les non-vaccinés  1 dose pour les immunisés (déjà vaccinés ?)</vt:lpstr>
      <vt:lpstr>Quarantaine stricte et surveillée  pour les cas contacts qui refusent la vaccination</vt:lpstr>
      <vt:lpstr>         Point épidémiologique :   Santé publique France (2e document) </vt:lpstr>
      <vt:lpstr>1er avril (en 1 an et 1 mois) : Certificats électroniques : 41 502 morts « COVID » Avec comorbidités : 27 031</vt:lpstr>
      <vt:lpstr>20 mai (en 1 an et 2,5 mois) (+11%) : Certificats électroniques : 48 230 morts « COVID » (+17%) Avec comorbidités : 31 275</vt:lpstr>
      <vt:lpstr>Morts « COVID » par âge (certificats électroniques) 1er avril (en 1 an et 1 mois)</vt:lpstr>
      <vt:lpstr>Morts « COVID » par âge (certificats électroniques) 20 mai (en 1 an et 2,5 mois)</vt:lpstr>
      <vt:lpstr>Augmentation du nombre  de morts « COVID » en 1,5 mois (+11%)</vt:lpstr>
      <vt:lpstr>Comorbidités</vt:lpstr>
      <vt:lpstr>Taux de vaccination par âge</vt:lpstr>
      <vt:lpstr>Taux de vaccination par âge</vt:lpstr>
      <vt:lpstr>Augmentation du nombre  de « vaccinés » en 1,5 mois (+11%)</vt:lpstr>
      <vt:lpstr>Population générale « vaccinée » au 18 mai 2021  1 dose : 31,5%  2 doses : 14,7% </vt:lpstr>
      <vt:lpstr>Résidents en maisons de retraites  au 30 mars 2021  1 dose : 92,8% 2 doses : 72,3% </vt:lpstr>
      <vt:lpstr>Résidents en maisons de retraites  au 18 mai 2021  On ne sait pas…</vt:lpstr>
      <vt:lpstr>Personnel en maisons de retraites au 30 mars 2021  1 dose : 53,5%                   2 doses : 36,8% </vt:lpstr>
      <vt:lpstr>Personnel en maisons de retraites au 18 mai 2021  1 dose : 82,4%                   2 doses : 63% </vt:lpstr>
      <vt:lpstr>Personnel de santé au 30 mars 2021  1 dose : 53,5% 2 doses : 26,6% </vt:lpstr>
      <vt:lpstr>Personnel de santé au 18 mai 2021  1 dose : 91,7% 2 doses : 63,4%</vt:lpstr>
      <vt:lpstr>Et n’oubliez pas ….  Eloignez-vous les uns des autres et Passez au numérique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Point épidémiologique  du 1er avril 2021 (France)  Santé publique France </dc:title>
  <dc:creator>Microsoft Office User</dc:creator>
  <cp:lastModifiedBy>Microsoft Office User</cp:lastModifiedBy>
  <cp:revision>42</cp:revision>
  <dcterms:created xsi:type="dcterms:W3CDTF">2021-05-25T00:16:00Z</dcterms:created>
  <dcterms:modified xsi:type="dcterms:W3CDTF">2021-05-27T13:26:04Z</dcterms:modified>
</cp:coreProperties>
</file>