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8" r:id="rId4"/>
    <p:sldId id="265" r:id="rId5"/>
    <p:sldId id="259" r:id="rId6"/>
    <p:sldId id="260" r:id="rId7"/>
    <p:sldId id="258" r:id="rId8"/>
    <p:sldId id="266" r:id="rId9"/>
    <p:sldId id="262" r:id="rId10"/>
    <p:sldId id="263" r:id="rId11"/>
    <p:sldId id="264"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8"/>
    <p:restoredTop sz="94628"/>
  </p:normalViewPr>
  <p:slideViewPr>
    <p:cSldViewPr snapToGrid="0" snapToObjects="1">
      <p:cViewPr varScale="1">
        <p:scale>
          <a:sx n="83" d="100"/>
          <a:sy n="83" d="100"/>
        </p:scale>
        <p:origin x="224" y="8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2E0A0D-59E2-3241-BF9E-38A5EBC2A36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43850D3-7898-0C49-B717-1C9DC2B58C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D2F7765-42DB-894A-964C-4DEBE0D6216E}"/>
              </a:ext>
            </a:extLst>
          </p:cNvPr>
          <p:cNvSpPr>
            <a:spLocks noGrp="1"/>
          </p:cNvSpPr>
          <p:nvPr>
            <p:ph type="dt" sz="half" idx="10"/>
          </p:nvPr>
        </p:nvSpPr>
        <p:spPr/>
        <p:txBody>
          <a:bodyPr/>
          <a:lstStyle/>
          <a:p>
            <a:fld id="{D67525EA-E96E-D443-8A0E-D3DBEA79E770}" type="datetimeFigureOut">
              <a:rPr lang="fr-FR" smtClean="0"/>
              <a:t>22/07/2021</a:t>
            </a:fld>
            <a:endParaRPr lang="fr-FR"/>
          </a:p>
        </p:txBody>
      </p:sp>
      <p:sp>
        <p:nvSpPr>
          <p:cNvPr id="5" name="Espace réservé du pied de page 4">
            <a:extLst>
              <a:ext uri="{FF2B5EF4-FFF2-40B4-BE49-F238E27FC236}">
                <a16:creationId xmlns:a16="http://schemas.microsoft.com/office/drawing/2014/main" id="{004A81D3-1182-8747-AF10-AD784894DD8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0585BF6-9383-4043-A586-5382C4136034}"/>
              </a:ext>
            </a:extLst>
          </p:cNvPr>
          <p:cNvSpPr>
            <a:spLocks noGrp="1"/>
          </p:cNvSpPr>
          <p:nvPr>
            <p:ph type="sldNum" sz="quarter" idx="12"/>
          </p:nvPr>
        </p:nvSpPr>
        <p:spPr/>
        <p:txBody>
          <a:bodyPr/>
          <a:lstStyle/>
          <a:p>
            <a:fld id="{78F463A4-041F-BC4A-BB5C-F7332C968206}" type="slidenum">
              <a:rPr lang="fr-FR" smtClean="0"/>
              <a:t>‹N°›</a:t>
            </a:fld>
            <a:endParaRPr lang="fr-FR"/>
          </a:p>
        </p:txBody>
      </p:sp>
    </p:spTree>
    <p:extLst>
      <p:ext uri="{BB962C8B-B14F-4D97-AF65-F5344CB8AC3E}">
        <p14:creationId xmlns:p14="http://schemas.microsoft.com/office/powerpoint/2010/main" val="2688772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312EC2-EF93-034D-9B92-9E3B1A3CA7A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9C56C6D-DE98-CA46-AF6B-5522ADCD661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CF12ADF-5B78-9E4E-8FB6-25839D1B84F5}"/>
              </a:ext>
            </a:extLst>
          </p:cNvPr>
          <p:cNvSpPr>
            <a:spLocks noGrp="1"/>
          </p:cNvSpPr>
          <p:nvPr>
            <p:ph type="dt" sz="half" idx="10"/>
          </p:nvPr>
        </p:nvSpPr>
        <p:spPr/>
        <p:txBody>
          <a:bodyPr/>
          <a:lstStyle/>
          <a:p>
            <a:fld id="{D67525EA-E96E-D443-8A0E-D3DBEA79E770}" type="datetimeFigureOut">
              <a:rPr lang="fr-FR" smtClean="0"/>
              <a:t>22/07/2021</a:t>
            </a:fld>
            <a:endParaRPr lang="fr-FR"/>
          </a:p>
        </p:txBody>
      </p:sp>
      <p:sp>
        <p:nvSpPr>
          <p:cNvPr id="5" name="Espace réservé du pied de page 4">
            <a:extLst>
              <a:ext uri="{FF2B5EF4-FFF2-40B4-BE49-F238E27FC236}">
                <a16:creationId xmlns:a16="http://schemas.microsoft.com/office/drawing/2014/main" id="{8491DCE4-C8EE-6442-B8E0-1A8A47094A5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3A0D7D1-A6A7-104A-A0D6-48B358BEED47}"/>
              </a:ext>
            </a:extLst>
          </p:cNvPr>
          <p:cNvSpPr>
            <a:spLocks noGrp="1"/>
          </p:cNvSpPr>
          <p:nvPr>
            <p:ph type="sldNum" sz="quarter" idx="12"/>
          </p:nvPr>
        </p:nvSpPr>
        <p:spPr/>
        <p:txBody>
          <a:bodyPr/>
          <a:lstStyle/>
          <a:p>
            <a:fld id="{78F463A4-041F-BC4A-BB5C-F7332C968206}" type="slidenum">
              <a:rPr lang="fr-FR" smtClean="0"/>
              <a:t>‹N°›</a:t>
            </a:fld>
            <a:endParaRPr lang="fr-FR"/>
          </a:p>
        </p:txBody>
      </p:sp>
    </p:spTree>
    <p:extLst>
      <p:ext uri="{BB962C8B-B14F-4D97-AF65-F5344CB8AC3E}">
        <p14:creationId xmlns:p14="http://schemas.microsoft.com/office/powerpoint/2010/main" val="1783105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1F51E3C-351C-4E4D-921E-02CA77783AB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C6EB5E1-74B5-F740-9448-AC794426C68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066B838-F468-EE48-9A0D-E1BE1EDCA7C3}"/>
              </a:ext>
            </a:extLst>
          </p:cNvPr>
          <p:cNvSpPr>
            <a:spLocks noGrp="1"/>
          </p:cNvSpPr>
          <p:nvPr>
            <p:ph type="dt" sz="half" idx="10"/>
          </p:nvPr>
        </p:nvSpPr>
        <p:spPr/>
        <p:txBody>
          <a:bodyPr/>
          <a:lstStyle/>
          <a:p>
            <a:fld id="{D67525EA-E96E-D443-8A0E-D3DBEA79E770}" type="datetimeFigureOut">
              <a:rPr lang="fr-FR" smtClean="0"/>
              <a:t>22/07/2021</a:t>
            </a:fld>
            <a:endParaRPr lang="fr-FR"/>
          </a:p>
        </p:txBody>
      </p:sp>
      <p:sp>
        <p:nvSpPr>
          <p:cNvPr id="5" name="Espace réservé du pied de page 4">
            <a:extLst>
              <a:ext uri="{FF2B5EF4-FFF2-40B4-BE49-F238E27FC236}">
                <a16:creationId xmlns:a16="http://schemas.microsoft.com/office/drawing/2014/main" id="{5AD3E1FA-AED6-9E4D-A951-F22D8FAC652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9B431E-9868-574F-AD39-0615DAA205F0}"/>
              </a:ext>
            </a:extLst>
          </p:cNvPr>
          <p:cNvSpPr>
            <a:spLocks noGrp="1"/>
          </p:cNvSpPr>
          <p:nvPr>
            <p:ph type="sldNum" sz="quarter" idx="12"/>
          </p:nvPr>
        </p:nvSpPr>
        <p:spPr/>
        <p:txBody>
          <a:bodyPr/>
          <a:lstStyle/>
          <a:p>
            <a:fld id="{78F463A4-041F-BC4A-BB5C-F7332C968206}" type="slidenum">
              <a:rPr lang="fr-FR" smtClean="0"/>
              <a:t>‹N°›</a:t>
            </a:fld>
            <a:endParaRPr lang="fr-FR"/>
          </a:p>
        </p:txBody>
      </p:sp>
    </p:spTree>
    <p:extLst>
      <p:ext uri="{BB962C8B-B14F-4D97-AF65-F5344CB8AC3E}">
        <p14:creationId xmlns:p14="http://schemas.microsoft.com/office/powerpoint/2010/main" val="4257152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3532B0-7A3B-E04B-AC01-05751FD5D7D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434A6A3-6ACE-EA4B-9003-7845212F35C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742FFC8-C7D5-7645-A0AC-F915A839CAEA}"/>
              </a:ext>
            </a:extLst>
          </p:cNvPr>
          <p:cNvSpPr>
            <a:spLocks noGrp="1"/>
          </p:cNvSpPr>
          <p:nvPr>
            <p:ph type="dt" sz="half" idx="10"/>
          </p:nvPr>
        </p:nvSpPr>
        <p:spPr/>
        <p:txBody>
          <a:bodyPr/>
          <a:lstStyle/>
          <a:p>
            <a:fld id="{D67525EA-E96E-D443-8A0E-D3DBEA79E770}" type="datetimeFigureOut">
              <a:rPr lang="fr-FR" smtClean="0"/>
              <a:t>22/07/2021</a:t>
            </a:fld>
            <a:endParaRPr lang="fr-FR"/>
          </a:p>
        </p:txBody>
      </p:sp>
      <p:sp>
        <p:nvSpPr>
          <p:cNvPr id="5" name="Espace réservé du pied de page 4">
            <a:extLst>
              <a:ext uri="{FF2B5EF4-FFF2-40B4-BE49-F238E27FC236}">
                <a16:creationId xmlns:a16="http://schemas.microsoft.com/office/drawing/2014/main" id="{BE50B634-73C9-304C-9833-E747BA7B3C7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496ED29-3EF9-B740-9C7C-8C8E511B5E11}"/>
              </a:ext>
            </a:extLst>
          </p:cNvPr>
          <p:cNvSpPr>
            <a:spLocks noGrp="1"/>
          </p:cNvSpPr>
          <p:nvPr>
            <p:ph type="sldNum" sz="quarter" idx="12"/>
          </p:nvPr>
        </p:nvSpPr>
        <p:spPr/>
        <p:txBody>
          <a:bodyPr/>
          <a:lstStyle/>
          <a:p>
            <a:fld id="{78F463A4-041F-BC4A-BB5C-F7332C968206}" type="slidenum">
              <a:rPr lang="fr-FR" smtClean="0"/>
              <a:t>‹N°›</a:t>
            </a:fld>
            <a:endParaRPr lang="fr-FR"/>
          </a:p>
        </p:txBody>
      </p:sp>
    </p:spTree>
    <p:extLst>
      <p:ext uri="{BB962C8B-B14F-4D97-AF65-F5344CB8AC3E}">
        <p14:creationId xmlns:p14="http://schemas.microsoft.com/office/powerpoint/2010/main" val="3108193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D28A8B-1082-2F47-B4B6-EAD1CE73AAC1}"/>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45BD863-5CED-6E4F-888B-1BAE41111D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EE2C06C-A7EE-064D-8EB2-45F2BFD45EEF}"/>
              </a:ext>
            </a:extLst>
          </p:cNvPr>
          <p:cNvSpPr>
            <a:spLocks noGrp="1"/>
          </p:cNvSpPr>
          <p:nvPr>
            <p:ph type="dt" sz="half" idx="10"/>
          </p:nvPr>
        </p:nvSpPr>
        <p:spPr/>
        <p:txBody>
          <a:bodyPr/>
          <a:lstStyle/>
          <a:p>
            <a:fld id="{D67525EA-E96E-D443-8A0E-D3DBEA79E770}" type="datetimeFigureOut">
              <a:rPr lang="fr-FR" smtClean="0"/>
              <a:t>22/07/2021</a:t>
            </a:fld>
            <a:endParaRPr lang="fr-FR"/>
          </a:p>
        </p:txBody>
      </p:sp>
      <p:sp>
        <p:nvSpPr>
          <p:cNvPr id="5" name="Espace réservé du pied de page 4">
            <a:extLst>
              <a:ext uri="{FF2B5EF4-FFF2-40B4-BE49-F238E27FC236}">
                <a16:creationId xmlns:a16="http://schemas.microsoft.com/office/drawing/2014/main" id="{41A96B74-4EF6-924D-B188-75EDC9FAE0E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527A06F-CA7B-E047-94D3-1FE557EB7B7C}"/>
              </a:ext>
            </a:extLst>
          </p:cNvPr>
          <p:cNvSpPr>
            <a:spLocks noGrp="1"/>
          </p:cNvSpPr>
          <p:nvPr>
            <p:ph type="sldNum" sz="quarter" idx="12"/>
          </p:nvPr>
        </p:nvSpPr>
        <p:spPr/>
        <p:txBody>
          <a:bodyPr/>
          <a:lstStyle/>
          <a:p>
            <a:fld id="{78F463A4-041F-BC4A-BB5C-F7332C968206}" type="slidenum">
              <a:rPr lang="fr-FR" smtClean="0"/>
              <a:t>‹N°›</a:t>
            </a:fld>
            <a:endParaRPr lang="fr-FR"/>
          </a:p>
        </p:txBody>
      </p:sp>
    </p:spTree>
    <p:extLst>
      <p:ext uri="{BB962C8B-B14F-4D97-AF65-F5344CB8AC3E}">
        <p14:creationId xmlns:p14="http://schemas.microsoft.com/office/powerpoint/2010/main" val="1627093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F7DB83-BBB9-BA45-9217-579CA73A5C4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5010BFE-6936-B645-9DBF-CF59A5F977C0}"/>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A1294DA-990D-BF4C-BB01-2F405D29A12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624C81E-B43E-FA46-A683-674A8B4E60E4}"/>
              </a:ext>
            </a:extLst>
          </p:cNvPr>
          <p:cNvSpPr>
            <a:spLocks noGrp="1"/>
          </p:cNvSpPr>
          <p:nvPr>
            <p:ph type="dt" sz="half" idx="10"/>
          </p:nvPr>
        </p:nvSpPr>
        <p:spPr/>
        <p:txBody>
          <a:bodyPr/>
          <a:lstStyle/>
          <a:p>
            <a:fld id="{D67525EA-E96E-D443-8A0E-D3DBEA79E770}" type="datetimeFigureOut">
              <a:rPr lang="fr-FR" smtClean="0"/>
              <a:t>22/07/2021</a:t>
            </a:fld>
            <a:endParaRPr lang="fr-FR"/>
          </a:p>
        </p:txBody>
      </p:sp>
      <p:sp>
        <p:nvSpPr>
          <p:cNvPr id="6" name="Espace réservé du pied de page 5">
            <a:extLst>
              <a:ext uri="{FF2B5EF4-FFF2-40B4-BE49-F238E27FC236}">
                <a16:creationId xmlns:a16="http://schemas.microsoft.com/office/drawing/2014/main" id="{309EA7BC-73A3-C246-A3CD-DD6221A84B4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41FB011-13F8-C249-9616-C5AB81C740E1}"/>
              </a:ext>
            </a:extLst>
          </p:cNvPr>
          <p:cNvSpPr>
            <a:spLocks noGrp="1"/>
          </p:cNvSpPr>
          <p:nvPr>
            <p:ph type="sldNum" sz="quarter" idx="12"/>
          </p:nvPr>
        </p:nvSpPr>
        <p:spPr/>
        <p:txBody>
          <a:bodyPr/>
          <a:lstStyle/>
          <a:p>
            <a:fld id="{78F463A4-041F-BC4A-BB5C-F7332C968206}" type="slidenum">
              <a:rPr lang="fr-FR" smtClean="0"/>
              <a:t>‹N°›</a:t>
            </a:fld>
            <a:endParaRPr lang="fr-FR"/>
          </a:p>
        </p:txBody>
      </p:sp>
    </p:spTree>
    <p:extLst>
      <p:ext uri="{BB962C8B-B14F-4D97-AF65-F5344CB8AC3E}">
        <p14:creationId xmlns:p14="http://schemas.microsoft.com/office/powerpoint/2010/main" val="2992346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666896-1DA7-6F49-9DE4-F2255C2D64D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9071976-CA46-404F-A579-3F231B773C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C7171D-BB08-D548-824A-9160470465E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B8DD497-87A2-9A4A-BA7B-4903B270B5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6D6B62B-DBCC-B04F-A3BD-4E42C096C2C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6B54406-B6CF-A240-852F-B6DF87465CAF}"/>
              </a:ext>
            </a:extLst>
          </p:cNvPr>
          <p:cNvSpPr>
            <a:spLocks noGrp="1"/>
          </p:cNvSpPr>
          <p:nvPr>
            <p:ph type="dt" sz="half" idx="10"/>
          </p:nvPr>
        </p:nvSpPr>
        <p:spPr/>
        <p:txBody>
          <a:bodyPr/>
          <a:lstStyle/>
          <a:p>
            <a:fld id="{D67525EA-E96E-D443-8A0E-D3DBEA79E770}" type="datetimeFigureOut">
              <a:rPr lang="fr-FR" smtClean="0"/>
              <a:t>22/07/2021</a:t>
            </a:fld>
            <a:endParaRPr lang="fr-FR"/>
          </a:p>
        </p:txBody>
      </p:sp>
      <p:sp>
        <p:nvSpPr>
          <p:cNvPr id="8" name="Espace réservé du pied de page 7">
            <a:extLst>
              <a:ext uri="{FF2B5EF4-FFF2-40B4-BE49-F238E27FC236}">
                <a16:creationId xmlns:a16="http://schemas.microsoft.com/office/drawing/2014/main" id="{E9CD9743-5930-374F-AA6D-44FEC24AE1F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7AF6555-B543-1D4D-944A-DB5F17505431}"/>
              </a:ext>
            </a:extLst>
          </p:cNvPr>
          <p:cNvSpPr>
            <a:spLocks noGrp="1"/>
          </p:cNvSpPr>
          <p:nvPr>
            <p:ph type="sldNum" sz="quarter" idx="12"/>
          </p:nvPr>
        </p:nvSpPr>
        <p:spPr/>
        <p:txBody>
          <a:bodyPr/>
          <a:lstStyle/>
          <a:p>
            <a:fld id="{78F463A4-041F-BC4A-BB5C-F7332C968206}" type="slidenum">
              <a:rPr lang="fr-FR" smtClean="0"/>
              <a:t>‹N°›</a:t>
            </a:fld>
            <a:endParaRPr lang="fr-FR"/>
          </a:p>
        </p:txBody>
      </p:sp>
    </p:spTree>
    <p:extLst>
      <p:ext uri="{BB962C8B-B14F-4D97-AF65-F5344CB8AC3E}">
        <p14:creationId xmlns:p14="http://schemas.microsoft.com/office/powerpoint/2010/main" val="3360862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5579CC-A28B-C64E-8695-BD7503D6B0F8}"/>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FC3BAFC-93A6-8F43-B914-2B3D46EA8149}"/>
              </a:ext>
            </a:extLst>
          </p:cNvPr>
          <p:cNvSpPr>
            <a:spLocks noGrp="1"/>
          </p:cNvSpPr>
          <p:nvPr>
            <p:ph type="dt" sz="half" idx="10"/>
          </p:nvPr>
        </p:nvSpPr>
        <p:spPr/>
        <p:txBody>
          <a:bodyPr/>
          <a:lstStyle/>
          <a:p>
            <a:fld id="{D67525EA-E96E-D443-8A0E-D3DBEA79E770}" type="datetimeFigureOut">
              <a:rPr lang="fr-FR" smtClean="0"/>
              <a:t>22/07/2021</a:t>
            </a:fld>
            <a:endParaRPr lang="fr-FR"/>
          </a:p>
        </p:txBody>
      </p:sp>
      <p:sp>
        <p:nvSpPr>
          <p:cNvPr id="4" name="Espace réservé du pied de page 3">
            <a:extLst>
              <a:ext uri="{FF2B5EF4-FFF2-40B4-BE49-F238E27FC236}">
                <a16:creationId xmlns:a16="http://schemas.microsoft.com/office/drawing/2014/main" id="{A817AA6B-5BE6-924B-A85A-5B55696E52E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B4C461B-85D1-BA40-9FB9-96A5483536B7}"/>
              </a:ext>
            </a:extLst>
          </p:cNvPr>
          <p:cNvSpPr>
            <a:spLocks noGrp="1"/>
          </p:cNvSpPr>
          <p:nvPr>
            <p:ph type="sldNum" sz="quarter" idx="12"/>
          </p:nvPr>
        </p:nvSpPr>
        <p:spPr/>
        <p:txBody>
          <a:bodyPr/>
          <a:lstStyle/>
          <a:p>
            <a:fld id="{78F463A4-041F-BC4A-BB5C-F7332C968206}" type="slidenum">
              <a:rPr lang="fr-FR" smtClean="0"/>
              <a:t>‹N°›</a:t>
            </a:fld>
            <a:endParaRPr lang="fr-FR"/>
          </a:p>
        </p:txBody>
      </p:sp>
    </p:spTree>
    <p:extLst>
      <p:ext uri="{BB962C8B-B14F-4D97-AF65-F5344CB8AC3E}">
        <p14:creationId xmlns:p14="http://schemas.microsoft.com/office/powerpoint/2010/main" val="2241156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335649-40BF-8B45-AFDD-EC947D709026}"/>
              </a:ext>
            </a:extLst>
          </p:cNvPr>
          <p:cNvSpPr>
            <a:spLocks noGrp="1"/>
          </p:cNvSpPr>
          <p:nvPr>
            <p:ph type="dt" sz="half" idx="10"/>
          </p:nvPr>
        </p:nvSpPr>
        <p:spPr/>
        <p:txBody>
          <a:bodyPr/>
          <a:lstStyle/>
          <a:p>
            <a:fld id="{D67525EA-E96E-D443-8A0E-D3DBEA79E770}" type="datetimeFigureOut">
              <a:rPr lang="fr-FR" smtClean="0"/>
              <a:t>22/07/2021</a:t>
            </a:fld>
            <a:endParaRPr lang="fr-FR"/>
          </a:p>
        </p:txBody>
      </p:sp>
      <p:sp>
        <p:nvSpPr>
          <p:cNvPr id="3" name="Espace réservé du pied de page 2">
            <a:extLst>
              <a:ext uri="{FF2B5EF4-FFF2-40B4-BE49-F238E27FC236}">
                <a16:creationId xmlns:a16="http://schemas.microsoft.com/office/drawing/2014/main" id="{93905A7E-570A-F342-9CD1-B494EF53195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654749C-D7E3-BA47-BFFA-401FDC19B98B}"/>
              </a:ext>
            </a:extLst>
          </p:cNvPr>
          <p:cNvSpPr>
            <a:spLocks noGrp="1"/>
          </p:cNvSpPr>
          <p:nvPr>
            <p:ph type="sldNum" sz="quarter" idx="12"/>
          </p:nvPr>
        </p:nvSpPr>
        <p:spPr/>
        <p:txBody>
          <a:bodyPr/>
          <a:lstStyle/>
          <a:p>
            <a:fld id="{78F463A4-041F-BC4A-BB5C-F7332C968206}" type="slidenum">
              <a:rPr lang="fr-FR" smtClean="0"/>
              <a:t>‹N°›</a:t>
            </a:fld>
            <a:endParaRPr lang="fr-FR"/>
          </a:p>
        </p:txBody>
      </p:sp>
    </p:spTree>
    <p:extLst>
      <p:ext uri="{BB962C8B-B14F-4D97-AF65-F5344CB8AC3E}">
        <p14:creationId xmlns:p14="http://schemas.microsoft.com/office/powerpoint/2010/main" val="2093748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54DB61-DAEB-994A-BF09-A7B0B42BE87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3865AEA-A270-194F-90E1-020C311138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70F8E2E-C939-894E-B7C4-36ADBB99A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54E414B-C838-E746-A08E-389FD4C068DA}"/>
              </a:ext>
            </a:extLst>
          </p:cNvPr>
          <p:cNvSpPr>
            <a:spLocks noGrp="1"/>
          </p:cNvSpPr>
          <p:nvPr>
            <p:ph type="dt" sz="half" idx="10"/>
          </p:nvPr>
        </p:nvSpPr>
        <p:spPr/>
        <p:txBody>
          <a:bodyPr/>
          <a:lstStyle/>
          <a:p>
            <a:fld id="{D67525EA-E96E-D443-8A0E-D3DBEA79E770}" type="datetimeFigureOut">
              <a:rPr lang="fr-FR" smtClean="0"/>
              <a:t>22/07/2021</a:t>
            </a:fld>
            <a:endParaRPr lang="fr-FR"/>
          </a:p>
        </p:txBody>
      </p:sp>
      <p:sp>
        <p:nvSpPr>
          <p:cNvPr id="6" name="Espace réservé du pied de page 5">
            <a:extLst>
              <a:ext uri="{FF2B5EF4-FFF2-40B4-BE49-F238E27FC236}">
                <a16:creationId xmlns:a16="http://schemas.microsoft.com/office/drawing/2014/main" id="{B28D4C2A-F766-4345-B160-39FFBDDD51B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C9B8220-95AE-CA46-B541-293138E3D87D}"/>
              </a:ext>
            </a:extLst>
          </p:cNvPr>
          <p:cNvSpPr>
            <a:spLocks noGrp="1"/>
          </p:cNvSpPr>
          <p:nvPr>
            <p:ph type="sldNum" sz="quarter" idx="12"/>
          </p:nvPr>
        </p:nvSpPr>
        <p:spPr/>
        <p:txBody>
          <a:bodyPr/>
          <a:lstStyle/>
          <a:p>
            <a:fld id="{78F463A4-041F-BC4A-BB5C-F7332C968206}" type="slidenum">
              <a:rPr lang="fr-FR" smtClean="0"/>
              <a:t>‹N°›</a:t>
            </a:fld>
            <a:endParaRPr lang="fr-FR"/>
          </a:p>
        </p:txBody>
      </p:sp>
    </p:spTree>
    <p:extLst>
      <p:ext uri="{BB962C8B-B14F-4D97-AF65-F5344CB8AC3E}">
        <p14:creationId xmlns:p14="http://schemas.microsoft.com/office/powerpoint/2010/main" val="1050258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BFEFE5-6438-8345-B8EA-C4DD1887320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B7627EC-7E9D-0C47-9064-9DC347544A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3A36050-3982-E24A-87B7-0D57C0EEB9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CC5572B-B0A4-C04F-B204-39A31787E469}"/>
              </a:ext>
            </a:extLst>
          </p:cNvPr>
          <p:cNvSpPr>
            <a:spLocks noGrp="1"/>
          </p:cNvSpPr>
          <p:nvPr>
            <p:ph type="dt" sz="half" idx="10"/>
          </p:nvPr>
        </p:nvSpPr>
        <p:spPr/>
        <p:txBody>
          <a:bodyPr/>
          <a:lstStyle/>
          <a:p>
            <a:fld id="{D67525EA-E96E-D443-8A0E-D3DBEA79E770}" type="datetimeFigureOut">
              <a:rPr lang="fr-FR" smtClean="0"/>
              <a:t>22/07/2021</a:t>
            </a:fld>
            <a:endParaRPr lang="fr-FR"/>
          </a:p>
        </p:txBody>
      </p:sp>
      <p:sp>
        <p:nvSpPr>
          <p:cNvPr id="6" name="Espace réservé du pied de page 5">
            <a:extLst>
              <a:ext uri="{FF2B5EF4-FFF2-40B4-BE49-F238E27FC236}">
                <a16:creationId xmlns:a16="http://schemas.microsoft.com/office/drawing/2014/main" id="{182C665B-AD93-284E-B60D-D044E764FAA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285F839-CE8D-FD48-95D4-D961A5D1A898}"/>
              </a:ext>
            </a:extLst>
          </p:cNvPr>
          <p:cNvSpPr>
            <a:spLocks noGrp="1"/>
          </p:cNvSpPr>
          <p:nvPr>
            <p:ph type="sldNum" sz="quarter" idx="12"/>
          </p:nvPr>
        </p:nvSpPr>
        <p:spPr/>
        <p:txBody>
          <a:bodyPr/>
          <a:lstStyle/>
          <a:p>
            <a:fld id="{78F463A4-041F-BC4A-BB5C-F7332C968206}" type="slidenum">
              <a:rPr lang="fr-FR" smtClean="0"/>
              <a:t>‹N°›</a:t>
            </a:fld>
            <a:endParaRPr lang="fr-FR"/>
          </a:p>
        </p:txBody>
      </p:sp>
    </p:spTree>
    <p:extLst>
      <p:ext uri="{BB962C8B-B14F-4D97-AF65-F5344CB8AC3E}">
        <p14:creationId xmlns:p14="http://schemas.microsoft.com/office/powerpoint/2010/main" val="2305816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F8B104D-34F9-8847-A90E-623CB225BE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D646927-C383-A948-8954-307AA5DDA4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215A1E3-C065-0445-B24F-6682E83664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7525EA-E96E-D443-8A0E-D3DBEA79E770}" type="datetimeFigureOut">
              <a:rPr lang="fr-FR" smtClean="0"/>
              <a:t>22/07/2021</a:t>
            </a:fld>
            <a:endParaRPr lang="fr-FR"/>
          </a:p>
        </p:txBody>
      </p:sp>
      <p:sp>
        <p:nvSpPr>
          <p:cNvPr id="5" name="Espace réservé du pied de page 4">
            <a:extLst>
              <a:ext uri="{FF2B5EF4-FFF2-40B4-BE49-F238E27FC236}">
                <a16:creationId xmlns:a16="http://schemas.microsoft.com/office/drawing/2014/main" id="{287D0778-197B-B440-8C38-B8C67B8E67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5E54EB-DED8-354C-91A4-77F63E08A7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F463A4-041F-BC4A-BB5C-F7332C968206}" type="slidenum">
              <a:rPr lang="fr-FR" smtClean="0"/>
              <a:t>‹N°›</a:t>
            </a:fld>
            <a:endParaRPr lang="fr-FR"/>
          </a:p>
        </p:txBody>
      </p:sp>
    </p:spTree>
    <p:extLst>
      <p:ext uri="{BB962C8B-B14F-4D97-AF65-F5344CB8AC3E}">
        <p14:creationId xmlns:p14="http://schemas.microsoft.com/office/powerpoint/2010/main" val="4048663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25.tiff"/><Relationship Id="rId1" Type="http://schemas.openxmlformats.org/officeDocument/2006/relationships/slideLayout" Target="../slideLayouts/slideLayout2.xml"/><Relationship Id="rId4" Type="http://schemas.openxmlformats.org/officeDocument/2006/relationships/image" Target="../media/image27.tiff"/></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Layout" Target="../slideLayouts/slideLayout2.xml"/><Relationship Id="rId5" Type="http://schemas.openxmlformats.org/officeDocument/2006/relationships/image" Target="../media/image9.tiff"/><Relationship Id="rId4" Type="http://schemas.openxmlformats.org/officeDocument/2006/relationships/image" Target="../media/image8.tiff"/></Relationships>
</file>

<file path=ppt/slides/_rels/slide5.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tiff"/><Relationship Id="rId1" Type="http://schemas.openxmlformats.org/officeDocument/2006/relationships/slideLayout" Target="../slideLayouts/slideLayout2.xml"/><Relationship Id="rId5" Type="http://schemas.openxmlformats.org/officeDocument/2006/relationships/image" Target="../media/image17.tiff"/><Relationship Id="rId4" Type="http://schemas.openxmlformats.org/officeDocument/2006/relationships/image" Target="../media/image16.tiff"/></Relationships>
</file>

<file path=ppt/slides/_rels/slide8.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tiff"/><Relationship Id="rId1" Type="http://schemas.openxmlformats.org/officeDocument/2006/relationships/slideLayout" Target="../slideLayouts/slideLayout2.xml"/><Relationship Id="rId6" Type="http://schemas.openxmlformats.org/officeDocument/2006/relationships/image" Target="../media/image22.tiff"/><Relationship Id="rId5" Type="http://schemas.openxmlformats.org/officeDocument/2006/relationships/image" Target="../media/image21.tiff"/><Relationship Id="rId4" Type="http://schemas.openxmlformats.org/officeDocument/2006/relationships/image" Target="../media/image20.tiff"/></Relationships>
</file>

<file path=ppt/slides/_rels/slide9.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67707-E0F0-7544-9B34-C0D58EF2560C}"/>
              </a:ext>
            </a:extLst>
          </p:cNvPr>
          <p:cNvSpPr>
            <a:spLocks noGrp="1"/>
          </p:cNvSpPr>
          <p:nvPr>
            <p:ph type="ctrTitle"/>
          </p:nvPr>
        </p:nvSpPr>
        <p:spPr/>
        <p:txBody>
          <a:bodyPr>
            <a:normAutofit/>
          </a:bodyPr>
          <a:lstStyle/>
          <a:p>
            <a:r>
              <a:rPr lang="fr-CH" dirty="0"/>
              <a:t>Pourquoi se faire vacciner ?</a:t>
            </a:r>
            <a:br>
              <a:rPr lang="fr-CH" dirty="0"/>
            </a:br>
            <a:endParaRPr lang="fr-FR" dirty="0"/>
          </a:p>
        </p:txBody>
      </p:sp>
      <p:sp>
        <p:nvSpPr>
          <p:cNvPr id="3" name="Sous-titre 2">
            <a:extLst>
              <a:ext uri="{FF2B5EF4-FFF2-40B4-BE49-F238E27FC236}">
                <a16:creationId xmlns:a16="http://schemas.microsoft.com/office/drawing/2014/main" id="{BE3B1999-0A72-9D4D-9F28-D3B2170DA452}"/>
              </a:ext>
            </a:extLst>
          </p:cNvPr>
          <p:cNvSpPr>
            <a:spLocks noGrp="1"/>
          </p:cNvSpPr>
          <p:nvPr>
            <p:ph type="subTitle" idx="1"/>
          </p:nvPr>
        </p:nvSpPr>
        <p:spPr>
          <a:xfrm>
            <a:off x="1524000" y="2926496"/>
            <a:ext cx="9144000" cy="1655762"/>
          </a:xfrm>
        </p:spPr>
        <p:txBody>
          <a:bodyPr/>
          <a:lstStyle/>
          <a:p>
            <a:r>
              <a:rPr lang="fr-CH" dirty="0"/>
              <a:t>Voici 7 bonnes raisons de se faire vacciner !</a:t>
            </a:r>
          </a:p>
          <a:p>
            <a:br>
              <a:rPr lang="fr-CH" dirty="0"/>
            </a:br>
            <a:endParaRPr lang="fr-FR" dirty="0"/>
          </a:p>
        </p:txBody>
      </p:sp>
      <p:pic>
        <p:nvPicPr>
          <p:cNvPr id="4" name="Image 3">
            <a:extLst>
              <a:ext uri="{FF2B5EF4-FFF2-40B4-BE49-F238E27FC236}">
                <a16:creationId xmlns:a16="http://schemas.microsoft.com/office/drawing/2014/main" id="{358CF2B0-5E22-3740-A05D-2DE9992997D0}"/>
              </a:ext>
            </a:extLst>
          </p:cNvPr>
          <p:cNvPicPr>
            <a:picLocks noChangeAspect="1"/>
          </p:cNvPicPr>
          <p:nvPr/>
        </p:nvPicPr>
        <p:blipFill>
          <a:blip r:embed="rId2"/>
          <a:stretch>
            <a:fillRect/>
          </a:stretch>
        </p:blipFill>
        <p:spPr>
          <a:xfrm>
            <a:off x="4141165" y="3206960"/>
            <a:ext cx="2750595" cy="2750595"/>
          </a:xfrm>
          <a:prstGeom prst="rect">
            <a:avLst/>
          </a:prstGeom>
        </p:spPr>
      </p:pic>
    </p:spTree>
    <p:extLst>
      <p:ext uri="{BB962C8B-B14F-4D97-AF65-F5344CB8AC3E}">
        <p14:creationId xmlns:p14="http://schemas.microsoft.com/office/powerpoint/2010/main" val="1199872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ppt_x</p:attrName>
                                        </p:attrNameLst>
                                      </p:cBhvr>
                                      <p:tavLst>
                                        <p:tav tm="0">
                                          <p:val>
                                            <p:strVal val="#ppt_x-#ppt_w*1.125000"/>
                                          </p:val>
                                        </p:tav>
                                        <p:tav tm="100000">
                                          <p:val>
                                            <p:strVal val="#ppt_x"/>
                                          </p:val>
                                        </p:tav>
                                      </p:tavLst>
                                    </p:anim>
                                    <p:animEffect transition="in" filter="wipe(right)">
                                      <p:cBhvr>
                                        <p:cTn id="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B3A085-B835-B84C-916A-D67369A2123B}"/>
              </a:ext>
            </a:extLst>
          </p:cNvPr>
          <p:cNvSpPr>
            <a:spLocks noGrp="1"/>
          </p:cNvSpPr>
          <p:nvPr>
            <p:ph type="title"/>
          </p:nvPr>
        </p:nvSpPr>
        <p:spPr/>
        <p:txBody>
          <a:bodyPr>
            <a:normAutofit/>
          </a:bodyPr>
          <a:lstStyle/>
          <a:p>
            <a:r>
              <a:rPr lang="fr-CH" sz="3800" dirty="0"/>
              <a:t>« Contribuer à retrouver nos libertés quotidiennes »</a:t>
            </a:r>
            <a:endParaRPr lang="fr-FR" sz="3800" dirty="0"/>
          </a:p>
        </p:txBody>
      </p:sp>
      <p:pic>
        <p:nvPicPr>
          <p:cNvPr id="4" name="Tedros OMS - Il est important de continuer à surveiller malgré le vaccin.mp4" descr="Tedros OMS - Il est important de continuer à surveiller malgré le vaccin.mp4">
            <a:hlinkClick r:id="" action="ppaction://media"/>
            <a:extLst>
              <a:ext uri="{FF2B5EF4-FFF2-40B4-BE49-F238E27FC236}">
                <a16:creationId xmlns:a16="http://schemas.microsoft.com/office/drawing/2014/main" id="{E576C0D3-0791-8D4B-87CC-65CD16B6C74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85981" y="1394848"/>
            <a:ext cx="2785336" cy="4951708"/>
          </a:xfrm>
          <a:prstGeom prst="rect">
            <a:avLst/>
          </a:prstGeom>
        </p:spPr>
      </p:pic>
      <p:sp>
        <p:nvSpPr>
          <p:cNvPr id="5" name="Rectangle 4">
            <a:extLst>
              <a:ext uri="{FF2B5EF4-FFF2-40B4-BE49-F238E27FC236}">
                <a16:creationId xmlns:a16="http://schemas.microsoft.com/office/drawing/2014/main" id="{271994D1-AF16-9045-BF9A-6FD1E3D7580D}"/>
              </a:ext>
            </a:extLst>
          </p:cNvPr>
          <p:cNvSpPr/>
          <p:nvPr/>
        </p:nvSpPr>
        <p:spPr>
          <a:xfrm>
            <a:off x="4919098" y="1394848"/>
            <a:ext cx="6255180" cy="5262979"/>
          </a:xfrm>
          <a:prstGeom prst="rect">
            <a:avLst/>
          </a:prstGeom>
        </p:spPr>
        <p:txBody>
          <a:bodyPr wrap="square">
            <a:spAutoFit/>
          </a:bodyPr>
          <a:lstStyle/>
          <a:p>
            <a:pPr marL="342900" indent="-342900">
              <a:buFont typeface="Arial" panose="020B0604020202020204" pitchFamily="34" charset="0"/>
              <a:buChar char="•"/>
            </a:pPr>
            <a:r>
              <a:rPr lang="fr-CH" sz="2400" dirty="0">
                <a:effectLst/>
                <a:latin typeface="Helvetica Neue" panose="02000503000000020004" pitchFamily="2" charset="0"/>
              </a:rPr>
              <a:t>Il est important de souligner que le vaccin sera </a:t>
            </a:r>
            <a:r>
              <a:rPr lang="fr-CH" sz="2400" dirty="0" err="1">
                <a:effectLst/>
                <a:latin typeface="Helvetica Neue" panose="02000503000000020004" pitchFamily="2" charset="0"/>
              </a:rPr>
              <a:t>complétementaire</a:t>
            </a:r>
            <a:r>
              <a:rPr lang="fr-CH" sz="2400" dirty="0">
                <a:effectLst/>
                <a:latin typeface="Helvetica Neue" panose="02000503000000020004" pitchFamily="2" charset="0"/>
              </a:rPr>
              <a:t> aux autres outils, mais ne les remplacera PAS.</a:t>
            </a:r>
          </a:p>
          <a:p>
            <a:endParaRPr lang="fr-CH" sz="2400" dirty="0">
              <a:effectLst/>
              <a:latin typeface="Helvetica Neue" panose="02000503000000020004" pitchFamily="2" charset="0"/>
            </a:endParaRPr>
          </a:p>
          <a:p>
            <a:pPr marL="342900" indent="-342900">
              <a:buFont typeface="Arial" panose="020B0604020202020204" pitchFamily="34" charset="0"/>
              <a:buChar char="•"/>
            </a:pPr>
            <a:r>
              <a:rPr lang="fr-CH" sz="2400" dirty="0">
                <a:effectLst/>
                <a:latin typeface="Helvetica Neue" panose="02000503000000020004" pitchFamily="2" charset="0"/>
              </a:rPr>
              <a:t>Le vaccin tout seul ne mettra pas fin à la pandémie.</a:t>
            </a:r>
          </a:p>
          <a:p>
            <a:endParaRPr lang="fr-CH" sz="2400" dirty="0">
              <a:effectLst/>
              <a:latin typeface="Helvetica Neue" panose="02000503000000020004" pitchFamily="2" charset="0"/>
            </a:endParaRPr>
          </a:p>
          <a:p>
            <a:pPr marL="342900" indent="-342900">
              <a:buFont typeface="Arial" panose="020B0604020202020204" pitchFamily="34" charset="0"/>
              <a:buChar char="•"/>
            </a:pPr>
            <a:r>
              <a:rPr lang="fr-CH" sz="2400" dirty="0">
                <a:effectLst/>
                <a:latin typeface="Helvetica Neue" panose="02000503000000020004" pitchFamily="2" charset="0"/>
              </a:rPr>
              <a:t>La surveillance devra continuer.</a:t>
            </a:r>
          </a:p>
          <a:p>
            <a:endParaRPr lang="fr-CH" sz="2400" dirty="0">
              <a:effectLst/>
              <a:latin typeface="Helvetica Neue" panose="02000503000000020004" pitchFamily="2" charset="0"/>
            </a:endParaRPr>
          </a:p>
          <a:p>
            <a:pPr marL="342900" indent="-342900">
              <a:buFont typeface="Arial" panose="020B0604020202020204" pitchFamily="34" charset="0"/>
              <a:buChar char="•"/>
            </a:pPr>
            <a:r>
              <a:rPr lang="fr-CH" sz="2400" dirty="0">
                <a:effectLst/>
                <a:latin typeface="Helvetica Neue" panose="02000503000000020004" pitchFamily="2" charset="0"/>
              </a:rPr>
              <a:t>Les gens auront toujours besoin d'être testés, isolés et soignés.</a:t>
            </a:r>
          </a:p>
          <a:p>
            <a:endParaRPr lang="fr-CH" sz="2400" dirty="0">
              <a:effectLst/>
              <a:latin typeface="Helvetica Neue" panose="02000503000000020004" pitchFamily="2" charset="0"/>
            </a:endParaRPr>
          </a:p>
          <a:p>
            <a:pPr marL="342900" indent="-342900">
              <a:buFont typeface="Arial" panose="020B0604020202020204" pitchFamily="34" charset="0"/>
              <a:buChar char="•"/>
            </a:pPr>
            <a:r>
              <a:rPr lang="fr-CH" sz="2400" dirty="0">
                <a:effectLst/>
                <a:latin typeface="Helvetica Neue" panose="02000503000000020004" pitchFamily="2" charset="0"/>
              </a:rPr>
              <a:t>Les contacts devront toujours être tracés et placés en quarantaine.</a:t>
            </a:r>
          </a:p>
        </p:txBody>
      </p:sp>
    </p:spTree>
    <p:extLst>
      <p:ext uri="{BB962C8B-B14F-4D97-AF65-F5344CB8AC3E}">
        <p14:creationId xmlns:p14="http://schemas.microsoft.com/office/powerpoint/2010/main" val="223290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134"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2" presetClass="entr" presetSubtype="8"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p:tgtEl>
                                          <p:spTgt spid="5">
                                            <p:txEl>
                                              <p:pRg st="0" end="0"/>
                                            </p:txEl>
                                          </p:spTgt>
                                        </p:tgtEl>
                                        <p:attrNameLst>
                                          <p:attrName>ppt_x</p:attrName>
                                        </p:attrNameLst>
                                      </p:cBhvr>
                                      <p:tavLst>
                                        <p:tav tm="0">
                                          <p:val>
                                            <p:strVal val="#ppt_x-#ppt_w*1.125000"/>
                                          </p:val>
                                        </p:tav>
                                        <p:tav tm="100000">
                                          <p:val>
                                            <p:strVal val="#ppt_x"/>
                                          </p:val>
                                        </p:tav>
                                      </p:tavLst>
                                    </p:anim>
                                    <p:animEffect transition="in" filter="wipe(right)">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p:tgtEl>
                                          <p:spTgt spid="5">
                                            <p:txEl>
                                              <p:pRg st="2" end="2"/>
                                            </p:txEl>
                                          </p:spTgt>
                                        </p:tgtEl>
                                        <p:attrNameLst>
                                          <p:attrName>ppt_x</p:attrName>
                                        </p:attrNameLst>
                                      </p:cBhvr>
                                      <p:tavLst>
                                        <p:tav tm="0">
                                          <p:val>
                                            <p:strVal val="#ppt_x-#ppt_w*1.125000"/>
                                          </p:val>
                                        </p:tav>
                                        <p:tav tm="100000">
                                          <p:val>
                                            <p:strVal val="#ppt_x"/>
                                          </p:val>
                                        </p:tav>
                                      </p:tavLst>
                                    </p:anim>
                                    <p:animEffect transition="in" filter="wipe(right)">
                                      <p:cBhvr>
                                        <p:cTn id="18" dur="5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8"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p:tgtEl>
                                          <p:spTgt spid="5">
                                            <p:txEl>
                                              <p:pRg st="4" end="4"/>
                                            </p:txEl>
                                          </p:spTgt>
                                        </p:tgtEl>
                                        <p:attrNameLst>
                                          <p:attrName>ppt_x</p:attrName>
                                        </p:attrNameLst>
                                      </p:cBhvr>
                                      <p:tavLst>
                                        <p:tav tm="0">
                                          <p:val>
                                            <p:strVal val="#ppt_x-#ppt_w*1.125000"/>
                                          </p:val>
                                        </p:tav>
                                        <p:tav tm="100000">
                                          <p:val>
                                            <p:strVal val="#ppt_x"/>
                                          </p:val>
                                        </p:tav>
                                      </p:tavLst>
                                    </p:anim>
                                    <p:animEffect transition="in" filter="wipe(right)">
                                      <p:cBhvr>
                                        <p:cTn id="24" dur="500"/>
                                        <p:tgtEl>
                                          <p:spTgt spid="5">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8" fill="hold"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 calcmode="lin" valueType="num">
                                      <p:cBhvr additive="base">
                                        <p:cTn id="29" dur="500"/>
                                        <p:tgtEl>
                                          <p:spTgt spid="5">
                                            <p:txEl>
                                              <p:pRg st="6" end="6"/>
                                            </p:txEl>
                                          </p:spTgt>
                                        </p:tgtEl>
                                        <p:attrNameLst>
                                          <p:attrName>ppt_x</p:attrName>
                                        </p:attrNameLst>
                                      </p:cBhvr>
                                      <p:tavLst>
                                        <p:tav tm="0">
                                          <p:val>
                                            <p:strVal val="#ppt_x-#ppt_w*1.125000"/>
                                          </p:val>
                                        </p:tav>
                                        <p:tav tm="100000">
                                          <p:val>
                                            <p:strVal val="#ppt_x"/>
                                          </p:val>
                                        </p:tav>
                                      </p:tavLst>
                                    </p:anim>
                                    <p:animEffect transition="in" filter="wipe(right)">
                                      <p:cBhvr>
                                        <p:cTn id="30" dur="500"/>
                                        <p:tgtEl>
                                          <p:spTgt spid="5">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8"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 calcmode="lin" valueType="num">
                                      <p:cBhvr additive="base">
                                        <p:cTn id="35" dur="500"/>
                                        <p:tgtEl>
                                          <p:spTgt spid="5">
                                            <p:txEl>
                                              <p:pRg st="8" end="8"/>
                                            </p:txEl>
                                          </p:spTgt>
                                        </p:tgtEl>
                                        <p:attrNameLst>
                                          <p:attrName>ppt_x</p:attrName>
                                        </p:attrNameLst>
                                      </p:cBhvr>
                                      <p:tavLst>
                                        <p:tav tm="0">
                                          <p:val>
                                            <p:strVal val="#ppt_x-#ppt_w*1.125000"/>
                                          </p:val>
                                        </p:tav>
                                        <p:tav tm="100000">
                                          <p:val>
                                            <p:strVal val="#ppt_x"/>
                                          </p:val>
                                        </p:tav>
                                      </p:tavLst>
                                    </p:anim>
                                    <p:animEffect transition="in" filter="wipe(right)">
                                      <p:cBhvr>
                                        <p:cTn id="36"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7" fill="hold" display="0">
                  <p:stCondLst>
                    <p:cond delay="indefinite"/>
                  </p:stCondLst>
                </p:cTn>
                <p:tgtEl>
                  <p:spTgt spid="4"/>
                </p:tgtEl>
              </p:cMediaNode>
            </p:video>
            <p:seq concurrent="1" nextAc="seek">
              <p:cTn id="38" restart="whenNotActive" fill="hold" evtFilter="cancelBubble" nodeType="interactiveSeq">
                <p:stCondLst>
                  <p:cond evt="onClick" delay="0">
                    <p:tgtEl>
                      <p:spTgt spid="4"/>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0A1CA9-E41D-044D-A00A-889864E205FB}"/>
              </a:ext>
            </a:extLst>
          </p:cNvPr>
          <p:cNvSpPr>
            <a:spLocks noGrp="1"/>
          </p:cNvSpPr>
          <p:nvPr>
            <p:ph type="title"/>
          </p:nvPr>
        </p:nvSpPr>
        <p:spPr/>
        <p:txBody>
          <a:bodyPr/>
          <a:lstStyle/>
          <a:p>
            <a:r>
              <a:rPr lang="fr-FR" dirty="0"/>
              <a:t>Vous avez bien compris les 7 raisons de se faire vacciner…  </a:t>
            </a:r>
          </a:p>
        </p:txBody>
      </p:sp>
      <p:sp>
        <p:nvSpPr>
          <p:cNvPr id="3" name="Espace réservé du contenu 2">
            <a:extLst>
              <a:ext uri="{FF2B5EF4-FFF2-40B4-BE49-F238E27FC236}">
                <a16:creationId xmlns:a16="http://schemas.microsoft.com/office/drawing/2014/main" id="{DA3C6772-11E3-4F41-B172-6CD0F521593B}"/>
              </a:ext>
            </a:extLst>
          </p:cNvPr>
          <p:cNvSpPr>
            <a:spLocks noGrp="1"/>
          </p:cNvSpPr>
          <p:nvPr>
            <p:ph idx="1"/>
          </p:nvPr>
        </p:nvSpPr>
        <p:spPr>
          <a:xfrm>
            <a:off x="4355024" y="985794"/>
            <a:ext cx="8415579" cy="564038"/>
          </a:xfrm>
        </p:spPr>
        <p:txBody>
          <a:bodyPr>
            <a:noAutofit/>
          </a:bodyPr>
          <a:lstStyle/>
          <a:p>
            <a:pPr marL="0" indent="0">
              <a:buNone/>
            </a:pPr>
            <a:r>
              <a:rPr lang="fr-FR" sz="4400" dirty="0"/>
              <a:t> </a:t>
            </a:r>
            <a:r>
              <a:rPr lang="fr-FR" sz="4400" dirty="0">
                <a:solidFill>
                  <a:srgbClr val="FF0000"/>
                </a:solidFill>
              </a:rPr>
              <a:t>contre le « vaccin » COVID ?</a:t>
            </a:r>
          </a:p>
        </p:txBody>
      </p:sp>
      <p:pic>
        <p:nvPicPr>
          <p:cNvPr id="4" name="Image 3">
            <a:extLst>
              <a:ext uri="{FF2B5EF4-FFF2-40B4-BE49-F238E27FC236}">
                <a16:creationId xmlns:a16="http://schemas.microsoft.com/office/drawing/2014/main" id="{CFD1045C-2153-5543-B598-C0F40D44CF44}"/>
              </a:ext>
            </a:extLst>
          </p:cNvPr>
          <p:cNvPicPr>
            <a:picLocks noChangeAspect="1"/>
          </p:cNvPicPr>
          <p:nvPr/>
        </p:nvPicPr>
        <p:blipFill>
          <a:blip r:embed="rId2"/>
          <a:stretch>
            <a:fillRect/>
          </a:stretch>
        </p:blipFill>
        <p:spPr>
          <a:xfrm>
            <a:off x="655922" y="1639208"/>
            <a:ext cx="4717040" cy="5027142"/>
          </a:xfrm>
          <a:prstGeom prst="rect">
            <a:avLst/>
          </a:prstGeom>
        </p:spPr>
      </p:pic>
      <p:pic>
        <p:nvPicPr>
          <p:cNvPr id="5" name="Image 4">
            <a:extLst>
              <a:ext uri="{FF2B5EF4-FFF2-40B4-BE49-F238E27FC236}">
                <a16:creationId xmlns:a16="http://schemas.microsoft.com/office/drawing/2014/main" id="{72E10903-C54D-F645-A45A-E42BBBD2C3F8}"/>
              </a:ext>
            </a:extLst>
          </p:cNvPr>
          <p:cNvPicPr>
            <a:picLocks noChangeAspect="1"/>
          </p:cNvPicPr>
          <p:nvPr/>
        </p:nvPicPr>
        <p:blipFill>
          <a:blip r:embed="rId3"/>
          <a:stretch>
            <a:fillRect/>
          </a:stretch>
        </p:blipFill>
        <p:spPr>
          <a:xfrm>
            <a:off x="5406337" y="2121160"/>
            <a:ext cx="3254824" cy="4063239"/>
          </a:xfrm>
          <a:prstGeom prst="rect">
            <a:avLst/>
          </a:prstGeom>
        </p:spPr>
      </p:pic>
      <p:pic>
        <p:nvPicPr>
          <p:cNvPr id="7" name="Image 6">
            <a:extLst>
              <a:ext uri="{FF2B5EF4-FFF2-40B4-BE49-F238E27FC236}">
                <a16:creationId xmlns:a16="http://schemas.microsoft.com/office/drawing/2014/main" id="{D6D30806-0065-BB45-B7DF-0D0EC9E5C108}"/>
              </a:ext>
            </a:extLst>
          </p:cNvPr>
          <p:cNvPicPr>
            <a:picLocks noChangeAspect="1"/>
          </p:cNvPicPr>
          <p:nvPr/>
        </p:nvPicPr>
        <p:blipFill>
          <a:blip r:embed="rId4"/>
          <a:stretch>
            <a:fillRect/>
          </a:stretch>
        </p:blipFill>
        <p:spPr>
          <a:xfrm>
            <a:off x="8617057" y="1877618"/>
            <a:ext cx="3064766" cy="4282962"/>
          </a:xfrm>
          <a:prstGeom prst="rect">
            <a:avLst/>
          </a:prstGeom>
        </p:spPr>
      </p:pic>
    </p:spTree>
    <p:extLst>
      <p:ext uri="{BB962C8B-B14F-4D97-AF65-F5344CB8AC3E}">
        <p14:creationId xmlns:p14="http://schemas.microsoft.com/office/powerpoint/2010/main" val="301746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ppt_x</p:attrName>
                                        </p:attrNameLst>
                                      </p:cBhvr>
                                      <p:tavLst>
                                        <p:tav tm="0">
                                          <p:val>
                                            <p:strVal val="#ppt_x-#ppt_w*1.125000"/>
                                          </p:val>
                                        </p:tav>
                                        <p:tav tm="100000">
                                          <p:val>
                                            <p:strVal val="#ppt_x"/>
                                          </p:val>
                                        </p:tav>
                                      </p:tavLst>
                                    </p:anim>
                                    <p:animEffect transition="in" filter="wipe(right)">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strVal val="#ppt_w*0.70"/>
                                          </p:val>
                                        </p:tav>
                                        <p:tav tm="100000">
                                          <p:val>
                                            <p:strVal val="#ppt_w"/>
                                          </p:val>
                                        </p:tav>
                                      </p:tavLst>
                                    </p:anim>
                                    <p:anim calcmode="lin" valueType="num">
                                      <p:cBhvr>
                                        <p:cTn id="14" dur="1000" fill="hold"/>
                                        <p:tgtEl>
                                          <p:spTgt spid="4"/>
                                        </p:tgtEl>
                                        <p:attrNameLst>
                                          <p:attrName>ppt_h</p:attrName>
                                        </p:attrNameLst>
                                      </p:cBhvr>
                                      <p:tavLst>
                                        <p:tav tm="0">
                                          <p:val>
                                            <p:strVal val="#ppt_h"/>
                                          </p:val>
                                        </p:tav>
                                        <p:tav tm="100000">
                                          <p:val>
                                            <p:strVal val="#ppt_h"/>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strVal val="#ppt_w*0.70"/>
                                          </p:val>
                                        </p:tav>
                                        <p:tav tm="100000">
                                          <p:val>
                                            <p:strVal val="#ppt_w"/>
                                          </p:val>
                                        </p:tav>
                                      </p:tavLst>
                                    </p:anim>
                                    <p:anim calcmode="lin" valueType="num">
                                      <p:cBhvr>
                                        <p:cTn id="21" dur="1000" fill="hold"/>
                                        <p:tgtEl>
                                          <p:spTgt spid="5"/>
                                        </p:tgtEl>
                                        <p:attrNameLst>
                                          <p:attrName>ppt_h</p:attrName>
                                        </p:attrNameLst>
                                      </p:cBhvr>
                                      <p:tavLst>
                                        <p:tav tm="0">
                                          <p:val>
                                            <p:strVal val="#ppt_h"/>
                                          </p:val>
                                        </p:tav>
                                        <p:tav tm="100000">
                                          <p:val>
                                            <p:strVal val="#ppt_h"/>
                                          </p:val>
                                        </p:tav>
                                      </p:tavLst>
                                    </p:anim>
                                    <p:animEffect transition="in" filter="fade">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DD3EFF-1BBB-BD4B-92D2-147825DD3CD3}"/>
              </a:ext>
            </a:extLst>
          </p:cNvPr>
          <p:cNvSpPr>
            <a:spLocks noGrp="1"/>
          </p:cNvSpPr>
          <p:nvPr>
            <p:ph type="title"/>
          </p:nvPr>
        </p:nvSpPr>
        <p:spPr/>
        <p:txBody>
          <a:bodyPr>
            <a:normAutofit/>
          </a:bodyPr>
          <a:lstStyle/>
          <a:p>
            <a:r>
              <a:rPr lang="fr-CH" sz="3800" dirty="0"/>
              <a:t>« Se protéger contre la maladie COVID-19, </a:t>
            </a:r>
            <a:br>
              <a:rPr lang="fr-CH" sz="3800" dirty="0"/>
            </a:br>
            <a:r>
              <a:rPr lang="fr-CH" sz="3800" dirty="0"/>
              <a:t>qui peut prendre une forme grave »</a:t>
            </a:r>
            <a:endParaRPr lang="fr-FR" sz="3800" dirty="0"/>
          </a:p>
        </p:txBody>
      </p:sp>
      <p:pic>
        <p:nvPicPr>
          <p:cNvPr id="5" name="Image 4">
            <a:extLst>
              <a:ext uri="{FF2B5EF4-FFF2-40B4-BE49-F238E27FC236}">
                <a16:creationId xmlns:a16="http://schemas.microsoft.com/office/drawing/2014/main" id="{71D16ADA-DE80-B144-9535-94229913E0AC}"/>
              </a:ext>
            </a:extLst>
          </p:cNvPr>
          <p:cNvPicPr>
            <a:picLocks noChangeAspect="1"/>
          </p:cNvPicPr>
          <p:nvPr/>
        </p:nvPicPr>
        <p:blipFill>
          <a:blip r:embed="rId2"/>
          <a:stretch>
            <a:fillRect/>
          </a:stretch>
        </p:blipFill>
        <p:spPr>
          <a:xfrm>
            <a:off x="1264855" y="1990554"/>
            <a:ext cx="1930400" cy="749300"/>
          </a:xfrm>
          <a:prstGeom prst="rect">
            <a:avLst/>
          </a:prstGeom>
        </p:spPr>
      </p:pic>
      <p:sp>
        <p:nvSpPr>
          <p:cNvPr id="11" name="Rectangle 10">
            <a:extLst>
              <a:ext uri="{FF2B5EF4-FFF2-40B4-BE49-F238E27FC236}">
                <a16:creationId xmlns:a16="http://schemas.microsoft.com/office/drawing/2014/main" id="{E63EAC86-913A-B84B-AC08-2BE9965BBA7E}"/>
              </a:ext>
            </a:extLst>
          </p:cNvPr>
          <p:cNvSpPr/>
          <p:nvPr/>
        </p:nvSpPr>
        <p:spPr>
          <a:xfrm>
            <a:off x="1094373" y="3896970"/>
            <a:ext cx="9139233" cy="1938992"/>
          </a:xfrm>
          <a:prstGeom prst="rect">
            <a:avLst/>
          </a:prstGeom>
        </p:spPr>
        <p:txBody>
          <a:bodyPr wrap="square">
            <a:spAutoFit/>
          </a:bodyPr>
          <a:lstStyle/>
          <a:p>
            <a:r>
              <a:rPr lang="fr-CH" sz="2400" b="0" i="0" dirty="0">
                <a:solidFill>
                  <a:srgbClr val="000000"/>
                </a:solidFill>
                <a:effectLst/>
                <a:latin typeface="Fira Sans"/>
              </a:rPr>
              <a:t>"</a:t>
            </a:r>
            <a:r>
              <a:rPr lang="fr-CH" sz="2400" b="0" i="0" dirty="0">
                <a:solidFill>
                  <a:srgbClr val="000000"/>
                </a:solidFill>
                <a:effectLst/>
                <a:highlight>
                  <a:srgbClr val="FFFF00"/>
                </a:highlight>
                <a:latin typeface="Fira Sans"/>
              </a:rPr>
              <a:t>les personnes vaccinées sont aussi celles qui sont les plus exposées aux formes graves et aux décès </a:t>
            </a:r>
            <a:r>
              <a:rPr lang="fr-CH" sz="2400" b="0" i="0" dirty="0">
                <a:solidFill>
                  <a:srgbClr val="000000"/>
                </a:solidFill>
                <a:effectLst/>
                <a:latin typeface="Fira Sans"/>
              </a:rPr>
              <a:t>en cas d’inefficacité initiale du vaccin ou de réinfection post-vaccinale ou de la virulence d’un variant." Enfin, "le vaccin n'empêche pas de transmettre le virus aux tiers. L’impact de la vaccination sur la propagation du virus n’est pas encore connu".</a:t>
            </a:r>
            <a:endParaRPr lang="fr-FR" sz="2400" dirty="0"/>
          </a:p>
        </p:txBody>
      </p:sp>
      <p:sp>
        <p:nvSpPr>
          <p:cNvPr id="12" name="ZoneTexte 11">
            <a:extLst>
              <a:ext uri="{FF2B5EF4-FFF2-40B4-BE49-F238E27FC236}">
                <a16:creationId xmlns:a16="http://schemas.microsoft.com/office/drawing/2014/main" id="{08614C35-453F-7047-A180-675FEFA642D7}"/>
              </a:ext>
            </a:extLst>
          </p:cNvPr>
          <p:cNvSpPr txBox="1"/>
          <p:nvPr/>
        </p:nvSpPr>
        <p:spPr>
          <a:xfrm>
            <a:off x="3195255" y="2452987"/>
            <a:ext cx="1002197" cy="369332"/>
          </a:xfrm>
          <a:prstGeom prst="rect">
            <a:avLst/>
          </a:prstGeom>
          <a:noFill/>
        </p:spPr>
        <p:txBody>
          <a:bodyPr wrap="none" rtlCol="0">
            <a:spAutoFit/>
          </a:bodyPr>
          <a:lstStyle/>
          <a:p>
            <a:r>
              <a:rPr lang="fr-FR" dirty="0"/>
              <a:t>30.03.21</a:t>
            </a:r>
          </a:p>
        </p:txBody>
      </p:sp>
      <p:pic>
        <p:nvPicPr>
          <p:cNvPr id="13" name="Image 12">
            <a:extLst>
              <a:ext uri="{FF2B5EF4-FFF2-40B4-BE49-F238E27FC236}">
                <a16:creationId xmlns:a16="http://schemas.microsoft.com/office/drawing/2014/main" id="{F20E610B-4137-9A4E-B370-15D9732A0237}"/>
              </a:ext>
            </a:extLst>
          </p:cNvPr>
          <p:cNvPicPr>
            <a:picLocks noChangeAspect="1"/>
          </p:cNvPicPr>
          <p:nvPr/>
        </p:nvPicPr>
        <p:blipFill>
          <a:blip r:embed="rId3"/>
          <a:stretch>
            <a:fillRect/>
          </a:stretch>
        </p:blipFill>
        <p:spPr>
          <a:xfrm>
            <a:off x="7994550" y="1221087"/>
            <a:ext cx="3289300" cy="2463800"/>
          </a:xfrm>
          <a:prstGeom prst="rect">
            <a:avLst/>
          </a:prstGeom>
        </p:spPr>
      </p:pic>
    </p:spTree>
    <p:extLst>
      <p:ext uri="{BB962C8B-B14F-4D97-AF65-F5344CB8AC3E}">
        <p14:creationId xmlns:p14="http://schemas.microsoft.com/office/powerpoint/2010/main" val="2767445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ppt_x</p:attrName>
                                        </p:attrNameLst>
                                      </p:cBhvr>
                                      <p:tavLst>
                                        <p:tav tm="0">
                                          <p:val>
                                            <p:strVal val="#ppt_x-#ppt_w*1.125000"/>
                                          </p:val>
                                        </p:tav>
                                        <p:tav tm="100000">
                                          <p:val>
                                            <p:strVal val="#ppt_x"/>
                                          </p:val>
                                        </p:tav>
                                      </p:tavLst>
                                    </p:anim>
                                    <p:animEffect transition="in" filter="wipe(right)">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p:tgtEl>
                                          <p:spTgt spid="12"/>
                                        </p:tgtEl>
                                        <p:attrNameLst>
                                          <p:attrName>ppt_x</p:attrName>
                                        </p:attrNameLst>
                                      </p:cBhvr>
                                      <p:tavLst>
                                        <p:tav tm="0">
                                          <p:val>
                                            <p:strVal val="#ppt_x-#ppt_w*1.125000"/>
                                          </p:val>
                                        </p:tav>
                                        <p:tav tm="100000">
                                          <p:val>
                                            <p:strVal val="#ppt_x"/>
                                          </p:val>
                                        </p:tav>
                                      </p:tavLst>
                                    </p:anim>
                                    <p:animEffect transition="in" filter="wipe(righ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1000" fill="hold"/>
                                        <p:tgtEl>
                                          <p:spTgt spid="11"/>
                                        </p:tgtEl>
                                        <p:attrNameLst>
                                          <p:attrName>ppt_w</p:attrName>
                                        </p:attrNameLst>
                                      </p:cBhvr>
                                      <p:tavLst>
                                        <p:tav tm="0">
                                          <p:val>
                                            <p:strVal val="#ppt_w*0.70"/>
                                          </p:val>
                                        </p:tav>
                                        <p:tav tm="100000">
                                          <p:val>
                                            <p:strVal val="#ppt_w"/>
                                          </p:val>
                                        </p:tav>
                                      </p:tavLst>
                                    </p:anim>
                                    <p:anim calcmode="lin" valueType="num">
                                      <p:cBhvr>
                                        <p:cTn id="25" dur="1000" fill="hold"/>
                                        <p:tgtEl>
                                          <p:spTgt spid="11"/>
                                        </p:tgtEl>
                                        <p:attrNameLst>
                                          <p:attrName>ppt_h</p:attrName>
                                        </p:attrNameLst>
                                      </p:cBhvr>
                                      <p:tavLst>
                                        <p:tav tm="0">
                                          <p:val>
                                            <p:strVal val="#ppt_h"/>
                                          </p:val>
                                        </p:tav>
                                        <p:tav tm="100000">
                                          <p:val>
                                            <p:strVal val="#ppt_h"/>
                                          </p:val>
                                        </p:tav>
                                      </p:tavLst>
                                    </p:anim>
                                    <p:animEffect transition="in" filter="fade">
                                      <p:cBhvr>
                                        <p:cTn id="2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DD3EFF-1BBB-BD4B-92D2-147825DD3CD3}"/>
              </a:ext>
            </a:extLst>
          </p:cNvPr>
          <p:cNvSpPr>
            <a:spLocks noGrp="1"/>
          </p:cNvSpPr>
          <p:nvPr>
            <p:ph type="title"/>
          </p:nvPr>
        </p:nvSpPr>
        <p:spPr/>
        <p:txBody>
          <a:bodyPr>
            <a:normAutofit/>
          </a:bodyPr>
          <a:lstStyle/>
          <a:p>
            <a:r>
              <a:rPr lang="fr-CH" sz="3800" dirty="0"/>
              <a:t>« Se protéger contre la maladie COVID-19, </a:t>
            </a:r>
            <a:br>
              <a:rPr lang="fr-CH" sz="3800" dirty="0"/>
            </a:br>
            <a:r>
              <a:rPr lang="fr-CH" sz="3800" dirty="0"/>
              <a:t>qui peut prendre une forme grave »</a:t>
            </a:r>
            <a:endParaRPr lang="fr-FR" sz="3800" dirty="0"/>
          </a:p>
        </p:txBody>
      </p:sp>
      <p:pic>
        <p:nvPicPr>
          <p:cNvPr id="7" name="Image 6">
            <a:extLst>
              <a:ext uri="{FF2B5EF4-FFF2-40B4-BE49-F238E27FC236}">
                <a16:creationId xmlns:a16="http://schemas.microsoft.com/office/drawing/2014/main" id="{4E1396CB-8F4F-8F4F-B8A0-DF5B3E22016D}"/>
              </a:ext>
            </a:extLst>
          </p:cNvPr>
          <p:cNvPicPr>
            <a:picLocks noChangeAspect="1"/>
          </p:cNvPicPr>
          <p:nvPr/>
        </p:nvPicPr>
        <p:blipFill>
          <a:blip r:embed="rId2"/>
          <a:stretch>
            <a:fillRect/>
          </a:stretch>
        </p:blipFill>
        <p:spPr>
          <a:xfrm>
            <a:off x="838200" y="2032488"/>
            <a:ext cx="2108200" cy="838200"/>
          </a:xfrm>
          <a:prstGeom prst="rect">
            <a:avLst/>
          </a:prstGeom>
        </p:spPr>
      </p:pic>
      <p:pic>
        <p:nvPicPr>
          <p:cNvPr id="8" name="Image 7">
            <a:extLst>
              <a:ext uri="{FF2B5EF4-FFF2-40B4-BE49-F238E27FC236}">
                <a16:creationId xmlns:a16="http://schemas.microsoft.com/office/drawing/2014/main" id="{4669A01C-16D7-144B-8AE4-D855939371EC}"/>
              </a:ext>
            </a:extLst>
          </p:cNvPr>
          <p:cNvPicPr>
            <a:picLocks noChangeAspect="1"/>
          </p:cNvPicPr>
          <p:nvPr/>
        </p:nvPicPr>
        <p:blipFill>
          <a:blip r:embed="rId3"/>
          <a:stretch>
            <a:fillRect/>
          </a:stretch>
        </p:blipFill>
        <p:spPr>
          <a:xfrm>
            <a:off x="2946400" y="2471546"/>
            <a:ext cx="1714500" cy="330200"/>
          </a:xfrm>
          <a:prstGeom prst="rect">
            <a:avLst/>
          </a:prstGeom>
        </p:spPr>
      </p:pic>
      <p:sp>
        <p:nvSpPr>
          <p:cNvPr id="9" name="Rectangle 8">
            <a:extLst>
              <a:ext uri="{FF2B5EF4-FFF2-40B4-BE49-F238E27FC236}">
                <a16:creationId xmlns:a16="http://schemas.microsoft.com/office/drawing/2014/main" id="{A4A721F6-09E3-C049-9C8E-F44240EA1F0F}"/>
              </a:ext>
            </a:extLst>
          </p:cNvPr>
          <p:cNvSpPr/>
          <p:nvPr/>
        </p:nvSpPr>
        <p:spPr>
          <a:xfrm>
            <a:off x="838200" y="3174828"/>
            <a:ext cx="6096000" cy="646331"/>
          </a:xfrm>
          <a:prstGeom prst="rect">
            <a:avLst/>
          </a:prstGeom>
        </p:spPr>
        <p:txBody>
          <a:bodyPr>
            <a:spAutoFit/>
          </a:bodyPr>
          <a:lstStyle/>
          <a:p>
            <a:pPr fontAlgn="base"/>
            <a:r>
              <a:rPr lang="fr-CH" b="1" i="0" dirty="0">
                <a:solidFill>
                  <a:srgbClr val="333333"/>
                </a:solidFill>
                <a:effectLst/>
                <a:latin typeface="Arial" panose="020B0604020202020204" pitchFamily="34" charset="0"/>
              </a:rPr>
              <a:t>Covid-19. « Ça ressemble à un mauvais rhume » : les symptômes particuliers du variant Delta</a:t>
            </a:r>
          </a:p>
        </p:txBody>
      </p:sp>
      <p:sp>
        <p:nvSpPr>
          <p:cNvPr id="10" name="Rectangle 9">
            <a:extLst>
              <a:ext uri="{FF2B5EF4-FFF2-40B4-BE49-F238E27FC236}">
                <a16:creationId xmlns:a16="http://schemas.microsoft.com/office/drawing/2014/main" id="{E2550384-7A40-944A-9032-927486BB82FF}"/>
              </a:ext>
            </a:extLst>
          </p:cNvPr>
          <p:cNvSpPr/>
          <p:nvPr/>
        </p:nvSpPr>
        <p:spPr>
          <a:xfrm>
            <a:off x="838200" y="4194241"/>
            <a:ext cx="6096000" cy="923330"/>
          </a:xfrm>
          <a:prstGeom prst="rect">
            <a:avLst/>
          </a:prstGeom>
        </p:spPr>
        <p:txBody>
          <a:bodyPr>
            <a:spAutoFit/>
          </a:bodyPr>
          <a:lstStyle/>
          <a:p>
            <a:r>
              <a:rPr lang="fr-CH" b="0" i="0" dirty="0">
                <a:solidFill>
                  <a:srgbClr val="666666"/>
                </a:solidFill>
                <a:effectLst/>
                <a:latin typeface="Arial" panose="020B0604020202020204" pitchFamily="34" charset="0"/>
              </a:rPr>
              <a:t>Une étude britannique montre que </a:t>
            </a:r>
            <a:r>
              <a:rPr lang="fr-CH" b="0" i="0" dirty="0">
                <a:solidFill>
                  <a:srgbClr val="666666"/>
                </a:solidFill>
                <a:effectLst/>
                <a:highlight>
                  <a:srgbClr val="FFFF00"/>
                </a:highlight>
                <a:latin typeface="Arial" panose="020B0604020202020204" pitchFamily="34" charset="0"/>
              </a:rPr>
              <a:t>le variant Delta, apparu en Inde, provoque des symptômes moins alarmants que le virus d’origine et peut s’apparenter à un rhume. </a:t>
            </a:r>
            <a:endParaRPr lang="fr-FR" dirty="0"/>
          </a:p>
        </p:txBody>
      </p:sp>
    </p:spTree>
    <p:extLst>
      <p:ext uri="{BB962C8B-B14F-4D97-AF65-F5344CB8AC3E}">
        <p14:creationId xmlns:p14="http://schemas.microsoft.com/office/powerpoint/2010/main" val="30029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ppt_x</p:attrName>
                                        </p:attrNameLst>
                                      </p:cBhvr>
                                      <p:tavLst>
                                        <p:tav tm="0">
                                          <p:val>
                                            <p:strVal val="#ppt_x-#ppt_w*1.125000"/>
                                          </p:val>
                                        </p:tav>
                                        <p:tav tm="100000">
                                          <p:val>
                                            <p:strVal val="#ppt_x"/>
                                          </p:val>
                                        </p:tav>
                                      </p:tavLst>
                                    </p:anim>
                                    <p:animEffect transition="in" filter="wipe(righ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strVal val="#ppt_w*0.70"/>
                                          </p:val>
                                        </p:tav>
                                        <p:tav tm="100000">
                                          <p:val>
                                            <p:strVal val="#ppt_w"/>
                                          </p:val>
                                        </p:tav>
                                      </p:tavLst>
                                    </p:anim>
                                    <p:anim calcmode="lin" valueType="num">
                                      <p:cBhvr>
                                        <p:cTn id="20" dur="1000" fill="hold"/>
                                        <p:tgtEl>
                                          <p:spTgt spid="9"/>
                                        </p:tgtEl>
                                        <p:attrNameLst>
                                          <p:attrName>ppt_h</p:attrName>
                                        </p:attrNameLst>
                                      </p:cBhvr>
                                      <p:tavLst>
                                        <p:tav tm="0">
                                          <p:val>
                                            <p:strVal val="#ppt_h"/>
                                          </p:val>
                                        </p:tav>
                                        <p:tav tm="100000">
                                          <p:val>
                                            <p:strVal val="#ppt_h"/>
                                          </p:val>
                                        </p:tav>
                                      </p:tavLst>
                                    </p:anim>
                                    <p:animEffect transition="in" filter="fade">
                                      <p:cBhvr>
                                        <p:cTn id="21" dur="10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1000" fill="hold"/>
                                        <p:tgtEl>
                                          <p:spTgt spid="10"/>
                                        </p:tgtEl>
                                        <p:attrNameLst>
                                          <p:attrName>ppt_w</p:attrName>
                                        </p:attrNameLst>
                                      </p:cBhvr>
                                      <p:tavLst>
                                        <p:tav tm="0">
                                          <p:val>
                                            <p:strVal val="#ppt_w*0.70"/>
                                          </p:val>
                                        </p:tav>
                                        <p:tav tm="100000">
                                          <p:val>
                                            <p:strVal val="#ppt_w"/>
                                          </p:val>
                                        </p:tav>
                                      </p:tavLst>
                                    </p:anim>
                                    <p:anim calcmode="lin" valueType="num">
                                      <p:cBhvr>
                                        <p:cTn id="27" dur="1000" fill="hold"/>
                                        <p:tgtEl>
                                          <p:spTgt spid="10"/>
                                        </p:tgtEl>
                                        <p:attrNameLst>
                                          <p:attrName>ppt_h</p:attrName>
                                        </p:attrNameLst>
                                      </p:cBhvr>
                                      <p:tavLst>
                                        <p:tav tm="0">
                                          <p:val>
                                            <p:strVal val="#ppt_h"/>
                                          </p:val>
                                        </p:tav>
                                        <p:tav tm="100000">
                                          <p:val>
                                            <p:strVal val="#ppt_h"/>
                                          </p:val>
                                        </p:tav>
                                      </p:tavLst>
                                    </p:anim>
                                    <p:animEffect transition="in" filter="fade">
                                      <p:cBhvr>
                                        <p:cTn id="2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EBFFF-C92F-1648-835B-51CA777E2243}"/>
              </a:ext>
            </a:extLst>
          </p:cNvPr>
          <p:cNvSpPr>
            <a:spLocks noGrp="1"/>
          </p:cNvSpPr>
          <p:nvPr>
            <p:ph type="title"/>
          </p:nvPr>
        </p:nvSpPr>
        <p:spPr/>
        <p:txBody>
          <a:bodyPr>
            <a:normAutofit/>
          </a:bodyPr>
          <a:lstStyle/>
          <a:p>
            <a:r>
              <a:rPr lang="fr-CH" sz="3800" dirty="0"/>
              <a:t>« S’immuniser en toute sécurité »</a:t>
            </a:r>
            <a:endParaRPr lang="fr-FR" sz="3800" dirty="0"/>
          </a:p>
        </p:txBody>
      </p:sp>
      <p:sp>
        <p:nvSpPr>
          <p:cNvPr id="3" name="Rectangle 2">
            <a:extLst>
              <a:ext uri="{FF2B5EF4-FFF2-40B4-BE49-F238E27FC236}">
                <a16:creationId xmlns:a16="http://schemas.microsoft.com/office/drawing/2014/main" id="{F1D2FFA9-04B4-6A40-A04B-A12F12706875}"/>
              </a:ext>
            </a:extLst>
          </p:cNvPr>
          <p:cNvSpPr/>
          <p:nvPr/>
        </p:nvSpPr>
        <p:spPr>
          <a:xfrm>
            <a:off x="1346200" y="2115937"/>
            <a:ext cx="9053163" cy="1938992"/>
          </a:xfrm>
          <a:prstGeom prst="rect">
            <a:avLst/>
          </a:prstGeom>
        </p:spPr>
        <p:txBody>
          <a:bodyPr wrap="square">
            <a:spAutoFit/>
          </a:bodyPr>
          <a:lstStyle/>
          <a:p>
            <a:r>
              <a:rPr lang="fr-CH" sz="2400" b="0" i="0" dirty="0">
                <a:solidFill>
                  <a:srgbClr val="163860"/>
                </a:solidFill>
                <a:effectLst/>
                <a:latin typeface="noto-serif"/>
              </a:rPr>
              <a:t>Les autorités britanniques ont révélé que 117 personnes étaient décédées outre-Manche du variant Delta, naguère appelé «</a:t>
            </a:r>
            <a:r>
              <a:rPr lang="fr-CH" sz="2400" b="0" i="1" dirty="0">
                <a:solidFill>
                  <a:srgbClr val="163860"/>
                </a:solidFill>
                <a:effectLst/>
                <a:latin typeface="noto-serif"/>
              </a:rPr>
              <a:t>indien</a:t>
            </a:r>
            <a:r>
              <a:rPr lang="fr-CH" sz="2400" b="0" i="0" dirty="0">
                <a:solidFill>
                  <a:srgbClr val="163860"/>
                </a:solidFill>
                <a:effectLst/>
                <a:latin typeface="noto-serif"/>
              </a:rPr>
              <a:t>». Or, parmi elles, 50 étaient complètement vaccinées (42,7% du total) et 20 </a:t>
            </a:r>
            <a:r>
              <a:rPr lang="fr-CH" sz="2400" b="0" i="0" dirty="0" err="1">
                <a:solidFill>
                  <a:srgbClr val="163860"/>
                </a:solidFill>
                <a:effectLst/>
                <a:latin typeface="noto-serif"/>
              </a:rPr>
              <a:t>primovaccinées</a:t>
            </a:r>
            <a:r>
              <a:rPr lang="fr-CH" sz="2400" b="0" i="0" dirty="0">
                <a:solidFill>
                  <a:srgbClr val="163860"/>
                </a:solidFill>
                <a:effectLst/>
                <a:latin typeface="noto-serif"/>
              </a:rPr>
              <a:t> (17,1%). </a:t>
            </a:r>
            <a:r>
              <a:rPr lang="fr-CH" sz="2400" b="0" i="0" dirty="0">
                <a:solidFill>
                  <a:srgbClr val="163860"/>
                </a:solidFill>
                <a:effectLst/>
                <a:highlight>
                  <a:srgbClr val="FFFF00"/>
                </a:highlight>
                <a:latin typeface="noto-serif"/>
              </a:rPr>
              <a:t>Autrement dit, 59,8% des personnes décédées en raison du variant Delta avaient reçu au moins une dose de vaccin. </a:t>
            </a:r>
            <a:endParaRPr lang="fr-FR" sz="2400" dirty="0">
              <a:highlight>
                <a:srgbClr val="FFFF00"/>
              </a:highlight>
            </a:endParaRPr>
          </a:p>
        </p:txBody>
      </p:sp>
      <p:pic>
        <p:nvPicPr>
          <p:cNvPr id="11" name="Image 10">
            <a:extLst>
              <a:ext uri="{FF2B5EF4-FFF2-40B4-BE49-F238E27FC236}">
                <a16:creationId xmlns:a16="http://schemas.microsoft.com/office/drawing/2014/main" id="{43E4C226-1B33-9E49-830A-FDD175963638}"/>
              </a:ext>
            </a:extLst>
          </p:cNvPr>
          <p:cNvPicPr>
            <a:picLocks noChangeAspect="1"/>
          </p:cNvPicPr>
          <p:nvPr/>
        </p:nvPicPr>
        <p:blipFill>
          <a:blip r:embed="rId2"/>
          <a:stretch>
            <a:fillRect/>
          </a:stretch>
        </p:blipFill>
        <p:spPr>
          <a:xfrm>
            <a:off x="1346200" y="1392546"/>
            <a:ext cx="3403600" cy="787400"/>
          </a:xfrm>
          <a:prstGeom prst="rect">
            <a:avLst/>
          </a:prstGeom>
        </p:spPr>
      </p:pic>
      <p:pic>
        <p:nvPicPr>
          <p:cNvPr id="12" name="Image 11">
            <a:extLst>
              <a:ext uri="{FF2B5EF4-FFF2-40B4-BE49-F238E27FC236}">
                <a16:creationId xmlns:a16="http://schemas.microsoft.com/office/drawing/2014/main" id="{F17A9B0A-B769-F942-B0D4-3D9158A9CBE9}"/>
              </a:ext>
            </a:extLst>
          </p:cNvPr>
          <p:cNvPicPr>
            <a:picLocks noChangeAspect="1"/>
          </p:cNvPicPr>
          <p:nvPr/>
        </p:nvPicPr>
        <p:blipFill>
          <a:blip r:embed="rId3"/>
          <a:stretch>
            <a:fillRect/>
          </a:stretch>
        </p:blipFill>
        <p:spPr>
          <a:xfrm>
            <a:off x="4749800" y="1653802"/>
            <a:ext cx="1866900" cy="342900"/>
          </a:xfrm>
          <a:prstGeom prst="rect">
            <a:avLst/>
          </a:prstGeom>
        </p:spPr>
      </p:pic>
      <p:pic>
        <p:nvPicPr>
          <p:cNvPr id="13" name="Image 12">
            <a:extLst>
              <a:ext uri="{FF2B5EF4-FFF2-40B4-BE49-F238E27FC236}">
                <a16:creationId xmlns:a16="http://schemas.microsoft.com/office/drawing/2014/main" id="{B8308FE5-C255-7947-A677-D3C20E3CB98C}"/>
              </a:ext>
            </a:extLst>
          </p:cNvPr>
          <p:cNvPicPr>
            <a:picLocks noChangeAspect="1"/>
          </p:cNvPicPr>
          <p:nvPr/>
        </p:nvPicPr>
        <p:blipFill>
          <a:blip r:embed="rId4"/>
          <a:stretch>
            <a:fillRect/>
          </a:stretch>
        </p:blipFill>
        <p:spPr>
          <a:xfrm>
            <a:off x="1485685" y="4392296"/>
            <a:ext cx="1092200" cy="431800"/>
          </a:xfrm>
          <a:prstGeom prst="rect">
            <a:avLst/>
          </a:prstGeom>
        </p:spPr>
      </p:pic>
      <p:pic>
        <p:nvPicPr>
          <p:cNvPr id="14" name="Image 13">
            <a:extLst>
              <a:ext uri="{FF2B5EF4-FFF2-40B4-BE49-F238E27FC236}">
                <a16:creationId xmlns:a16="http://schemas.microsoft.com/office/drawing/2014/main" id="{4821CF93-4820-034B-82ED-3B9DC4CAA740}"/>
              </a:ext>
            </a:extLst>
          </p:cNvPr>
          <p:cNvPicPr>
            <a:picLocks noChangeAspect="1"/>
          </p:cNvPicPr>
          <p:nvPr/>
        </p:nvPicPr>
        <p:blipFill>
          <a:blip r:embed="rId5"/>
          <a:stretch>
            <a:fillRect/>
          </a:stretch>
        </p:blipFill>
        <p:spPr>
          <a:xfrm>
            <a:off x="2770968" y="4592267"/>
            <a:ext cx="1752600" cy="266700"/>
          </a:xfrm>
          <a:prstGeom prst="rect">
            <a:avLst/>
          </a:prstGeom>
        </p:spPr>
      </p:pic>
      <p:sp>
        <p:nvSpPr>
          <p:cNvPr id="16" name="Rectangle 15">
            <a:extLst>
              <a:ext uri="{FF2B5EF4-FFF2-40B4-BE49-F238E27FC236}">
                <a16:creationId xmlns:a16="http://schemas.microsoft.com/office/drawing/2014/main" id="{B0491E71-F828-5B4D-81F0-E02704BA91B0}"/>
              </a:ext>
            </a:extLst>
          </p:cNvPr>
          <p:cNvSpPr/>
          <p:nvPr/>
        </p:nvSpPr>
        <p:spPr>
          <a:xfrm>
            <a:off x="1485685" y="4991484"/>
            <a:ext cx="6096000" cy="1569660"/>
          </a:xfrm>
          <a:prstGeom prst="rect">
            <a:avLst/>
          </a:prstGeom>
        </p:spPr>
        <p:txBody>
          <a:bodyPr>
            <a:spAutoFit/>
          </a:bodyPr>
          <a:lstStyle/>
          <a:p>
            <a:r>
              <a:rPr lang="fr-CH" sz="3200" b="1" i="0" dirty="0">
                <a:solidFill>
                  <a:srgbClr val="0D0944"/>
                </a:solidFill>
                <a:effectLst/>
                <a:latin typeface="Canaro"/>
              </a:rPr>
              <a:t>"</a:t>
            </a:r>
            <a:r>
              <a:rPr lang="fr-CH" sz="3200" b="1" i="0" dirty="0">
                <a:solidFill>
                  <a:srgbClr val="0D0944"/>
                </a:solidFill>
                <a:effectLst/>
                <a:highlight>
                  <a:srgbClr val="FFFF00"/>
                </a:highlight>
                <a:latin typeface="Canaro"/>
              </a:rPr>
              <a:t>40% des nouveaux contaminés" sont pourtant vaccinés en Israël </a:t>
            </a:r>
            <a:r>
              <a:rPr lang="fr-CH" sz="3200" b="1" i="0" dirty="0">
                <a:solidFill>
                  <a:srgbClr val="0D0944"/>
                </a:solidFill>
                <a:effectLst/>
                <a:latin typeface="Canaro"/>
              </a:rPr>
              <a:t>: des failles dans le Pfizer ?</a:t>
            </a:r>
          </a:p>
        </p:txBody>
      </p:sp>
    </p:spTree>
    <p:extLst>
      <p:ext uri="{BB962C8B-B14F-4D97-AF65-F5344CB8AC3E}">
        <p14:creationId xmlns:p14="http://schemas.microsoft.com/office/powerpoint/2010/main" val="373928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ppt_x</p:attrName>
                                        </p:attrNameLst>
                                      </p:cBhvr>
                                      <p:tavLst>
                                        <p:tav tm="0">
                                          <p:val>
                                            <p:strVal val="#ppt_x-#ppt_w*1.125000"/>
                                          </p:val>
                                        </p:tav>
                                        <p:tav tm="100000">
                                          <p:val>
                                            <p:strVal val="#ppt_x"/>
                                          </p:val>
                                        </p:tav>
                                      </p:tavLst>
                                    </p:anim>
                                    <p:animEffect transition="in" filter="wipe(right)">
                                      <p:cBhvr>
                                        <p:cTn id="8" dur="500"/>
                                        <p:tgtEl>
                                          <p:spTgt spid="11"/>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p:tgtEl>
                                          <p:spTgt spid="12"/>
                                        </p:tgtEl>
                                        <p:attrNameLst>
                                          <p:attrName>ppt_x</p:attrName>
                                        </p:attrNameLst>
                                      </p:cBhvr>
                                      <p:tavLst>
                                        <p:tav tm="0">
                                          <p:val>
                                            <p:strVal val="#ppt_x-#ppt_w*1.125000"/>
                                          </p:val>
                                        </p:tav>
                                        <p:tav tm="100000">
                                          <p:val>
                                            <p:strVal val="#ppt_x"/>
                                          </p:val>
                                        </p:tav>
                                      </p:tavLst>
                                    </p:anim>
                                    <p:animEffect transition="in" filter="wipe(righ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strVal val="#ppt_w*0.70"/>
                                          </p:val>
                                        </p:tav>
                                        <p:tav tm="100000">
                                          <p:val>
                                            <p:strVal val="#ppt_w"/>
                                          </p:val>
                                        </p:tav>
                                      </p:tavLst>
                                    </p:anim>
                                    <p:anim calcmode="lin" valueType="num">
                                      <p:cBhvr>
                                        <p:cTn id="20" dur="1000" fill="hold"/>
                                        <p:tgtEl>
                                          <p:spTgt spid="3"/>
                                        </p:tgtEl>
                                        <p:attrNameLst>
                                          <p:attrName>ppt_h</p:attrName>
                                        </p:attrNameLst>
                                      </p:cBhvr>
                                      <p:tavLst>
                                        <p:tav tm="0">
                                          <p:val>
                                            <p:strVal val="#ppt_h"/>
                                          </p:val>
                                        </p:tav>
                                        <p:tav tm="100000">
                                          <p:val>
                                            <p:strVal val="#ppt_h"/>
                                          </p:val>
                                        </p:tav>
                                      </p:tavLst>
                                    </p:anim>
                                    <p:animEffect transition="in" filter="fade">
                                      <p:cBhvr>
                                        <p:cTn id="21" dur="1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500"/>
                                        <p:tgtEl>
                                          <p:spTgt spid="13"/>
                                        </p:tgtEl>
                                        <p:attrNameLst>
                                          <p:attrName>ppt_x</p:attrName>
                                        </p:attrNameLst>
                                      </p:cBhvr>
                                      <p:tavLst>
                                        <p:tav tm="0">
                                          <p:val>
                                            <p:strVal val="#ppt_x-#ppt_w*1.125000"/>
                                          </p:val>
                                        </p:tav>
                                        <p:tav tm="100000">
                                          <p:val>
                                            <p:strVal val="#ppt_x"/>
                                          </p:val>
                                        </p:tav>
                                      </p:tavLst>
                                    </p:anim>
                                    <p:animEffect transition="in" filter="wipe(righ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8"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p:tgtEl>
                                          <p:spTgt spid="14"/>
                                        </p:tgtEl>
                                        <p:attrNameLst>
                                          <p:attrName>ppt_x</p:attrName>
                                        </p:attrNameLst>
                                      </p:cBhvr>
                                      <p:tavLst>
                                        <p:tav tm="0">
                                          <p:val>
                                            <p:strVal val="#ppt_x-#ppt_w*1.125000"/>
                                          </p:val>
                                        </p:tav>
                                        <p:tav tm="100000">
                                          <p:val>
                                            <p:strVal val="#ppt_x"/>
                                          </p:val>
                                        </p:tav>
                                      </p:tavLst>
                                    </p:anim>
                                    <p:animEffect transition="in" filter="wipe(righ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1"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1000" fill="hold"/>
                                        <p:tgtEl>
                                          <p:spTgt spid="16"/>
                                        </p:tgtEl>
                                        <p:attrNameLst>
                                          <p:attrName>ppt_w</p:attrName>
                                        </p:attrNameLst>
                                      </p:cBhvr>
                                      <p:tavLst>
                                        <p:tav tm="0">
                                          <p:val>
                                            <p:strVal val="#ppt_w*0.70"/>
                                          </p:val>
                                        </p:tav>
                                        <p:tav tm="100000">
                                          <p:val>
                                            <p:strVal val="#ppt_w"/>
                                          </p:val>
                                        </p:tav>
                                      </p:tavLst>
                                    </p:anim>
                                    <p:anim calcmode="lin" valueType="num">
                                      <p:cBhvr>
                                        <p:cTn id="39" dur="1000" fill="hold"/>
                                        <p:tgtEl>
                                          <p:spTgt spid="16"/>
                                        </p:tgtEl>
                                        <p:attrNameLst>
                                          <p:attrName>ppt_h</p:attrName>
                                        </p:attrNameLst>
                                      </p:cBhvr>
                                      <p:tavLst>
                                        <p:tav tm="0">
                                          <p:val>
                                            <p:strVal val="#ppt_h"/>
                                          </p:val>
                                        </p:tav>
                                        <p:tav tm="100000">
                                          <p:val>
                                            <p:strVal val="#ppt_h"/>
                                          </p:val>
                                        </p:tav>
                                      </p:tavLst>
                                    </p:anim>
                                    <p:animEffect transition="in" filter="fade">
                                      <p:cBhvr>
                                        <p:cTn id="4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24BB2D-65C8-254A-928F-8D9EA4D17678}"/>
              </a:ext>
            </a:extLst>
          </p:cNvPr>
          <p:cNvSpPr>
            <a:spLocks noGrp="1"/>
          </p:cNvSpPr>
          <p:nvPr>
            <p:ph type="title"/>
          </p:nvPr>
        </p:nvSpPr>
        <p:spPr/>
        <p:txBody>
          <a:bodyPr>
            <a:normAutofit/>
          </a:bodyPr>
          <a:lstStyle/>
          <a:p>
            <a:r>
              <a:rPr lang="fr-CH" sz="3800" dirty="0"/>
              <a:t>« Aider à diminuer le nombre de contaminations »</a:t>
            </a:r>
            <a:endParaRPr lang="fr-FR" sz="3800" dirty="0"/>
          </a:p>
        </p:txBody>
      </p:sp>
      <p:pic>
        <p:nvPicPr>
          <p:cNvPr id="5" name="Image 4">
            <a:extLst>
              <a:ext uri="{FF2B5EF4-FFF2-40B4-BE49-F238E27FC236}">
                <a16:creationId xmlns:a16="http://schemas.microsoft.com/office/drawing/2014/main" id="{8634141D-ACEE-9C46-925F-7BEF71C986BF}"/>
              </a:ext>
            </a:extLst>
          </p:cNvPr>
          <p:cNvPicPr>
            <a:picLocks noChangeAspect="1"/>
          </p:cNvPicPr>
          <p:nvPr/>
        </p:nvPicPr>
        <p:blipFill>
          <a:blip r:embed="rId2"/>
          <a:stretch>
            <a:fillRect/>
          </a:stretch>
        </p:blipFill>
        <p:spPr>
          <a:xfrm>
            <a:off x="303619" y="1316734"/>
            <a:ext cx="2694761" cy="4575395"/>
          </a:xfrm>
          <a:prstGeom prst="rect">
            <a:avLst/>
          </a:prstGeom>
        </p:spPr>
      </p:pic>
      <p:pic>
        <p:nvPicPr>
          <p:cNvPr id="6" name="Image 5">
            <a:extLst>
              <a:ext uri="{FF2B5EF4-FFF2-40B4-BE49-F238E27FC236}">
                <a16:creationId xmlns:a16="http://schemas.microsoft.com/office/drawing/2014/main" id="{6E202436-8F09-DC40-8E5E-1933D62AE4E8}"/>
              </a:ext>
            </a:extLst>
          </p:cNvPr>
          <p:cNvPicPr>
            <a:picLocks noChangeAspect="1"/>
          </p:cNvPicPr>
          <p:nvPr/>
        </p:nvPicPr>
        <p:blipFill>
          <a:blip r:embed="rId3"/>
          <a:stretch>
            <a:fillRect/>
          </a:stretch>
        </p:blipFill>
        <p:spPr>
          <a:xfrm>
            <a:off x="3274349" y="1322388"/>
            <a:ext cx="2032000" cy="736600"/>
          </a:xfrm>
          <a:prstGeom prst="rect">
            <a:avLst/>
          </a:prstGeom>
        </p:spPr>
      </p:pic>
      <p:sp>
        <p:nvSpPr>
          <p:cNvPr id="9" name="Rectangle 8">
            <a:extLst>
              <a:ext uri="{FF2B5EF4-FFF2-40B4-BE49-F238E27FC236}">
                <a16:creationId xmlns:a16="http://schemas.microsoft.com/office/drawing/2014/main" id="{7927D49F-EF78-1449-9D4E-1DF6B4187251}"/>
              </a:ext>
            </a:extLst>
          </p:cNvPr>
          <p:cNvSpPr/>
          <p:nvPr/>
        </p:nvSpPr>
        <p:spPr>
          <a:xfrm>
            <a:off x="3274349" y="2058988"/>
            <a:ext cx="8333882" cy="3046988"/>
          </a:xfrm>
          <a:prstGeom prst="rect">
            <a:avLst/>
          </a:prstGeom>
        </p:spPr>
        <p:txBody>
          <a:bodyPr wrap="square">
            <a:spAutoFit/>
          </a:bodyPr>
          <a:lstStyle/>
          <a:p>
            <a:r>
              <a:rPr lang="fr-CH" sz="2400" b="1" i="0" dirty="0">
                <a:solidFill>
                  <a:srgbClr val="000000"/>
                </a:solidFill>
                <a:effectLst/>
                <a:latin typeface="Georgia-Bold" panose="02040502050405020303" pitchFamily="18" charset="0"/>
              </a:rPr>
              <a:t>7. Est-on encore contagieux après avoir été vacciné?</a:t>
            </a:r>
            <a:br>
              <a:rPr lang="fr-CH" sz="2400" dirty="0"/>
            </a:br>
            <a:r>
              <a:rPr lang="fr-CH" sz="2400" b="0" i="0" dirty="0">
                <a:solidFill>
                  <a:srgbClr val="000000"/>
                </a:solidFill>
                <a:effectLst/>
                <a:latin typeface="Georgia-Regular" panose="02040502050405020303" pitchFamily="18" charset="0"/>
              </a:rPr>
              <a:t>Il n’y a pas encore de réponse définitive. Des données préliminaires suggèrent que les vaccins pourraient aussi diminuer le risque d’être infecté sans symptômes, mais elles sont encore peu nombreuses. </a:t>
            </a:r>
            <a:r>
              <a:rPr lang="fr-CH" sz="2400" b="0" i="0" dirty="0">
                <a:solidFill>
                  <a:srgbClr val="000000"/>
                </a:solidFill>
                <a:effectLst/>
                <a:highlight>
                  <a:srgbClr val="FFFF00"/>
                </a:highlight>
                <a:latin typeface="Georgia-Regular" panose="02040502050405020303" pitchFamily="18" charset="0"/>
              </a:rPr>
              <a:t>Donc, par honnêteté, il vaut mieux dire que le risque de contagion pourrait ne pas être diminué</a:t>
            </a:r>
            <a:r>
              <a:rPr lang="fr-CH" sz="2400" b="0" i="0" dirty="0">
                <a:solidFill>
                  <a:srgbClr val="000000"/>
                </a:solidFill>
                <a:effectLst/>
                <a:latin typeface="Georgia-Regular" panose="02040502050405020303" pitchFamily="18" charset="0"/>
              </a:rPr>
              <a:t> et recommander de ne pas modifier ses habitudes (masque, mains, distanciation) après la vaccination.</a:t>
            </a:r>
            <a:endParaRPr lang="fr-FR" sz="2400" dirty="0"/>
          </a:p>
        </p:txBody>
      </p:sp>
    </p:spTree>
    <p:extLst>
      <p:ext uri="{BB962C8B-B14F-4D97-AF65-F5344CB8AC3E}">
        <p14:creationId xmlns:p14="http://schemas.microsoft.com/office/powerpoint/2010/main" val="981494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p:tgtEl>
                                          <p:spTgt spid="6"/>
                                        </p:tgtEl>
                                        <p:attrNameLst>
                                          <p:attrName>ppt_x</p:attrName>
                                        </p:attrNameLst>
                                      </p:cBhvr>
                                      <p:tavLst>
                                        <p:tav tm="0">
                                          <p:val>
                                            <p:strVal val="#ppt_x-#ppt_w*1.125000"/>
                                          </p:val>
                                        </p:tav>
                                        <p:tav tm="100000">
                                          <p:val>
                                            <p:strVal val="#ppt_x"/>
                                          </p:val>
                                        </p:tav>
                                      </p:tavLst>
                                    </p:anim>
                                    <p:animEffect transition="in" filter="wipe(righ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ppt_w</p:attrName>
                                        </p:attrNameLst>
                                      </p:cBhvr>
                                      <p:tavLst>
                                        <p:tav tm="0">
                                          <p:val>
                                            <p:strVal val="#ppt_w*0.70"/>
                                          </p:val>
                                        </p:tav>
                                        <p:tav tm="100000">
                                          <p:val>
                                            <p:strVal val="#ppt_w"/>
                                          </p:val>
                                        </p:tav>
                                      </p:tavLst>
                                    </p:anim>
                                    <p:anim calcmode="lin" valueType="num">
                                      <p:cBhvr>
                                        <p:cTn id="19" dur="1000" fill="hold"/>
                                        <p:tgtEl>
                                          <p:spTgt spid="9"/>
                                        </p:tgtEl>
                                        <p:attrNameLst>
                                          <p:attrName>ppt_h</p:attrName>
                                        </p:attrNameLst>
                                      </p:cBhvr>
                                      <p:tavLst>
                                        <p:tav tm="0">
                                          <p:val>
                                            <p:strVal val="#ppt_h"/>
                                          </p:val>
                                        </p:tav>
                                        <p:tav tm="100000">
                                          <p:val>
                                            <p:strVal val="#ppt_h"/>
                                          </p:val>
                                        </p:tav>
                                      </p:tavLst>
                                    </p:anim>
                                    <p:animEffect transition="in" filter="fade">
                                      <p:cBhvr>
                                        <p:cTn id="2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76229F-395E-6244-80C5-1E90EB5D2037}"/>
              </a:ext>
            </a:extLst>
          </p:cNvPr>
          <p:cNvSpPr>
            <a:spLocks noGrp="1"/>
          </p:cNvSpPr>
          <p:nvPr>
            <p:ph type="title"/>
          </p:nvPr>
        </p:nvSpPr>
        <p:spPr/>
        <p:txBody>
          <a:bodyPr>
            <a:normAutofit/>
          </a:bodyPr>
          <a:lstStyle/>
          <a:p>
            <a:r>
              <a:rPr lang="fr-CH" sz="3800" dirty="0"/>
              <a:t>« Aider à lutter contre les répercussions </a:t>
            </a:r>
            <a:br>
              <a:rPr lang="fr-CH" sz="3800" dirty="0"/>
            </a:br>
            <a:r>
              <a:rPr lang="fr-CH" sz="3800" dirty="0"/>
              <a:t>de la pandémie »</a:t>
            </a:r>
            <a:endParaRPr lang="fr-FR" sz="3800" dirty="0"/>
          </a:p>
        </p:txBody>
      </p:sp>
      <p:sp>
        <p:nvSpPr>
          <p:cNvPr id="8" name="Rectangle 7">
            <a:extLst>
              <a:ext uri="{FF2B5EF4-FFF2-40B4-BE49-F238E27FC236}">
                <a16:creationId xmlns:a16="http://schemas.microsoft.com/office/drawing/2014/main" id="{C041FB7F-210E-0146-B324-0EDCEB05FFF0}"/>
              </a:ext>
            </a:extLst>
          </p:cNvPr>
          <p:cNvSpPr/>
          <p:nvPr/>
        </p:nvSpPr>
        <p:spPr>
          <a:xfrm>
            <a:off x="838200" y="2663740"/>
            <a:ext cx="6096000" cy="923330"/>
          </a:xfrm>
          <a:prstGeom prst="rect">
            <a:avLst/>
          </a:prstGeom>
        </p:spPr>
        <p:txBody>
          <a:bodyPr>
            <a:spAutoFit/>
          </a:bodyPr>
          <a:lstStyle/>
          <a:p>
            <a:r>
              <a:rPr lang="fr-CH" dirty="0"/>
              <a:t>D’après une étude réalisée par l’association </a:t>
            </a:r>
            <a:r>
              <a:rPr lang="fr-CH" dirty="0" err="1"/>
              <a:t>Swiss</a:t>
            </a:r>
            <a:r>
              <a:rPr lang="fr-CH" dirty="0"/>
              <a:t> Export, </a:t>
            </a:r>
            <a:r>
              <a:rPr lang="fr-CH" dirty="0">
                <a:highlight>
                  <a:srgbClr val="FFFF00"/>
                </a:highlight>
              </a:rPr>
              <a:t>une PME sur six, risque de faire faillite</a:t>
            </a:r>
            <a:r>
              <a:rPr lang="fr-CH" dirty="0"/>
              <a:t> si les difficultés de paiement ne sont pas affrontées de manière efficace.</a:t>
            </a:r>
            <a:endParaRPr lang="fr-FR" dirty="0"/>
          </a:p>
        </p:txBody>
      </p:sp>
      <p:sp>
        <p:nvSpPr>
          <p:cNvPr id="9" name="Rectangle 8">
            <a:extLst>
              <a:ext uri="{FF2B5EF4-FFF2-40B4-BE49-F238E27FC236}">
                <a16:creationId xmlns:a16="http://schemas.microsoft.com/office/drawing/2014/main" id="{71C5A6BE-D87E-674A-B512-C665EE6FD266}"/>
              </a:ext>
            </a:extLst>
          </p:cNvPr>
          <p:cNvSpPr/>
          <p:nvPr/>
        </p:nvSpPr>
        <p:spPr>
          <a:xfrm>
            <a:off x="5016285" y="3504409"/>
            <a:ext cx="6096000" cy="646331"/>
          </a:xfrm>
          <a:prstGeom prst="rect">
            <a:avLst/>
          </a:prstGeom>
        </p:spPr>
        <p:txBody>
          <a:bodyPr>
            <a:spAutoFit/>
          </a:bodyPr>
          <a:lstStyle/>
          <a:p>
            <a:r>
              <a:rPr lang="fr-CH" b="0" i="0" dirty="0">
                <a:solidFill>
                  <a:srgbClr val="000000"/>
                </a:solidFill>
                <a:effectLst/>
                <a:latin typeface="Work Sans"/>
              </a:rPr>
              <a:t>Selon les statistiques, </a:t>
            </a:r>
            <a:r>
              <a:rPr lang="fr-CH" b="0" i="0" dirty="0">
                <a:solidFill>
                  <a:srgbClr val="000000"/>
                </a:solidFill>
                <a:effectLst/>
                <a:highlight>
                  <a:srgbClr val="FFFF00"/>
                </a:highlight>
                <a:latin typeface="Work Sans"/>
              </a:rPr>
              <a:t>au moins un travailleur sur trois a connu un </a:t>
            </a:r>
            <a:r>
              <a:rPr lang="fr-CH" b="1" i="0" dirty="0">
                <a:solidFill>
                  <a:srgbClr val="000000"/>
                </a:solidFill>
                <a:effectLst/>
                <a:highlight>
                  <a:srgbClr val="FFFF00"/>
                </a:highlight>
                <a:latin typeface="Work Sans"/>
              </a:rPr>
              <a:t>chômage partiel</a:t>
            </a:r>
            <a:r>
              <a:rPr lang="fr-CH" b="0" i="0" dirty="0">
                <a:solidFill>
                  <a:srgbClr val="000000"/>
                </a:solidFill>
                <a:effectLst/>
                <a:highlight>
                  <a:srgbClr val="FFFF00"/>
                </a:highlight>
                <a:latin typeface="Work Sans"/>
              </a:rPr>
              <a:t> </a:t>
            </a:r>
            <a:r>
              <a:rPr lang="fr-CH" b="0" i="0" dirty="0">
                <a:solidFill>
                  <a:srgbClr val="000000"/>
                </a:solidFill>
                <a:effectLst/>
                <a:latin typeface="Work Sans"/>
              </a:rPr>
              <a:t>en raison des difficultés de paiement.</a:t>
            </a:r>
            <a:endParaRPr lang="fr-FR" dirty="0"/>
          </a:p>
        </p:txBody>
      </p:sp>
      <p:sp>
        <p:nvSpPr>
          <p:cNvPr id="10" name="Rectangle 9">
            <a:extLst>
              <a:ext uri="{FF2B5EF4-FFF2-40B4-BE49-F238E27FC236}">
                <a16:creationId xmlns:a16="http://schemas.microsoft.com/office/drawing/2014/main" id="{8D2E54F7-3058-1A48-972A-230179DB64E7}"/>
              </a:ext>
            </a:extLst>
          </p:cNvPr>
          <p:cNvSpPr/>
          <p:nvPr/>
        </p:nvSpPr>
        <p:spPr>
          <a:xfrm>
            <a:off x="838200" y="4177262"/>
            <a:ext cx="6096000" cy="923330"/>
          </a:xfrm>
          <a:prstGeom prst="rect">
            <a:avLst/>
          </a:prstGeom>
        </p:spPr>
        <p:txBody>
          <a:bodyPr>
            <a:spAutoFit/>
          </a:bodyPr>
          <a:lstStyle/>
          <a:p>
            <a:r>
              <a:rPr lang="fr-CH" b="0" i="0" dirty="0">
                <a:solidFill>
                  <a:srgbClr val="000000"/>
                </a:solidFill>
                <a:effectLst/>
                <a:latin typeface="Work Sans"/>
              </a:rPr>
              <a:t>Sur les six semaines du confinement général</a:t>
            </a:r>
            <a:r>
              <a:rPr lang="fr-CH" b="0" i="0" dirty="0">
                <a:solidFill>
                  <a:srgbClr val="000000"/>
                </a:solidFill>
                <a:effectLst/>
                <a:highlight>
                  <a:srgbClr val="FFFF00"/>
                </a:highlight>
                <a:latin typeface="Work Sans"/>
              </a:rPr>
              <a:t>, la facture se montait à près de 18 milliards</a:t>
            </a:r>
            <a:r>
              <a:rPr lang="fr-CH" b="0" i="0" dirty="0">
                <a:solidFill>
                  <a:srgbClr val="000000"/>
                </a:solidFill>
                <a:effectLst/>
                <a:latin typeface="Work Sans"/>
              </a:rPr>
              <a:t>, selon les informations livrées par l’institut de recherche conjoncturelle. </a:t>
            </a:r>
            <a:endParaRPr lang="fr-FR" dirty="0"/>
          </a:p>
        </p:txBody>
      </p:sp>
      <p:sp>
        <p:nvSpPr>
          <p:cNvPr id="11" name="Rectangle 10">
            <a:extLst>
              <a:ext uri="{FF2B5EF4-FFF2-40B4-BE49-F238E27FC236}">
                <a16:creationId xmlns:a16="http://schemas.microsoft.com/office/drawing/2014/main" id="{E48BA7D5-D74C-1048-A145-31A0290AC2DA}"/>
              </a:ext>
            </a:extLst>
          </p:cNvPr>
          <p:cNvSpPr/>
          <p:nvPr/>
        </p:nvSpPr>
        <p:spPr>
          <a:xfrm>
            <a:off x="5016285" y="5176296"/>
            <a:ext cx="6096000" cy="923330"/>
          </a:xfrm>
          <a:prstGeom prst="rect">
            <a:avLst/>
          </a:prstGeom>
        </p:spPr>
        <p:txBody>
          <a:bodyPr>
            <a:spAutoFit/>
          </a:bodyPr>
          <a:lstStyle/>
          <a:p>
            <a:r>
              <a:rPr lang="fr-CH" dirty="0">
                <a:solidFill>
                  <a:srgbClr val="000000"/>
                </a:solidFill>
                <a:latin typeface="Work Sans"/>
              </a:rPr>
              <a:t>«</a:t>
            </a:r>
            <a:r>
              <a:rPr lang="fr-CH" dirty="0">
                <a:solidFill>
                  <a:srgbClr val="000000"/>
                </a:solidFill>
                <a:highlight>
                  <a:srgbClr val="FFFF00"/>
                </a:highlight>
                <a:latin typeface="Work Sans"/>
              </a:rPr>
              <a:t>E</a:t>
            </a:r>
            <a:r>
              <a:rPr lang="fr-CH" b="0" i="0" dirty="0">
                <a:solidFill>
                  <a:srgbClr val="000000"/>
                </a:solidFill>
                <a:effectLst/>
                <a:highlight>
                  <a:srgbClr val="FFFF00"/>
                </a:highlight>
                <a:latin typeface="Work Sans"/>
              </a:rPr>
              <a:t>n fin d’année 2020, la majorité des sociétés clientes de notre fiduciaire</a:t>
            </a:r>
            <a:r>
              <a:rPr lang="fr-CH" b="0" i="0" dirty="0">
                <a:effectLst/>
                <a:highlight>
                  <a:srgbClr val="FFFF00"/>
                </a:highlight>
                <a:latin typeface="Work Sans"/>
              </a:rPr>
              <a:t> ont enregistré une baisse d’au moins 35 % du chiffre par rapport à 2019.</a:t>
            </a:r>
            <a:r>
              <a:rPr lang="fr-CH" b="0" i="0" dirty="0">
                <a:effectLst/>
                <a:latin typeface="Work Sans"/>
              </a:rPr>
              <a:t>»</a:t>
            </a:r>
            <a:endParaRPr lang="fr-FR" dirty="0"/>
          </a:p>
        </p:txBody>
      </p:sp>
      <p:pic>
        <p:nvPicPr>
          <p:cNvPr id="12" name="Image 11">
            <a:extLst>
              <a:ext uri="{FF2B5EF4-FFF2-40B4-BE49-F238E27FC236}">
                <a16:creationId xmlns:a16="http://schemas.microsoft.com/office/drawing/2014/main" id="{98BE1E9C-03B0-134D-B634-4F1CCE0D2C33}"/>
              </a:ext>
            </a:extLst>
          </p:cNvPr>
          <p:cNvPicPr>
            <a:picLocks noChangeAspect="1"/>
          </p:cNvPicPr>
          <p:nvPr/>
        </p:nvPicPr>
        <p:blipFill>
          <a:blip r:embed="rId2"/>
          <a:stretch>
            <a:fillRect/>
          </a:stretch>
        </p:blipFill>
        <p:spPr>
          <a:xfrm>
            <a:off x="2757621" y="2131135"/>
            <a:ext cx="3251200" cy="292100"/>
          </a:xfrm>
          <a:prstGeom prst="rect">
            <a:avLst/>
          </a:prstGeom>
        </p:spPr>
      </p:pic>
      <p:pic>
        <p:nvPicPr>
          <p:cNvPr id="13" name="Image 12">
            <a:extLst>
              <a:ext uri="{FF2B5EF4-FFF2-40B4-BE49-F238E27FC236}">
                <a16:creationId xmlns:a16="http://schemas.microsoft.com/office/drawing/2014/main" id="{12E4BC28-803F-574E-97D3-54A86EBF9CBA}"/>
              </a:ext>
            </a:extLst>
          </p:cNvPr>
          <p:cNvPicPr>
            <a:picLocks noChangeAspect="1"/>
          </p:cNvPicPr>
          <p:nvPr/>
        </p:nvPicPr>
        <p:blipFill>
          <a:blip r:embed="rId3"/>
          <a:stretch>
            <a:fillRect/>
          </a:stretch>
        </p:blipFill>
        <p:spPr>
          <a:xfrm>
            <a:off x="838200" y="1660016"/>
            <a:ext cx="1816100" cy="774700"/>
          </a:xfrm>
          <a:prstGeom prst="rect">
            <a:avLst/>
          </a:prstGeom>
        </p:spPr>
      </p:pic>
    </p:spTree>
    <p:extLst>
      <p:ext uri="{BB962C8B-B14F-4D97-AF65-F5344CB8AC3E}">
        <p14:creationId xmlns:p14="http://schemas.microsoft.com/office/powerpoint/2010/main" val="273830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ppt_x</p:attrName>
                                        </p:attrNameLst>
                                      </p:cBhvr>
                                      <p:tavLst>
                                        <p:tav tm="0">
                                          <p:val>
                                            <p:strVal val="#ppt_x-#ppt_w*1.125000"/>
                                          </p:val>
                                        </p:tav>
                                        <p:tav tm="100000">
                                          <p:val>
                                            <p:strVal val="#ppt_x"/>
                                          </p:val>
                                        </p:tav>
                                      </p:tavLst>
                                    </p:anim>
                                    <p:animEffect transition="in" filter="wipe(right)">
                                      <p:cBhvr>
                                        <p:cTn id="8" dur="500"/>
                                        <p:tgtEl>
                                          <p:spTgt spid="1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p:tgtEl>
                                          <p:spTgt spid="12"/>
                                        </p:tgtEl>
                                        <p:attrNameLst>
                                          <p:attrName>ppt_x</p:attrName>
                                        </p:attrNameLst>
                                      </p:cBhvr>
                                      <p:tavLst>
                                        <p:tav tm="0">
                                          <p:val>
                                            <p:strVal val="#ppt_x-#ppt_w*1.125000"/>
                                          </p:val>
                                        </p:tav>
                                        <p:tav tm="100000">
                                          <p:val>
                                            <p:strVal val="#ppt_x"/>
                                          </p:val>
                                        </p:tav>
                                      </p:tavLst>
                                    </p:anim>
                                    <p:animEffect transition="in" filter="wipe(righ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strVal val="#ppt_w*0.70"/>
                                          </p:val>
                                        </p:tav>
                                        <p:tav tm="100000">
                                          <p:val>
                                            <p:strVal val="#ppt_w"/>
                                          </p:val>
                                        </p:tav>
                                      </p:tavLst>
                                    </p:anim>
                                    <p:anim calcmode="lin" valueType="num">
                                      <p:cBhvr>
                                        <p:cTn id="20" dur="1000" fill="hold"/>
                                        <p:tgtEl>
                                          <p:spTgt spid="8"/>
                                        </p:tgtEl>
                                        <p:attrNameLst>
                                          <p:attrName>ppt_h</p:attrName>
                                        </p:attrNameLst>
                                      </p:cBhvr>
                                      <p:tavLst>
                                        <p:tav tm="0">
                                          <p:val>
                                            <p:strVal val="#ppt_h"/>
                                          </p:val>
                                        </p:tav>
                                        <p:tav tm="100000">
                                          <p:val>
                                            <p:strVal val="#ppt_h"/>
                                          </p:val>
                                        </p:tav>
                                      </p:tavLst>
                                    </p:anim>
                                    <p:animEffect transition="in" filter="fade">
                                      <p:cBhvr>
                                        <p:cTn id="21" dur="1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1000" fill="hold"/>
                                        <p:tgtEl>
                                          <p:spTgt spid="9"/>
                                        </p:tgtEl>
                                        <p:attrNameLst>
                                          <p:attrName>ppt_w</p:attrName>
                                        </p:attrNameLst>
                                      </p:cBhvr>
                                      <p:tavLst>
                                        <p:tav tm="0">
                                          <p:val>
                                            <p:strVal val="#ppt_w*0.70"/>
                                          </p:val>
                                        </p:tav>
                                        <p:tav tm="100000">
                                          <p:val>
                                            <p:strVal val="#ppt_w"/>
                                          </p:val>
                                        </p:tav>
                                      </p:tavLst>
                                    </p:anim>
                                    <p:anim calcmode="lin" valueType="num">
                                      <p:cBhvr>
                                        <p:cTn id="27" dur="1000" fill="hold"/>
                                        <p:tgtEl>
                                          <p:spTgt spid="9"/>
                                        </p:tgtEl>
                                        <p:attrNameLst>
                                          <p:attrName>ppt_h</p:attrName>
                                        </p:attrNameLst>
                                      </p:cBhvr>
                                      <p:tavLst>
                                        <p:tav tm="0">
                                          <p:val>
                                            <p:strVal val="#ppt_h"/>
                                          </p:val>
                                        </p:tav>
                                        <p:tav tm="100000">
                                          <p:val>
                                            <p:strVal val="#ppt_h"/>
                                          </p:val>
                                        </p:tav>
                                      </p:tavLst>
                                    </p:anim>
                                    <p:animEffect transition="in" filter="fade">
                                      <p:cBhvr>
                                        <p:cTn id="28" dur="1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1000" fill="hold"/>
                                        <p:tgtEl>
                                          <p:spTgt spid="10"/>
                                        </p:tgtEl>
                                        <p:attrNameLst>
                                          <p:attrName>ppt_w</p:attrName>
                                        </p:attrNameLst>
                                      </p:cBhvr>
                                      <p:tavLst>
                                        <p:tav tm="0">
                                          <p:val>
                                            <p:strVal val="#ppt_w*0.70"/>
                                          </p:val>
                                        </p:tav>
                                        <p:tav tm="100000">
                                          <p:val>
                                            <p:strVal val="#ppt_w"/>
                                          </p:val>
                                        </p:tav>
                                      </p:tavLst>
                                    </p:anim>
                                    <p:anim calcmode="lin" valueType="num">
                                      <p:cBhvr>
                                        <p:cTn id="34" dur="1000" fill="hold"/>
                                        <p:tgtEl>
                                          <p:spTgt spid="10"/>
                                        </p:tgtEl>
                                        <p:attrNameLst>
                                          <p:attrName>ppt_h</p:attrName>
                                        </p:attrNameLst>
                                      </p:cBhvr>
                                      <p:tavLst>
                                        <p:tav tm="0">
                                          <p:val>
                                            <p:strVal val="#ppt_h"/>
                                          </p:val>
                                        </p:tav>
                                        <p:tav tm="100000">
                                          <p:val>
                                            <p:strVal val="#ppt_h"/>
                                          </p:val>
                                        </p:tav>
                                      </p:tavLst>
                                    </p:anim>
                                    <p:animEffect transition="in" filter="fade">
                                      <p:cBhvr>
                                        <p:cTn id="35" dur="10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1000" fill="hold"/>
                                        <p:tgtEl>
                                          <p:spTgt spid="11"/>
                                        </p:tgtEl>
                                        <p:attrNameLst>
                                          <p:attrName>ppt_w</p:attrName>
                                        </p:attrNameLst>
                                      </p:cBhvr>
                                      <p:tavLst>
                                        <p:tav tm="0">
                                          <p:val>
                                            <p:strVal val="#ppt_w*0.70"/>
                                          </p:val>
                                        </p:tav>
                                        <p:tav tm="100000">
                                          <p:val>
                                            <p:strVal val="#ppt_w"/>
                                          </p:val>
                                        </p:tav>
                                      </p:tavLst>
                                    </p:anim>
                                    <p:anim calcmode="lin" valueType="num">
                                      <p:cBhvr>
                                        <p:cTn id="41" dur="1000" fill="hold"/>
                                        <p:tgtEl>
                                          <p:spTgt spid="11"/>
                                        </p:tgtEl>
                                        <p:attrNameLst>
                                          <p:attrName>ppt_h</p:attrName>
                                        </p:attrNameLst>
                                      </p:cBhvr>
                                      <p:tavLst>
                                        <p:tav tm="0">
                                          <p:val>
                                            <p:strVal val="#ppt_h"/>
                                          </p:val>
                                        </p:tav>
                                        <p:tav tm="100000">
                                          <p:val>
                                            <p:strVal val="#ppt_h"/>
                                          </p:val>
                                        </p:tav>
                                      </p:tavLst>
                                    </p:anim>
                                    <p:animEffect transition="in" filter="fade">
                                      <p:cBhvr>
                                        <p:cTn id="4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EBFFF-C92F-1648-835B-51CA777E2243}"/>
              </a:ext>
            </a:extLst>
          </p:cNvPr>
          <p:cNvSpPr>
            <a:spLocks noGrp="1"/>
          </p:cNvSpPr>
          <p:nvPr>
            <p:ph type="title"/>
          </p:nvPr>
        </p:nvSpPr>
        <p:spPr/>
        <p:txBody>
          <a:bodyPr>
            <a:normAutofit/>
          </a:bodyPr>
          <a:lstStyle/>
          <a:p>
            <a:r>
              <a:rPr lang="fr-CH" sz="3800" dirty="0"/>
              <a:t>« Éviter des séquelles durables de la maladie </a:t>
            </a:r>
            <a:br>
              <a:rPr lang="fr-CH" sz="3800" dirty="0"/>
            </a:br>
            <a:r>
              <a:rPr lang="fr-CH" sz="3800" dirty="0"/>
              <a:t>(COVID long) »</a:t>
            </a:r>
            <a:endParaRPr lang="fr-FR" sz="3800" dirty="0"/>
          </a:p>
        </p:txBody>
      </p:sp>
      <p:pic>
        <p:nvPicPr>
          <p:cNvPr id="4" name="Espace réservé du contenu 3">
            <a:extLst>
              <a:ext uri="{FF2B5EF4-FFF2-40B4-BE49-F238E27FC236}">
                <a16:creationId xmlns:a16="http://schemas.microsoft.com/office/drawing/2014/main" id="{EE80F4B7-C687-4547-B691-29ADE2EB0AA4}"/>
              </a:ext>
            </a:extLst>
          </p:cNvPr>
          <p:cNvPicPr>
            <a:picLocks noGrp="1" noChangeAspect="1"/>
          </p:cNvPicPr>
          <p:nvPr>
            <p:ph idx="1"/>
          </p:nvPr>
        </p:nvPicPr>
        <p:blipFill>
          <a:blip r:embed="rId2"/>
          <a:stretch>
            <a:fillRect/>
          </a:stretch>
        </p:blipFill>
        <p:spPr>
          <a:xfrm>
            <a:off x="637090" y="1781822"/>
            <a:ext cx="2616200" cy="1104900"/>
          </a:xfrm>
          <a:prstGeom prst="rect">
            <a:avLst/>
          </a:prstGeom>
        </p:spPr>
      </p:pic>
      <p:pic>
        <p:nvPicPr>
          <p:cNvPr id="5" name="Image 4">
            <a:extLst>
              <a:ext uri="{FF2B5EF4-FFF2-40B4-BE49-F238E27FC236}">
                <a16:creationId xmlns:a16="http://schemas.microsoft.com/office/drawing/2014/main" id="{D754ED29-FB38-DF49-B42A-D7BDCC615FB4}"/>
              </a:ext>
            </a:extLst>
          </p:cNvPr>
          <p:cNvPicPr>
            <a:picLocks noChangeAspect="1"/>
          </p:cNvPicPr>
          <p:nvPr/>
        </p:nvPicPr>
        <p:blipFill>
          <a:blip r:embed="rId3"/>
          <a:stretch>
            <a:fillRect/>
          </a:stretch>
        </p:blipFill>
        <p:spPr>
          <a:xfrm>
            <a:off x="3253290" y="1744212"/>
            <a:ext cx="7367647" cy="1252243"/>
          </a:xfrm>
          <a:prstGeom prst="rect">
            <a:avLst/>
          </a:prstGeom>
        </p:spPr>
      </p:pic>
      <p:pic>
        <p:nvPicPr>
          <p:cNvPr id="6" name="Image 5">
            <a:extLst>
              <a:ext uri="{FF2B5EF4-FFF2-40B4-BE49-F238E27FC236}">
                <a16:creationId xmlns:a16="http://schemas.microsoft.com/office/drawing/2014/main" id="{26CAEEBD-FE53-784A-8EAF-73E87ACFA272}"/>
              </a:ext>
            </a:extLst>
          </p:cNvPr>
          <p:cNvPicPr>
            <a:picLocks noChangeAspect="1"/>
          </p:cNvPicPr>
          <p:nvPr/>
        </p:nvPicPr>
        <p:blipFill>
          <a:blip r:embed="rId4"/>
          <a:stretch>
            <a:fillRect/>
          </a:stretch>
        </p:blipFill>
        <p:spPr>
          <a:xfrm>
            <a:off x="637090" y="3225041"/>
            <a:ext cx="3213100" cy="2336800"/>
          </a:xfrm>
          <a:prstGeom prst="rect">
            <a:avLst/>
          </a:prstGeom>
        </p:spPr>
      </p:pic>
      <p:pic>
        <p:nvPicPr>
          <p:cNvPr id="7" name="Image 6">
            <a:extLst>
              <a:ext uri="{FF2B5EF4-FFF2-40B4-BE49-F238E27FC236}">
                <a16:creationId xmlns:a16="http://schemas.microsoft.com/office/drawing/2014/main" id="{1CF4B352-45C4-364A-8E0C-F9C70722238E}"/>
              </a:ext>
            </a:extLst>
          </p:cNvPr>
          <p:cNvPicPr>
            <a:picLocks noChangeAspect="1"/>
          </p:cNvPicPr>
          <p:nvPr/>
        </p:nvPicPr>
        <p:blipFill>
          <a:blip r:embed="rId5"/>
          <a:stretch>
            <a:fillRect/>
          </a:stretch>
        </p:blipFill>
        <p:spPr>
          <a:xfrm>
            <a:off x="4005564" y="3222076"/>
            <a:ext cx="3162300" cy="2311400"/>
          </a:xfrm>
          <a:prstGeom prst="rect">
            <a:avLst/>
          </a:prstGeom>
        </p:spPr>
      </p:pic>
      <p:sp>
        <p:nvSpPr>
          <p:cNvPr id="10" name="Rectangle 9">
            <a:extLst>
              <a:ext uri="{FF2B5EF4-FFF2-40B4-BE49-F238E27FC236}">
                <a16:creationId xmlns:a16="http://schemas.microsoft.com/office/drawing/2014/main" id="{73013A3F-3031-A04B-A8D4-66788000C06E}"/>
              </a:ext>
            </a:extLst>
          </p:cNvPr>
          <p:cNvSpPr/>
          <p:nvPr/>
        </p:nvSpPr>
        <p:spPr>
          <a:xfrm>
            <a:off x="7488820" y="3186214"/>
            <a:ext cx="4340506" cy="2246769"/>
          </a:xfrm>
          <a:prstGeom prst="rect">
            <a:avLst/>
          </a:prstGeom>
        </p:spPr>
        <p:txBody>
          <a:bodyPr wrap="square">
            <a:spAutoFit/>
          </a:bodyPr>
          <a:lstStyle/>
          <a:p>
            <a:r>
              <a:rPr lang="fr-CH" sz="2800" dirty="0">
                <a:solidFill>
                  <a:srgbClr val="454545"/>
                </a:solidFill>
                <a:latin typeface="Frutiger Neue"/>
              </a:rPr>
              <a:t>Dans </a:t>
            </a:r>
            <a:r>
              <a:rPr lang="fr-CH" sz="2800" dirty="0">
                <a:solidFill>
                  <a:srgbClr val="454545"/>
                </a:solidFill>
                <a:highlight>
                  <a:srgbClr val="FFFF00"/>
                </a:highlight>
                <a:latin typeface="Frutiger Neue"/>
              </a:rPr>
              <a:t>116 de ces cas graves, l’on a dû déplorer le décès de la personne vaccinée </a:t>
            </a:r>
            <a:r>
              <a:rPr lang="fr-CH" sz="2800" dirty="0">
                <a:solidFill>
                  <a:srgbClr val="454545"/>
                </a:solidFill>
                <a:latin typeface="Frutiger Neue"/>
              </a:rPr>
              <a:t>après un laps de temps plus ou moins long. </a:t>
            </a:r>
            <a:endParaRPr lang="fr-FR" sz="2800" dirty="0"/>
          </a:p>
        </p:txBody>
      </p:sp>
    </p:spTree>
    <p:extLst>
      <p:ext uri="{BB962C8B-B14F-4D97-AF65-F5344CB8AC3E}">
        <p14:creationId xmlns:p14="http://schemas.microsoft.com/office/powerpoint/2010/main" val="120595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p:tgtEl>
                                          <p:spTgt spid="5"/>
                                        </p:tgtEl>
                                        <p:attrNameLst>
                                          <p:attrName>ppt_x</p:attrName>
                                        </p:attrNameLst>
                                      </p:cBhvr>
                                      <p:tavLst>
                                        <p:tav tm="0">
                                          <p:val>
                                            <p:strVal val="#ppt_x-#ppt_w*1.125000"/>
                                          </p:val>
                                        </p:tav>
                                        <p:tav tm="100000">
                                          <p:val>
                                            <p:strVal val="#ppt_x"/>
                                          </p:val>
                                        </p:tav>
                                      </p:tavLst>
                                    </p:anim>
                                    <p:animEffect transition="in" filter="wipe(right)">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strVal val="#ppt_w*0.70"/>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Effect transition="in" filter="fade">
                                      <p:cBhvr>
                                        <p:cTn id="21" dur="1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strVal val="#ppt_w*0.70"/>
                                          </p:val>
                                        </p:tav>
                                        <p:tav tm="100000">
                                          <p:val>
                                            <p:strVal val="#ppt_w"/>
                                          </p:val>
                                        </p:tav>
                                      </p:tavLst>
                                    </p:anim>
                                    <p:anim calcmode="lin" valueType="num">
                                      <p:cBhvr>
                                        <p:cTn id="27" dur="1000" fill="hold"/>
                                        <p:tgtEl>
                                          <p:spTgt spid="7"/>
                                        </p:tgtEl>
                                        <p:attrNameLst>
                                          <p:attrName>ppt_h</p:attrName>
                                        </p:attrNameLst>
                                      </p:cBhvr>
                                      <p:tavLst>
                                        <p:tav tm="0">
                                          <p:val>
                                            <p:strVal val="#ppt_h"/>
                                          </p:val>
                                        </p:tav>
                                        <p:tav tm="100000">
                                          <p:val>
                                            <p:strVal val="#ppt_h"/>
                                          </p:val>
                                        </p:tav>
                                      </p:tavLst>
                                    </p:anim>
                                    <p:animEffect transition="in" filter="fade">
                                      <p:cBhvr>
                                        <p:cTn id="28" dur="1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1000" fill="hold"/>
                                        <p:tgtEl>
                                          <p:spTgt spid="10"/>
                                        </p:tgtEl>
                                        <p:attrNameLst>
                                          <p:attrName>ppt_w</p:attrName>
                                        </p:attrNameLst>
                                      </p:cBhvr>
                                      <p:tavLst>
                                        <p:tav tm="0">
                                          <p:val>
                                            <p:strVal val="#ppt_w*0.70"/>
                                          </p:val>
                                        </p:tav>
                                        <p:tav tm="100000">
                                          <p:val>
                                            <p:strVal val="#ppt_w"/>
                                          </p:val>
                                        </p:tav>
                                      </p:tavLst>
                                    </p:anim>
                                    <p:anim calcmode="lin" valueType="num">
                                      <p:cBhvr>
                                        <p:cTn id="34" dur="1000" fill="hold"/>
                                        <p:tgtEl>
                                          <p:spTgt spid="10"/>
                                        </p:tgtEl>
                                        <p:attrNameLst>
                                          <p:attrName>ppt_h</p:attrName>
                                        </p:attrNameLst>
                                      </p:cBhvr>
                                      <p:tavLst>
                                        <p:tav tm="0">
                                          <p:val>
                                            <p:strVal val="#ppt_h"/>
                                          </p:val>
                                        </p:tav>
                                        <p:tav tm="100000">
                                          <p:val>
                                            <p:strVal val="#ppt_h"/>
                                          </p:val>
                                        </p:tav>
                                      </p:tavLst>
                                    </p:anim>
                                    <p:animEffect transition="in" filter="fade">
                                      <p:cBhvr>
                                        <p:cTn id="3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7E5501-5E4F-4041-9F25-6BDACAEBF1F1}"/>
              </a:ext>
            </a:extLst>
          </p:cNvPr>
          <p:cNvSpPr>
            <a:spLocks noGrp="1"/>
          </p:cNvSpPr>
          <p:nvPr>
            <p:ph type="title"/>
          </p:nvPr>
        </p:nvSpPr>
        <p:spPr/>
        <p:txBody>
          <a:bodyPr>
            <a:normAutofit/>
          </a:bodyPr>
          <a:lstStyle/>
          <a:p>
            <a:r>
              <a:rPr lang="fr-CH" sz="3800" dirty="0"/>
              <a:t>« Contribuer à décharger le système de santé »</a:t>
            </a:r>
            <a:endParaRPr lang="fr-FR" sz="3800" dirty="0"/>
          </a:p>
        </p:txBody>
      </p:sp>
      <p:pic>
        <p:nvPicPr>
          <p:cNvPr id="3" name="Image 2">
            <a:extLst>
              <a:ext uri="{FF2B5EF4-FFF2-40B4-BE49-F238E27FC236}">
                <a16:creationId xmlns:a16="http://schemas.microsoft.com/office/drawing/2014/main" id="{FEE05439-B316-2F4B-851E-EA1C82D827C8}"/>
              </a:ext>
            </a:extLst>
          </p:cNvPr>
          <p:cNvPicPr>
            <a:picLocks noChangeAspect="1"/>
          </p:cNvPicPr>
          <p:nvPr/>
        </p:nvPicPr>
        <p:blipFill>
          <a:blip r:embed="rId2"/>
          <a:stretch>
            <a:fillRect/>
          </a:stretch>
        </p:blipFill>
        <p:spPr>
          <a:xfrm>
            <a:off x="838200" y="2965450"/>
            <a:ext cx="2971800" cy="927100"/>
          </a:xfrm>
          <a:prstGeom prst="rect">
            <a:avLst/>
          </a:prstGeom>
        </p:spPr>
      </p:pic>
      <p:pic>
        <p:nvPicPr>
          <p:cNvPr id="4" name="Image 3">
            <a:extLst>
              <a:ext uri="{FF2B5EF4-FFF2-40B4-BE49-F238E27FC236}">
                <a16:creationId xmlns:a16="http://schemas.microsoft.com/office/drawing/2014/main" id="{5D32FA82-004A-1D40-AD14-CA37AB11B19E}"/>
              </a:ext>
            </a:extLst>
          </p:cNvPr>
          <p:cNvPicPr>
            <a:picLocks noChangeAspect="1"/>
          </p:cNvPicPr>
          <p:nvPr/>
        </p:nvPicPr>
        <p:blipFill>
          <a:blip r:embed="rId3"/>
          <a:stretch>
            <a:fillRect/>
          </a:stretch>
        </p:blipFill>
        <p:spPr>
          <a:xfrm>
            <a:off x="838201" y="3868455"/>
            <a:ext cx="5020258" cy="2191382"/>
          </a:xfrm>
          <a:prstGeom prst="rect">
            <a:avLst/>
          </a:prstGeom>
        </p:spPr>
      </p:pic>
      <p:pic>
        <p:nvPicPr>
          <p:cNvPr id="7" name="Image 6">
            <a:extLst>
              <a:ext uri="{FF2B5EF4-FFF2-40B4-BE49-F238E27FC236}">
                <a16:creationId xmlns:a16="http://schemas.microsoft.com/office/drawing/2014/main" id="{C402343B-1AB3-5E48-92D0-A238C3DF58A1}"/>
              </a:ext>
            </a:extLst>
          </p:cNvPr>
          <p:cNvPicPr>
            <a:picLocks noChangeAspect="1"/>
          </p:cNvPicPr>
          <p:nvPr/>
        </p:nvPicPr>
        <p:blipFill>
          <a:blip r:embed="rId4"/>
          <a:stretch>
            <a:fillRect/>
          </a:stretch>
        </p:blipFill>
        <p:spPr>
          <a:xfrm>
            <a:off x="6475816" y="4029559"/>
            <a:ext cx="5523421" cy="2030278"/>
          </a:xfrm>
          <a:prstGeom prst="rect">
            <a:avLst/>
          </a:prstGeom>
        </p:spPr>
      </p:pic>
      <p:pic>
        <p:nvPicPr>
          <p:cNvPr id="8" name="Image 7">
            <a:extLst>
              <a:ext uri="{FF2B5EF4-FFF2-40B4-BE49-F238E27FC236}">
                <a16:creationId xmlns:a16="http://schemas.microsoft.com/office/drawing/2014/main" id="{80169656-7B38-9A47-804E-16E78711DF75}"/>
              </a:ext>
            </a:extLst>
          </p:cNvPr>
          <p:cNvPicPr>
            <a:picLocks noChangeAspect="1"/>
          </p:cNvPicPr>
          <p:nvPr/>
        </p:nvPicPr>
        <p:blipFill>
          <a:blip r:embed="rId5"/>
          <a:stretch>
            <a:fillRect/>
          </a:stretch>
        </p:blipFill>
        <p:spPr>
          <a:xfrm>
            <a:off x="877592" y="1353011"/>
            <a:ext cx="812800" cy="622300"/>
          </a:xfrm>
          <a:prstGeom prst="rect">
            <a:avLst/>
          </a:prstGeom>
        </p:spPr>
      </p:pic>
      <p:pic>
        <p:nvPicPr>
          <p:cNvPr id="9" name="Image 8">
            <a:extLst>
              <a:ext uri="{FF2B5EF4-FFF2-40B4-BE49-F238E27FC236}">
                <a16:creationId xmlns:a16="http://schemas.microsoft.com/office/drawing/2014/main" id="{5AA1AFD5-318A-E847-B42D-43F82FBB0D9D}"/>
              </a:ext>
            </a:extLst>
          </p:cNvPr>
          <p:cNvPicPr>
            <a:picLocks noChangeAspect="1"/>
          </p:cNvPicPr>
          <p:nvPr/>
        </p:nvPicPr>
        <p:blipFill>
          <a:blip r:embed="rId6"/>
          <a:stretch>
            <a:fillRect/>
          </a:stretch>
        </p:blipFill>
        <p:spPr>
          <a:xfrm>
            <a:off x="1777999" y="1366704"/>
            <a:ext cx="4318000" cy="457200"/>
          </a:xfrm>
          <a:prstGeom prst="rect">
            <a:avLst/>
          </a:prstGeom>
        </p:spPr>
      </p:pic>
      <p:sp>
        <p:nvSpPr>
          <p:cNvPr id="10" name="Rectangle 9">
            <a:extLst>
              <a:ext uri="{FF2B5EF4-FFF2-40B4-BE49-F238E27FC236}">
                <a16:creationId xmlns:a16="http://schemas.microsoft.com/office/drawing/2014/main" id="{0B9BBA94-5603-3B45-89B2-02111A001671}"/>
              </a:ext>
            </a:extLst>
          </p:cNvPr>
          <p:cNvSpPr/>
          <p:nvPr/>
        </p:nvSpPr>
        <p:spPr>
          <a:xfrm>
            <a:off x="1753891" y="1686845"/>
            <a:ext cx="8684217" cy="1200329"/>
          </a:xfrm>
          <a:prstGeom prst="rect">
            <a:avLst/>
          </a:prstGeom>
        </p:spPr>
        <p:txBody>
          <a:bodyPr wrap="square">
            <a:spAutoFit/>
          </a:bodyPr>
          <a:lstStyle/>
          <a:p>
            <a:r>
              <a:rPr lang="fr-CH" b="0" i="0" dirty="0">
                <a:solidFill>
                  <a:srgbClr val="000000"/>
                </a:solidFill>
                <a:effectLst/>
                <a:highlight>
                  <a:srgbClr val="FFFF00"/>
                </a:highlight>
                <a:latin typeface="freight-sans-pro"/>
              </a:rPr>
              <a:t>Le manque de lits dans les hôpitaux est un problème chronique et récurrent</a:t>
            </a:r>
            <a:r>
              <a:rPr lang="fr-CH" b="0" i="0" dirty="0">
                <a:solidFill>
                  <a:srgbClr val="000000"/>
                </a:solidFill>
                <a:effectLst/>
                <a:latin typeface="freight-sans-pro"/>
              </a:rPr>
              <a:t>. Les choix politiques en matière de santé, avec la fermeture d’hôpitaux et la population croissante, vieillissante et </a:t>
            </a:r>
            <a:r>
              <a:rPr lang="fr-CH" b="0" i="0" dirty="0" err="1">
                <a:solidFill>
                  <a:srgbClr val="000000"/>
                </a:solidFill>
                <a:effectLst/>
                <a:latin typeface="freight-sans-pro"/>
              </a:rPr>
              <a:t>polymorbide</a:t>
            </a:r>
            <a:r>
              <a:rPr lang="fr-CH" b="0" i="0" dirty="0">
                <a:solidFill>
                  <a:srgbClr val="000000"/>
                </a:solidFill>
                <a:effectLst/>
                <a:latin typeface="freight-sans-pro"/>
              </a:rPr>
              <a:t>, occasionnent une affluence accrue de patients. </a:t>
            </a:r>
            <a:r>
              <a:rPr lang="fr-CH" b="0" i="0" dirty="0">
                <a:solidFill>
                  <a:srgbClr val="000000"/>
                </a:solidFill>
                <a:effectLst/>
                <a:highlight>
                  <a:srgbClr val="FFFF00"/>
                </a:highlight>
                <a:latin typeface="freight-sans-pro"/>
              </a:rPr>
              <a:t>Le taux d’occupation des lits dans certains services dépasse les 100 % plusieurs fois par année</a:t>
            </a:r>
            <a:r>
              <a:rPr lang="fr-CH" b="0" i="0" dirty="0">
                <a:solidFill>
                  <a:srgbClr val="000000"/>
                </a:solidFill>
                <a:effectLst/>
                <a:latin typeface="freight-sans-pro"/>
              </a:rPr>
              <a:t>.</a:t>
            </a:r>
            <a:endParaRPr lang="fr-FR" dirty="0"/>
          </a:p>
        </p:txBody>
      </p:sp>
    </p:spTree>
    <p:extLst>
      <p:ext uri="{BB962C8B-B14F-4D97-AF65-F5344CB8AC3E}">
        <p14:creationId xmlns:p14="http://schemas.microsoft.com/office/powerpoint/2010/main" val="178544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right)">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p:tgtEl>
                                          <p:spTgt spid="9"/>
                                        </p:tgtEl>
                                        <p:attrNameLst>
                                          <p:attrName>ppt_x</p:attrName>
                                        </p:attrNameLst>
                                      </p:cBhvr>
                                      <p:tavLst>
                                        <p:tav tm="0">
                                          <p:val>
                                            <p:strVal val="#ppt_x-#ppt_w*1.125000"/>
                                          </p:val>
                                        </p:tav>
                                        <p:tav tm="100000">
                                          <p:val>
                                            <p:strVal val="#ppt_x"/>
                                          </p:val>
                                        </p:tav>
                                      </p:tavLst>
                                    </p:anim>
                                    <p:animEffect transition="in" filter="wipe(righ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1000" fill="hold"/>
                                        <p:tgtEl>
                                          <p:spTgt spid="10"/>
                                        </p:tgtEl>
                                        <p:attrNameLst>
                                          <p:attrName>ppt_w</p:attrName>
                                        </p:attrNameLst>
                                      </p:cBhvr>
                                      <p:tavLst>
                                        <p:tav tm="0">
                                          <p:val>
                                            <p:strVal val="#ppt_w*0.70"/>
                                          </p:val>
                                        </p:tav>
                                        <p:tav tm="100000">
                                          <p:val>
                                            <p:strVal val="#ppt_w"/>
                                          </p:val>
                                        </p:tav>
                                      </p:tavLst>
                                    </p:anim>
                                    <p:anim calcmode="lin" valueType="num">
                                      <p:cBhvr>
                                        <p:cTn id="20" dur="1000" fill="hold"/>
                                        <p:tgtEl>
                                          <p:spTgt spid="10"/>
                                        </p:tgtEl>
                                        <p:attrNameLst>
                                          <p:attrName>ppt_h</p:attrName>
                                        </p:attrNameLst>
                                      </p:cBhvr>
                                      <p:tavLst>
                                        <p:tav tm="0">
                                          <p:val>
                                            <p:strVal val="#ppt_h"/>
                                          </p:val>
                                        </p:tav>
                                        <p:tav tm="100000">
                                          <p:val>
                                            <p:strVal val="#ppt_h"/>
                                          </p:val>
                                        </p:tav>
                                      </p:tavLst>
                                    </p:anim>
                                    <p:animEffect transition="in" filter="fade">
                                      <p:cBhvr>
                                        <p:cTn id="21" dur="10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8"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p:tgtEl>
                                          <p:spTgt spid="3"/>
                                        </p:tgtEl>
                                        <p:attrNameLst>
                                          <p:attrName>ppt_x</p:attrName>
                                        </p:attrNameLst>
                                      </p:cBhvr>
                                      <p:tavLst>
                                        <p:tav tm="0">
                                          <p:val>
                                            <p:strVal val="#ppt_x-#ppt_w*1.125000"/>
                                          </p:val>
                                        </p:tav>
                                        <p:tav tm="100000">
                                          <p:val>
                                            <p:strVal val="#ppt_x"/>
                                          </p:val>
                                        </p:tav>
                                      </p:tavLst>
                                    </p:anim>
                                    <p:animEffect transition="in" filter="wipe(right)">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1000" fill="hold"/>
                                        <p:tgtEl>
                                          <p:spTgt spid="4"/>
                                        </p:tgtEl>
                                        <p:attrNameLst>
                                          <p:attrName>ppt_w</p:attrName>
                                        </p:attrNameLst>
                                      </p:cBhvr>
                                      <p:tavLst>
                                        <p:tav tm="0">
                                          <p:val>
                                            <p:strVal val="#ppt_w*0.70"/>
                                          </p:val>
                                        </p:tav>
                                        <p:tav tm="100000">
                                          <p:val>
                                            <p:strVal val="#ppt_w"/>
                                          </p:val>
                                        </p:tav>
                                      </p:tavLst>
                                    </p:anim>
                                    <p:anim calcmode="lin" valueType="num">
                                      <p:cBhvr>
                                        <p:cTn id="33" dur="1000" fill="hold"/>
                                        <p:tgtEl>
                                          <p:spTgt spid="4"/>
                                        </p:tgtEl>
                                        <p:attrNameLst>
                                          <p:attrName>ppt_h</p:attrName>
                                        </p:attrNameLst>
                                      </p:cBhvr>
                                      <p:tavLst>
                                        <p:tav tm="0">
                                          <p:val>
                                            <p:strVal val="#ppt_h"/>
                                          </p:val>
                                        </p:tav>
                                        <p:tav tm="100000">
                                          <p:val>
                                            <p:strVal val="#ppt_h"/>
                                          </p:val>
                                        </p:tav>
                                      </p:tavLst>
                                    </p:anim>
                                    <p:animEffect transition="in" filter="fade">
                                      <p:cBhvr>
                                        <p:cTn id="34" dur="10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1000" fill="hold"/>
                                        <p:tgtEl>
                                          <p:spTgt spid="7"/>
                                        </p:tgtEl>
                                        <p:attrNameLst>
                                          <p:attrName>ppt_w</p:attrName>
                                        </p:attrNameLst>
                                      </p:cBhvr>
                                      <p:tavLst>
                                        <p:tav tm="0">
                                          <p:val>
                                            <p:strVal val="#ppt_w*0.70"/>
                                          </p:val>
                                        </p:tav>
                                        <p:tav tm="100000">
                                          <p:val>
                                            <p:strVal val="#ppt_w"/>
                                          </p:val>
                                        </p:tav>
                                      </p:tavLst>
                                    </p:anim>
                                    <p:anim calcmode="lin" valueType="num">
                                      <p:cBhvr>
                                        <p:cTn id="40" dur="1000" fill="hold"/>
                                        <p:tgtEl>
                                          <p:spTgt spid="7"/>
                                        </p:tgtEl>
                                        <p:attrNameLst>
                                          <p:attrName>ppt_h</p:attrName>
                                        </p:attrNameLst>
                                      </p:cBhvr>
                                      <p:tavLst>
                                        <p:tav tm="0">
                                          <p:val>
                                            <p:strVal val="#ppt_h"/>
                                          </p:val>
                                        </p:tav>
                                        <p:tav tm="100000">
                                          <p:val>
                                            <p:strVal val="#ppt_h"/>
                                          </p:val>
                                        </p:tav>
                                      </p:tavLst>
                                    </p:anim>
                                    <p:animEffect transition="in" filter="fade">
                                      <p:cBhvr>
                                        <p:cTn id="4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7E5501-5E4F-4041-9F25-6BDACAEBF1F1}"/>
              </a:ext>
            </a:extLst>
          </p:cNvPr>
          <p:cNvSpPr>
            <a:spLocks noGrp="1"/>
          </p:cNvSpPr>
          <p:nvPr>
            <p:ph type="title"/>
          </p:nvPr>
        </p:nvSpPr>
        <p:spPr/>
        <p:txBody>
          <a:bodyPr>
            <a:normAutofit/>
          </a:bodyPr>
          <a:lstStyle/>
          <a:p>
            <a:r>
              <a:rPr lang="fr-CH" sz="3800" dirty="0"/>
              <a:t>« Contribuer à décharger le système de santé »</a:t>
            </a:r>
            <a:endParaRPr lang="fr-FR" sz="3800" dirty="0"/>
          </a:p>
        </p:txBody>
      </p:sp>
      <p:pic>
        <p:nvPicPr>
          <p:cNvPr id="5" name="Image 4">
            <a:extLst>
              <a:ext uri="{FF2B5EF4-FFF2-40B4-BE49-F238E27FC236}">
                <a16:creationId xmlns:a16="http://schemas.microsoft.com/office/drawing/2014/main" id="{172E251E-4E65-7A47-A64A-B79FE7C2CE33}"/>
              </a:ext>
            </a:extLst>
          </p:cNvPr>
          <p:cNvPicPr>
            <a:picLocks noChangeAspect="1"/>
          </p:cNvPicPr>
          <p:nvPr/>
        </p:nvPicPr>
        <p:blipFill>
          <a:blip r:embed="rId2"/>
          <a:stretch>
            <a:fillRect/>
          </a:stretch>
        </p:blipFill>
        <p:spPr>
          <a:xfrm>
            <a:off x="666427" y="1325213"/>
            <a:ext cx="8267700" cy="4889500"/>
          </a:xfrm>
          <a:prstGeom prst="rect">
            <a:avLst/>
          </a:prstGeom>
        </p:spPr>
      </p:pic>
      <p:sp useBgFill="1">
        <p:nvSpPr>
          <p:cNvPr id="6" name="Rectangle 5">
            <a:extLst>
              <a:ext uri="{FF2B5EF4-FFF2-40B4-BE49-F238E27FC236}">
                <a16:creationId xmlns:a16="http://schemas.microsoft.com/office/drawing/2014/main" id="{F560F75D-4AAA-DC46-BD59-081A9A849D0D}"/>
              </a:ext>
            </a:extLst>
          </p:cNvPr>
          <p:cNvSpPr/>
          <p:nvPr/>
        </p:nvSpPr>
        <p:spPr>
          <a:xfrm>
            <a:off x="6096000" y="2015637"/>
            <a:ext cx="6096000" cy="1754326"/>
          </a:xfrm>
          <a:prstGeom prst="rect">
            <a:avLst/>
          </a:prstGeom>
        </p:spPr>
        <p:txBody>
          <a:bodyPr>
            <a:spAutoFit/>
          </a:bodyPr>
          <a:lstStyle/>
          <a:p>
            <a:r>
              <a:rPr lang="fr-CH" dirty="0">
                <a:highlight>
                  <a:srgbClr val="FFFF00"/>
                </a:highlight>
              </a:rPr>
              <a:t>La part des malades du COVID-19 parmi les patients en USI a continuellement diminué après la semaine 17/2021, passant de 37 % alors à 3,8 % durant la semaine sous revue.</a:t>
            </a:r>
            <a:r>
              <a:rPr lang="fr-CH" dirty="0"/>
              <a:t> En moyenne, 16 patients atteints du COVID-19 étaient sous assistance respiratoire durant la semaine sous revue, comme pendant la semaine précédente. </a:t>
            </a:r>
            <a:endParaRPr lang="fr-FR" dirty="0"/>
          </a:p>
        </p:txBody>
      </p:sp>
    </p:spTree>
    <p:extLst>
      <p:ext uri="{BB962C8B-B14F-4D97-AF65-F5344CB8AC3E}">
        <p14:creationId xmlns:p14="http://schemas.microsoft.com/office/powerpoint/2010/main" val="3357052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TotalTime>
  <Words>722</Words>
  <Application>Microsoft Macintosh PowerPoint</Application>
  <PresentationFormat>Grand écran</PresentationFormat>
  <Paragraphs>37</Paragraphs>
  <Slides>11</Slides>
  <Notes>0</Notes>
  <HiddenSlides>0</HiddenSlides>
  <MMClips>1</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11</vt:i4>
      </vt:variant>
    </vt:vector>
  </HeadingPairs>
  <TitlesOfParts>
    <vt:vector size="24" baseType="lpstr">
      <vt:lpstr>Arial</vt:lpstr>
      <vt:lpstr>Calibri</vt:lpstr>
      <vt:lpstr>Calibri Light</vt:lpstr>
      <vt:lpstr>Canaro</vt:lpstr>
      <vt:lpstr>Fira Sans</vt:lpstr>
      <vt:lpstr>freight-sans-pro</vt:lpstr>
      <vt:lpstr>Frutiger Neue</vt:lpstr>
      <vt:lpstr>Georgia-Bold</vt:lpstr>
      <vt:lpstr>Georgia-Regular</vt:lpstr>
      <vt:lpstr>Helvetica Neue</vt:lpstr>
      <vt:lpstr>noto-serif</vt:lpstr>
      <vt:lpstr>Work Sans</vt:lpstr>
      <vt:lpstr>Thème Office</vt:lpstr>
      <vt:lpstr>Pourquoi se faire vacciner ? </vt:lpstr>
      <vt:lpstr>« Se protéger contre la maladie COVID-19,  qui peut prendre une forme grave »</vt:lpstr>
      <vt:lpstr>« Se protéger contre la maladie COVID-19,  qui peut prendre une forme grave »</vt:lpstr>
      <vt:lpstr>« S’immuniser en toute sécurité »</vt:lpstr>
      <vt:lpstr>« Aider à diminuer le nombre de contaminations »</vt:lpstr>
      <vt:lpstr>« Aider à lutter contre les répercussions  de la pandémie »</vt:lpstr>
      <vt:lpstr>« Éviter des séquelles durables de la maladie  (COVID long) »</vt:lpstr>
      <vt:lpstr>« Contribuer à décharger le système de santé »</vt:lpstr>
      <vt:lpstr>« Contribuer à décharger le système de santé »</vt:lpstr>
      <vt:lpstr>« Contribuer à retrouver nos libertés quotidiennes »</vt:lpstr>
      <vt:lpstr>Vous avez bien compris les 7 raisons de se faire vacciner…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Pourquoi se faire vacciner ? </dc:title>
  <dc:creator>Microsoft Office User</dc:creator>
  <cp:lastModifiedBy>Microsoft Office User</cp:lastModifiedBy>
  <cp:revision>25</cp:revision>
  <dcterms:created xsi:type="dcterms:W3CDTF">2021-07-22T14:19:36Z</dcterms:created>
  <dcterms:modified xsi:type="dcterms:W3CDTF">2021-07-22T17:43:17Z</dcterms:modified>
</cp:coreProperties>
</file>