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88" r:id="rId3"/>
    <p:sldId id="478" r:id="rId4"/>
    <p:sldId id="277" r:id="rId5"/>
    <p:sldId id="465" r:id="rId6"/>
    <p:sldId id="472" r:id="rId7"/>
    <p:sldId id="461" r:id="rId8"/>
    <p:sldId id="477" r:id="rId9"/>
    <p:sldId id="475" r:id="rId10"/>
    <p:sldId id="343" r:id="rId11"/>
    <p:sldId id="473" r:id="rId12"/>
    <p:sldId id="466" r:id="rId13"/>
    <p:sldId id="467" r:id="rId14"/>
    <p:sldId id="469" r:id="rId15"/>
    <p:sldId id="470" r:id="rId16"/>
    <p:sldId id="390" r:id="rId17"/>
    <p:sldId id="496" r:id="rId18"/>
    <p:sldId id="463" r:id="rId19"/>
    <p:sldId id="471" r:id="rId20"/>
    <p:sldId id="476" r:id="rId21"/>
    <p:sldId id="336" r:id="rId22"/>
    <p:sldId id="426" r:id="rId23"/>
    <p:sldId id="431" r:id="rId24"/>
    <p:sldId id="433" r:id="rId25"/>
    <p:sldId id="335" r:id="rId26"/>
    <p:sldId id="488" r:id="rId27"/>
    <p:sldId id="490" r:id="rId28"/>
    <p:sldId id="333" r:id="rId29"/>
    <p:sldId id="479" r:id="rId30"/>
    <p:sldId id="334" r:id="rId31"/>
    <p:sldId id="480" r:id="rId32"/>
    <p:sldId id="500" r:id="rId33"/>
    <p:sldId id="332" r:id="rId34"/>
    <p:sldId id="483" r:id="rId35"/>
    <p:sldId id="484" r:id="rId36"/>
    <p:sldId id="481" r:id="rId37"/>
    <p:sldId id="482" r:id="rId38"/>
    <p:sldId id="341" r:id="rId39"/>
    <p:sldId id="487" r:id="rId40"/>
    <p:sldId id="464" r:id="rId41"/>
    <p:sldId id="485" r:id="rId42"/>
    <p:sldId id="486" r:id="rId43"/>
    <p:sldId id="493" r:id="rId44"/>
    <p:sldId id="495" r:id="rId45"/>
    <p:sldId id="492" r:id="rId46"/>
    <p:sldId id="497" r:id="rId47"/>
    <p:sldId id="498" r:id="rId48"/>
    <p:sldId id="494" r:id="rId49"/>
    <p:sldId id="499" r:id="rId50"/>
    <p:sldId id="342" r:id="rId5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1FF2C"/>
    <a:srgbClr val="FF26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777"/>
    <p:restoredTop sz="94697"/>
  </p:normalViewPr>
  <p:slideViewPr>
    <p:cSldViewPr snapToGrid="0" snapToObjects="1">
      <p:cViewPr varScale="1">
        <p:scale>
          <a:sx n="103" d="100"/>
          <a:sy n="103" d="100"/>
        </p:scale>
        <p:origin x="102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8D802F-3DD1-AD40-B660-B728563B654B}"/>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D139A2D-8698-1247-B761-91DA0FEAFE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C3CAF65E-BB88-D544-A08B-073D3CA55E84}"/>
              </a:ext>
            </a:extLst>
          </p:cNvPr>
          <p:cNvSpPr>
            <a:spLocks noGrp="1"/>
          </p:cNvSpPr>
          <p:nvPr>
            <p:ph type="dt" sz="half" idx="10"/>
          </p:nvPr>
        </p:nvSpPr>
        <p:spPr/>
        <p:txBody>
          <a:bodyPr/>
          <a:lstStyle/>
          <a:p>
            <a:fld id="{03DBBEF3-62FE-0845-BFFA-35712F0E4799}" type="datetimeFigureOut">
              <a:rPr lang="fr-FR" smtClean="0"/>
              <a:t>18/07/2024</a:t>
            </a:fld>
            <a:endParaRPr lang="fr-FR"/>
          </a:p>
        </p:txBody>
      </p:sp>
      <p:sp>
        <p:nvSpPr>
          <p:cNvPr id="5" name="Espace réservé du pied de page 4">
            <a:extLst>
              <a:ext uri="{FF2B5EF4-FFF2-40B4-BE49-F238E27FC236}">
                <a16:creationId xmlns:a16="http://schemas.microsoft.com/office/drawing/2014/main" id="{1D3E5BEC-60DA-AB49-96D2-557DF3BEE35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78A1C21-D8B0-1B4B-8B32-4F9664DFE267}"/>
              </a:ext>
            </a:extLst>
          </p:cNvPr>
          <p:cNvSpPr>
            <a:spLocks noGrp="1"/>
          </p:cNvSpPr>
          <p:nvPr>
            <p:ph type="sldNum" sz="quarter" idx="12"/>
          </p:nvPr>
        </p:nvSpPr>
        <p:spPr/>
        <p:txBody>
          <a:bodyPr/>
          <a:lstStyle/>
          <a:p>
            <a:fld id="{7F366F0D-B0D7-7B44-9B52-144C4A827E79}" type="slidenum">
              <a:rPr lang="fr-FR" smtClean="0"/>
              <a:t>‹N°›</a:t>
            </a:fld>
            <a:endParaRPr lang="fr-FR"/>
          </a:p>
        </p:txBody>
      </p:sp>
    </p:spTree>
    <p:extLst>
      <p:ext uri="{BB962C8B-B14F-4D97-AF65-F5344CB8AC3E}">
        <p14:creationId xmlns:p14="http://schemas.microsoft.com/office/powerpoint/2010/main" val="11082047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882924-4288-8640-BEE4-AA442B64046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D77362D-3B75-3440-BB9D-5CD3ADFB9CF6}"/>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49AA16F-78C4-B749-918D-2C09D0D7CA6C}"/>
              </a:ext>
            </a:extLst>
          </p:cNvPr>
          <p:cNvSpPr>
            <a:spLocks noGrp="1"/>
          </p:cNvSpPr>
          <p:nvPr>
            <p:ph type="dt" sz="half" idx="10"/>
          </p:nvPr>
        </p:nvSpPr>
        <p:spPr/>
        <p:txBody>
          <a:bodyPr/>
          <a:lstStyle/>
          <a:p>
            <a:fld id="{03DBBEF3-62FE-0845-BFFA-35712F0E4799}" type="datetimeFigureOut">
              <a:rPr lang="fr-FR" smtClean="0"/>
              <a:t>18/07/2024</a:t>
            </a:fld>
            <a:endParaRPr lang="fr-FR"/>
          </a:p>
        </p:txBody>
      </p:sp>
      <p:sp>
        <p:nvSpPr>
          <p:cNvPr id="5" name="Espace réservé du pied de page 4">
            <a:extLst>
              <a:ext uri="{FF2B5EF4-FFF2-40B4-BE49-F238E27FC236}">
                <a16:creationId xmlns:a16="http://schemas.microsoft.com/office/drawing/2014/main" id="{E2D84263-71C3-4B40-8550-0FD1F5D7445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A97714B-EE9C-8C49-AAD8-D3BBC9EA193A}"/>
              </a:ext>
            </a:extLst>
          </p:cNvPr>
          <p:cNvSpPr>
            <a:spLocks noGrp="1"/>
          </p:cNvSpPr>
          <p:nvPr>
            <p:ph type="sldNum" sz="quarter" idx="12"/>
          </p:nvPr>
        </p:nvSpPr>
        <p:spPr/>
        <p:txBody>
          <a:bodyPr/>
          <a:lstStyle/>
          <a:p>
            <a:fld id="{7F366F0D-B0D7-7B44-9B52-144C4A827E79}" type="slidenum">
              <a:rPr lang="fr-FR" smtClean="0"/>
              <a:t>‹N°›</a:t>
            </a:fld>
            <a:endParaRPr lang="fr-FR"/>
          </a:p>
        </p:txBody>
      </p:sp>
    </p:spTree>
    <p:extLst>
      <p:ext uri="{BB962C8B-B14F-4D97-AF65-F5344CB8AC3E}">
        <p14:creationId xmlns:p14="http://schemas.microsoft.com/office/powerpoint/2010/main" val="262037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A44BCD-E579-1E42-86B3-A4B593F47B02}"/>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011DEB83-44CB-C74D-9E43-A0F4678A5C5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D30B42BD-5652-664D-9F23-EFDB314146A0}"/>
              </a:ext>
            </a:extLst>
          </p:cNvPr>
          <p:cNvSpPr>
            <a:spLocks noGrp="1"/>
          </p:cNvSpPr>
          <p:nvPr>
            <p:ph type="dt" sz="half" idx="10"/>
          </p:nvPr>
        </p:nvSpPr>
        <p:spPr/>
        <p:txBody>
          <a:bodyPr/>
          <a:lstStyle/>
          <a:p>
            <a:fld id="{03DBBEF3-62FE-0845-BFFA-35712F0E4799}" type="datetimeFigureOut">
              <a:rPr lang="fr-FR" smtClean="0"/>
              <a:t>18/07/2024</a:t>
            </a:fld>
            <a:endParaRPr lang="fr-FR"/>
          </a:p>
        </p:txBody>
      </p:sp>
      <p:sp>
        <p:nvSpPr>
          <p:cNvPr id="5" name="Espace réservé du pied de page 4">
            <a:extLst>
              <a:ext uri="{FF2B5EF4-FFF2-40B4-BE49-F238E27FC236}">
                <a16:creationId xmlns:a16="http://schemas.microsoft.com/office/drawing/2014/main" id="{A9E918D1-7EB4-AF4B-9D37-D43DEF7FC20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4C9BA61-BFEE-8347-AE62-3654953D2BB6}"/>
              </a:ext>
            </a:extLst>
          </p:cNvPr>
          <p:cNvSpPr>
            <a:spLocks noGrp="1"/>
          </p:cNvSpPr>
          <p:nvPr>
            <p:ph type="sldNum" sz="quarter" idx="12"/>
          </p:nvPr>
        </p:nvSpPr>
        <p:spPr/>
        <p:txBody>
          <a:bodyPr/>
          <a:lstStyle/>
          <a:p>
            <a:fld id="{7F366F0D-B0D7-7B44-9B52-144C4A827E79}" type="slidenum">
              <a:rPr lang="fr-FR" smtClean="0"/>
              <a:t>‹N°›</a:t>
            </a:fld>
            <a:endParaRPr lang="fr-FR"/>
          </a:p>
        </p:txBody>
      </p:sp>
    </p:spTree>
    <p:extLst>
      <p:ext uri="{BB962C8B-B14F-4D97-AF65-F5344CB8AC3E}">
        <p14:creationId xmlns:p14="http://schemas.microsoft.com/office/powerpoint/2010/main" val="27968495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FF5F6C-1B0F-E447-BEEE-3E2E756D120A}"/>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1157B362-B49E-AB4F-88D9-EA8A72294FF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C2FB1D16-1BC8-0043-A31A-02828C6A4E7F}"/>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E1414DCC-0043-F045-8F40-1AD20DD8F3B3}"/>
              </a:ext>
            </a:extLst>
          </p:cNvPr>
          <p:cNvSpPr>
            <a:spLocks noGrp="1"/>
          </p:cNvSpPr>
          <p:nvPr>
            <p:ph type="dt" sz="half" idx="10"/>
          </p:nvPr>
        </p:nvSpPr>
        <p:spPr/>
        <p:txBody>
          <a:bodyPr/>
          <a:lstStyle/>
          <a:p>
            <a:fld id="{03DBBEF3-62FE-0845-BFFA-35712F0E4799}" type="datetimeFigureOut">
              <a:rPr lang="fr-FR" smtClean="0"/>
              <a:t>18/07/2024</a:t>
            </a:fld>
            <a:endParaRPr lang="fr-FR"/>
          </a:p>
        </p:txBody>
      </p:sp>
      <p:sp>
        <p:nvSpPr>
          <p:cNvPr id="6" name="Espace réservé du pied de page 5">
            <a:extLst>
              <a:ext uri="{FF2B5EF4-FFF2-40B4-BE49-F238E27FC236}">
                <a16:creationId xmlns:a16="http://schemas.microsoft.com/office/drawing/2014/main" id="{32018173-8480-9A4A-B081-9C5A23846BA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5D1FD46-8EFB-1D4C-BCF0-83055C15A722}"/>
              </a:ext>
            </a:extLst>
          </p:cNvPr>
          <p:cNvSpPr>
            <a:spLocks noGrp="1"/>
          </p:cNvSpPr>
          <p:nvPr>
            <p:ph type="sldNum" sz="quarter" idx="12"/>
          </p:nvPr>
        </p:nvSpPr>
        <p:spPr/>
        <p:txBody>
          <a:bodyPr/>
          <a:lstStyle/>
          <a:p>
            <a:fld id="{7F366F0D-B0D7-7B44-9B52-144C4A827E79}" type="slidenum">
              <a:rPr lang="fr-FR" smtClean="0"/>
              <a:t>‹N°›</a:t>
            </a:fld>
            <a:endParaRPr lang="fr-FR"/>
          </a:p>
        </p:txBody>
      </p:sp>
    </p:spTree>
    <p:extLst>
      <p:ext uri="{BB962C8B-B14F-4D97-AF65-F5344CB8AC3E}">
        <p14:creationId xmlns:p14="http://schemas.microsoft.com/office/powerpoint/2010/main" val="359722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649DE7-9B4F-4B40-A5AC-83CEA579025A}"/>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58C7DDE1-F600-5247-BEDF-86DAEE5BEE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1F82A357-D561-224B-9B20-DDF0FD94A9C9}"/>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9F96C96A-7AEB-4B40-B42A-0A08F12E033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23062EB-166E-224B-A962-75C467DFD764}"/>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8CD922F9-371E-3845-A46F-28D91C92E671}"/>
              </a:ext>
            </a:extLst>
          </p:cNvPr>
          <p:cNvSpPr>
            <a:spLocks noGrp="1"/>
          </p:cNvSpPr>
          <p:nvPr>
            <p:ph type="dt" sz="half" idx="10"/>
          </p:nvPr>
        </p:nvSpPr>
        <p:spPr/>
        <p:txBody>
          <a:bodyPr/>
          <a:lstStyle/>
          <a:p>
            <a:fld id="{03DBBEF3-62FE-0845-BFFA-35712F0E4799}" type="datetimeFigureOut">
              <a:rPr lang="fr-FR" smtClean="0"/>
              <a:t>18/07/2024</a:t>
            </a:fld>
            <a:endParaRPr lang="fr-FR"/>
          </a:p>
        </p:txBody>
      </p:sp>
      <p:sp>
        <p:nvSpPr>
          <p:cNvPr id="8" name="Espace réservé du pied de page 7">
            <a:extLst>
              <a:ext uri="{FF2B5EF4-FFF2-40B4-BE49-F238E27FC236}">
                <a16:creationId xmlns:a16="http://schemas.microsoft.com/office/drawing/2014/main" id="{A710634F-6E27-4944-A3EC-3DDA110914A5}"/>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D35C653F-01E7-DE42-8F69-E8C40CAE8460}"/>
              </a:ext>
            </a:extLst>
          </p:cNvPr>
          <p:cNvSpPr>
            <a:spLocks noGrp="1"/>
          </p:cNvSpPr>
          <p:nvPr>
            <p:ph type="sldNum" sz="quarter" idx="12"/>
          </p:nvPr>
        </p:nvSpPr>
        <p:spPr/>
        <p:txBody>
          <a:bodyPr/>
          <a:lstStyle/>
          <a:p>
            <a:fld id="{7F366F0D-B0D7-7B44-9B52-144C4A827E79}" type="slidenum">
              <a:rPr lang="fr-FR" smtClean="0"/>
              <a:t>‹N°›</a:t>
            </a:fld>
            <a:endParaRPr lang="fr-FR"/>
          </a:p>
        </p:txBody>
      </p:sp>
    </p:spTree>
    <p:extLst>
      <p:ext uri="{BB962C8B-B14F-4D97-AF65-F5344CB8AC3E}">
        <p14:creationId xmlns:p14="http://schemas.microsoft.com/office/powerpoint/2010/main" val="4180551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8BD0BE-971B-9846-B6C3-2F7E586C5E21}"/>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1D7E4A05-5309-2F49-A223-9D8CF28E62AA}"/>
              </a:ext>
            </a:extLst>
          </p:cNvPr>
          <p:cNvSpPr>
            <a:spLocks noGrp="1"/>
          </p:cNvSpPr>
          <p:nvPr>
            <p:ph type="dt" sz="half" idx="10"/>
          </p:nvPr>
        </p:nvSpPr>
        <p:spPr/>
        <p:txBody>
          <a:bodyPr/>
          <a:lstStyle/>
          <a:p>
            <a:fld id="{03DBBEF3-62FE-0845-BFFA-35712F0E4799}" type="datetimeFigureOut">
              <a:rPr lang="fr-FR" smtClean="0"/>
              <a:t>18/07/2024</a:t>
            </a:fld>
            <a:endParaRPr lang="fr-FR"/>
          </a:p>
        </p:txBody>
      </p:sp>
      <p:sp>
        <p:nvSpPr>
          <p:cNvPr id="4" name="Espace réservé du pied de page 3">
            <a:extLst>
              <a:ext uri="{FF2B5EF4-FFF2-40B4-BE49-F238E27FC236}">
                <a16:creationId xmlns:a16="http://schemas.microsoft.com/office/drawing/2014/main" id="{DB9DEF89-CD42-CC44-8CA3-03CE0C4FE158}"/>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A3604E5D-176E-2141-8F5D-999DA3DEE184}"/>
              </a:ext>
            </a:extLst>
          </p:cNvPr>
          <p:cNvSpPr>
            <a:spLocks noGrp="1"/>
          </p:cNvSpPr>
          <p:nvPr>
            <p:ph type="sldNum" sz="quarter" idx="12"/>
          </p:nvPr>
        </p:nvSpPr>
        <p:spPr/>
        <p:txBody>
          <a:bodyPr/>
          <a:lstStyle/>
          <a:p>
            <a:fld id="{7F366F0D-B0D7-7B44-9B52-144C4A827E79}" type="slidenum">
              <a:rPr lang="fr-FR" smtClean="0"/>
              <a:t>‹N°›</a:t>
            </a:fld>
            <a:endParaRPr lang="fr-FR"/>
          </a:p>
        </p:txBody>
      </p:sp>
    </p:spTree>
    <p:extLst>
      <p:ext uri="{BB962C8B-B14F-4D97-AF65-F5344CB8AC3E}">
        <p14:creationId xmlns:p14="http://schemas.microsoft.com/office/powerpoint/2010/main" val="2918594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6B1338F-F3DB-254D-A706-B51BF7A2A53C}"/>
              </a:ext>
            </a:extLst>
          </p:cNvPr>
          <p:cNvSpPr>
            <a:spLocks noGrp="1"/>
          </p:cNvSpPr>
          <p:nvPr>
            <p:ph type="dt" sz="half" idx="10"/>
          </p:nvPr>
        </p:nvSpPr>
        <p:spPr/>
        <p:txBody>
          <a:bodyPr/>
          <a:lstStyle/>
          <a:p>
            <a:fld id="{03DBBEF3-62FE-0845-BFFA-35712F0E4799}" type="datetimeFigureOut">
              <a:rPr lang="fr-FR" smtClean="0"/>
              <a:t>18/07/2024</a:t>
            </a:fld>
            <a:endParaRPr lang="fr-FR"/>
          </a:p>
        </p:txBody>
      </p:sp>
      <p:sp>
        <p:nvSpPr>
          <p:cNvPr id="3" name="Espace réservé du pied de page 2">
            <a:extLst>
              <a:ext uri="{FF2B5EF4-FFF2-40B4-BE49-F238E27FC236}">
                <a16:creationId xmlns:a16="http://schemas.microsoft.com/office/drawing/2014/main" id="{BF929480-798F-FD42-80D9-DD2BA27129E5}"/>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A49DD203-8F90-7648-8AB5-175D9519DF44}"/>
              </a:ext>
            </a:extLst>
          </p:cNvPr>
          <p:cNvSpPr>
            <a:spLocks noGrp="1"/>
          </p:cNvSpPr>
          <p:nvPr>
            <p:ph type="sldNum" sz="quarter" idx="12"/>
          </p:nvPr>
        </p:nvSpPr>
        <p:spPr/>
        <p:txBody>
          <a:bodyPr/>
          <a:lstStyle/>
          <a:p>
            <a:fld id="{7F366F0D-B0D7-7B44-9B52-144C4A827E79}" type="slidenum">
              <a:rPr lang="fr-FR" smtClean="0"/>
              <a:t>‹N°›</a:t>
            </a:fld>
            <a:endParaRPr lang="fr-FR"/>
          </a:p>
        </p:txBody>
      </p:sp>
    </p:spTree>
    <p:extLst>
      <p:ext uri="{BB962C8B-B14F-4D97-AF65-F5344CB8AC3E}">
        <p14:creationId xmlns:p14="http://schemas.microsoft.com/office/powerpoint/2010/main" val="648246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9A9329-4BCD-F544-8AA4-B3177C4651F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91D7224F-C86A-1445-87C3-BEA4A08458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4776D08B-20C3-D142-B0C8-BE4BBEA78A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4BE1C8A-5E36-7949-B2AA-9CBA4AAEAF75}"/>
              </a:ext>
            </a:extLst>
          </p:cNvPr>
          <p:cNvSpPr>
            <a:spLocks noGrp="1"/>
          </p:cNvSpPr>
          <p:nvPr>
            <p:ph type="dt" sz="half" idx="10"/>
          </p:nvPr>
        </p:nvSpPr>
        <p:spPr/>
        <p:txBody>
          <a:bodyPr/>
          <a:lstStyle/>
          <a:p>
            <a:fld id="{03DBBEF3-62FE-0845-BFFA-35712F0E4799}" type="datetimeFigureOut">
              <a:rPr lang="fr-FR" smtClean="0"/>
              <a:t>18/07/2024</a:t>
            </a:fld>
            <a:endParaRPr lang="fr-FR"/>
          </a:p>
        </p:txBody>
      </p:sp>
      <p:sp>
        <p:nvSpPr>
          <p:cNvPr id="6" name="Espace réservé du pied de page 5">
            <a:extLst>
              <a:ext uri="{FF2B5EF4-FFF2-40B4-BE49-F238E27FC236}">
                <a16:creationId xmlns:a16="http://schemas.microsoft.com/office/drawing/2014/main" id="{2A3793CA-11DE-124C-8BF7-5BD50977A92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31AFC46-1993-F048-ADD7-DE2333F27DFD}"/>
              </a:ext>
            </a:extLst>
          </p:cNvPr>
          <p:cNvSpPr>
            <a:spLocks noGrp="1"/>
          </p:cNvSpPr>
          <p:nvPr>
            <p:ph type="sldNum" sz="quarter" idx="12"/>
          </p:nvPr>
        </p:nvSpPr>
        <p:spPr/>
        <p:txBody>
          <a:bodyPr/>
          <a:lstStyle/>
          <a:p>
            <a:fld id="{7F366F0D-B0D7-7B44-9B52-144C4A827E79}" type="slidenum">
              <a:rPr lang="fr-FR" smtClean="0"/>
              <a:t>‹N°›</a:t>
            </a:fld>
            <a:endParaRPr lang="fr-FR"/>
          </a:p>
        </p:txBody>
      </p:sp>
    </p:spTree>
    <p:extLst>
      <p:ext uri="{BB962C8B-B14F-4D97-AF65-F5344CB8AC3E}">
        <p14:creationId xmlns:p14="http://schemas.microsoft.com/office/powerpoint/2010/main" val="17446281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3155AFB-778F-3E4F-9568-AA888827DF2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875E1DD6-7750-8742-872A-9E6A8255A9F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659B35BD-016F-0949-A679-CC2C625CD2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AB44447-659A-724C-84F3-B36974258296}"/>
              </a:ext>
            </a:extLst>
          </p:cNvPr>
          <p:cNvSpPr>
            <a:spLocks noGrp="1"/>
          </p:cNvSpPr>
          <p:nvPr>
            <p:ph type="dt" sz="half" idx="10"/>
          </p:nvPr>
        </p:nvSpPr>
        <p:spPr/>
        <p:txBody>
          <a:bodyPr/>
          <a:lstStyle/>
          <a:p>
            <a:fld id="{03DBBEF3-62FE-0845-BFFA-35712F0E4799}" type="datetimeFigureOut">
              <a:rPr lang="fr-FR" smtClean="0"/>
              <a:t>18/07/2024</a:t>
            </a:fld>
            <a:endParaRPr lang="fr-FR"/>
          </a:p>
        </p:txBody>
      </p:sp>
      <p:sp>
        <p:nvSpPr>
          <p:cNvPr id="6" name="Espace réservé du pied de page 5">
            <a:extLst>
              <a:ext uri="{FF2B5EF4-FFF2-40B4-BE49-F238E27FC236}">
                <a16:creationId xmlns:a16="http://schemas.microsoft.com/office/drawing/2014/main" id="{BA87DF64-A3A5-F14B-8595-9011A4A6C70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C2F7F34-9697-9341-B326-BBA82469BEEE}"/>
              </a:ext>
            </a:extLst>
          </p:cNvPr>
          <p:cNvSpPr>
            <a:spLocks noGrp="1"/>
          </p:cNvSpPr>
          <p:nvPr>
            <p:ph type="sldNum" sz="quarter" idx="12"/>
          </p:nvPr>
        </p:nvSpPr>
        <p:spPr/>
        <p:txBody>
          <a:bodyPr/>
          <a:lstStyle/>
          <a:p>
            <a:fld id="{7F366F0D-B0D7-7B44-9B52-144C4A827E79}" type="slidenum">
              <a:rPr lang="fr-FR" smtClean="0"/>
              <a:t>‹N°›</a:t>
            </a:fld>
            <a:endParaRPr lang="fr-FR"/>
          </a:p>
        </p:txBody>
      </p:sp>
    </p:spTree>
    <p:extLst>
      <p:ext uri="{BB962C8B-B14F-4D97-AF65-F5344CB8AC3E}">
        <p14:creationId xmlns:p14="http://schemas.microsoft.com/office/powerpoint/2010/main" val="20098306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13961A-80FC-F840-9D3F-198FA534C9EF}"/>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E215462-804C-5A45-BB16-FA9F3C473A90}"/>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01B9E3B-9EFE-4940-95F3-7BC8393A8169}"/>
              </a:ext>
            </a:extLst>
          </p:cNvPr>
          <p:cNvSpPr>
            <a:spLocks noGrp="1"/>
          </p:cNvSpPr>
          <p:nvPr>
            <p:ph type="dt" sz="half" idx="10"/>
          </p:nvPr>
        </p:nvSpPr>
        <p:spPr/>
        <p:txBody>
          <a:bodyPr/>
          <a:lstStyle/>
          <a:p>
            <a:fld id="{03DBBEF3-62FE-0845-BFFA-35712F0E4799}" type="datetimeFigureOut">
              <a:rPr lang="fr-FR" smtClean="0"/>
              <a:t>18/07/2024</a:t>
            </a:fld>
            <a:endParaRPr lang="fr-FR"/>
          </a:p>
        </p:txBody>
      </p:sp>
      <p:sp>
        <p:nvSpPr>
          <p:cNvPr id="5" name="Espace réservé du pied de page 4">
            <a:extLst>
              <a:ext uri="{FF2B5EF4-FFF2-40B4-BE49-F238E27FC236}">
                <a16:creationId xmlns:a16="http://schemas.microsoft.com/office/drawing/2014/main" id="{7C148BF8-FF59-E74B-8F5B-AB5F8267C14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375A619-EFCD-EF4E-A858-4FBE9A9FA766}"/>
              </a:ext>
            </a:extLst>
          </p:cNvPr>
          <p:cNvSpPr>
            <a:spLocks noGrp="1"/>
          </p:cNvSpPr>
          <p:nvPr>
            <p:ph type="sldNum" sz="quarter" idx="12"/>
          </p:nvPr>
        </p:nvSpPr>
        <p:spPr/>
        <p:txBody>
          <a:bodyPr/>
          <a:lstStyle/>
          <a:p>
            <a:fld id="{7F366F0D-B0D7-7B44-9B52-144C4A827E79}" type="slidenum">
              <a:rPr lang="fr-FR" smtClean="0"/>
              <a:t>‹N°›</a:t>
            </a:fld>
            <a:endParaRPr lang="fr-FR"/>
          </a:p>
        </p:txBody>
      </p:sp>
    </p:spTree>
    <p:extLst>
      <p:ext uri="{BB962C8B-B14F-4D97-AF65-F5344CB8AC3E}">
        <p14:creationId xmlns:p14="http://schemas.microsoft.com/office/powerpoint/2010/main" val="282872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EBBF89D-33EB-594B-89D8-1E1DFB120F9D}"/>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FD46BB5B-22C6-524A-ADBD-7F9A490B56DE}"/>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366CA13-C925-AC44-9546-C38901DAF248}"/>
              </a:ext>
            </a:extLst>
          </p:cNvPr>
          <p:cNvSpPr>
            <a:spLocks noGrp="1"/>
          </p:cNvSpPr>
          <p:nvPr>
            <p:ph type="dt" sz="half" idx="10"/>
          </p:nvPr>
        </p:nvSpPr>
        <p:spPr/>
        <p:txBody>
          <a:bodyPr/>
          <a:lstStyle/>
          <a:p>
            <a:fld id="{03DBBEF3-62FE-0845-BFFA-35712F0E4799}" type="datetimeFigureOut">
              <a:rPr lang="fr-FR" smtClean="0"/>
              <a:t>18/07/2024</a:t>
            </a:fld>
            <a:endParaRPr lang="fr-FR"/>
          </a:p>
        </p:txBody>
      </p:sp>
      <p:sp>
        <p:nvSpPr>
          <p:cNvPr id="5" name="Espace réservé du pied de page 4">
            <a:extLst>
              <a:ext uri="{FF2B5EF4-FFF2-40B4-BE49-F238E27FC236}">
                <a16:creationId xmlns:a16="http://schemas.microsoft.com/office/drawing/2014/main" id="{AE50F854-BFE2-1246-A378-B3BC96AF7ED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5791D37-2940-3746-A9A1-DFAF37660B70}"/>
              </a:ext>
            </a:extLst>
          </p:cNvPr>
          <p:cNvSpPr>
            <a:spLocks noGrp="1"/>
          </p:cNvSpPr>
          <p:nvPr>
            <p:ph type="sldNum" sz="quarter" idx="12"/>
          </p:nvPr>
        </p:nvSpPr>
        <p:spPr/>
        <p:txBody>
          <a:bodyPr/>
          <a:lstStyle/>
          <a:p>
            <a:fld id="{7F366F0D-B0D7-7B44-9B52-144C4A827E79}" type="slidenum">
              <a:rPr lang="fr-FR" smtClean="0"/>
              <a:t>‹N°›</a:t>
            </a:fld>
            <a:endParaRPr lang="fr-FR"/>
          </a:p>
        </p:txBody>
      </p:sp>
    </p:spTree>
    <p:extLst>
      <p:ext uri="{BB962C8B-B14F-4D97-AF65-F5344CB8AC3E}">
        <p14:creationId xmlns:p14="http://schemas.microsoft.com/office/powerpoint/2010/main" val="1568536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2DE0B90F-06ED-1742-8405-DACFB4D891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3722C6BE-9EFC-064F-907B-7593D9F358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6BC1B20-CEBB-4B4A-A1C3-5958877459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DBBEF3-62FE-0845-BFFA-35712F0E4799}" type="datetimeFigureOut">
              <a:rPr lang="fr-FR" smtClean="0"/>
              <a:t>18/07/2024</a:t>
            </a:fld>
            <a:endParaRPr lang="fr-FR"/>
          </a:p>
        </p:txBody>
      </p:sp>
      <p:sp>
        <p:nvSpPr>
          <p:cNvPr id="5" name="Espace réservé du pied de page 4">
            <a:extLst>
              <a:ext uri="{FF2B5EF4-FFF2-40B4-BE49-F238E27FC236}">
                <a16:creationId xmlns:a16="http://schemas.microsoft.com/office/drawing/2014/main" id="{887B9A01-68F1-1F43-98D5-FC66491A18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4CE4D5A6-47CF-524D-9D01-068D5DC6F06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366F0D-B0D7-7B44-9B52-144C4A827E79}" type="slidenum">
              <a:rPr lang="fr-FR" smtClean="0"/>
              <a:t>‹N°›</a:t>
            </a:fld>
            <a:endParaRPr lang="fr-FR"/>
          </a:p>
        </p:txBody>
      </p:sp>
    </p:spTree>
    <p:extLst>
      <p:ext uri="{BB962C8B-B14F-4D97-AF65-F5344CB8AC3E}">
        <p14:creationId xmlns:p14="http://schemas.microsoft.com/office/powerpoint/2010/main" val="8275402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2.tiff"/><Relationship Id="rId13" Type="http://schemas.openxmlformats.org/officeDocument/2006/relationships/image" Target="../media/image17.tiff"/><Relationship Id="rId18" Type="http://schemas.openxmlformats.org/officeDocument/2006/relationships/image" Target="../media/image22.tiff"/><Relationship Id="rId3" Type="http://schemas.openxmlformats.org/officeDocument/2006/relationships/image" Target="../media/image7.tiff"/><Relationship Id="rId7" Type="http://schemas.openxmlformats.org/officeDocument/2006/relationships/image" Target="../media/image11.tiff"/><Relationship Id="rId12" Type="http://schemas.openxmlformats.org/officeDocument/2006/relationships/image" Target="../media/image16.tiff"/><Relationship Id="rId17" Type="http://schemas.openxmlformats.org/officeDocument/2006/relationships/image" Target="../media/image21.tiff"/><Relationship Id="rId2" Type="http://schemas.openxmlformats.org/officeDocument/2006/relationships/image" Target="../media/image6.tiff"/><Relationship Id="rId16" Type="http://schemas.openxmlformats.org/officeDocument/2006/relationships/image" Target="../media/image20.tiff"/><Relationship Id="rId20"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10.tiff"/><Relationship Id="rId11" Type="http://schemas.openxmlformats.org/officeDocument/2006/relationships/image" Target="../media/image15.tiff"/><Relationship Id="rId5" Type="http://schemas.openxmlformats.org/officeDocument/2006/relationships/image" Target="../media/image9.tiff"/><Relationship Id="rId15" Type="http://schemas.openxmlformats.org/officeDocument/2006/relationships/image" Target="../media/image19.tiff"/><Relationship Id="rId10" Type="http://schemas.openxmlformats.org/officeDocument/2006/relationships/image" Target="../media/image14.tiff"/><Relationship Id="rId19" Type="http://schemas.openxmlformats.org/officeDocument/2006/relationships/image" Target="../media/image23.tiff"/><Relationship Id="rId4" Type="http://schemas.openxmlformats.org/officeDocument/2006/relationships/image" Target="../media/image8.tiff"/><Relationship Id="rId9" Type="http://schemas.openxmlformats.org/officeDocument/2006/relationships/image" Target="../media/image13.tiff"/><Relationship Id="rId14" Type="http://schemas.openxmlformats.org/officeDocument/2006/relationships/image" Target="../media/image18.tiff"/></Relationships>
</file>

<file path=ppt/slides/_rels/slide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2.tiff"/><Relationship Id="rId13" Type="http://schemas.openxmlformats.org/officeDocument/2006/relationships/image" Target="../media/image17.tiff"/><Relationship Id="rId18" Type="http://schemas.openxmlformats.org/officeDocument/2006/relationships/image" Target="../media/image22.tiff"/><Relationship Id="rId3" Type="http://schemas.openxmlformats.org/officeDocument/2006/relationships/image" Target="../media/image7.tiff"/><Relationship Id="rId7" Type="http://schemas.openxmlformats.org/officeDocument/2006/relationships/image" Target="../media/image11.tiff"/><Relationship Id="rId12" Type="http://schemas.openxmlformats.org/officeDocument/2006/relationships/image" Target="../media/image16.tiff"/><Relationship Id="rId17" Type="http://schemas.openxmlformats.org/officeDocument/2006/relationships/image" Target="../media/image21.tiff"/><Relationship Id="rId2" Type="http://schemas.openxmlformats.org/officeDocument/2006/relationships/image" Target="../media/image6.tiff"/><Relationship Id="rId16" Type="http://schemas.openxmlformats.org/officeDocument/2006/relationships/image" Target="../media/image20.tiff"/><Relationship Id="rId20" Type="http://schemas.openxmlformats.org/officeDocument/2006/relationships/image" Target="../media/image25.jpg"/><Relationship Id="rId1" Type="http://schemas.openxmlformats.org/officeDocument/2006/relationships/slideLayout" Target="../slideLayouts/slideLayout2.xml"/><Relationship Id="rId6" Type="http://schemas.openxmlformats.org/officeDocument/2006/relationships/image" Target="../media/image10.tiff"/><Relationship Id="rId11" Type="http://schemas.openxmlformats.org/officeDocument/2006/relationships/image" Target="../media/image15.tiff"/><Relationship Id="rId5" Type="http://schemas.openxmlformats.org/officeDocument/2006/relationships/image" Target="../media/image9.tiff"/><Relationship Id="rId15" Type="http://schemas.openxmlformats.org/officeDocument/2006/relationships/image" Target="../media/image19.tiff"/><Relationship Id="rId10" Type="http://schemas.openxmlformats.org/officeDocument/2006/relationships/image" Target="../media/image14.tiff"/><Relationship Id="rId19" Type="http://schemas.openxmlformats.org/officeDocument/2006/relationships/image" Target="../media/image23.tiff"/><Relationship Id="rId4" Type="http://schemas.openxmlformats.org/officeDocument/2006/relationships/image" Target="../media/image8.tiff"/><Relationship Id="rId9" Type="http://schemas.openxmlformats.org/officeDocument/2006/relationships/image" Target="../media/image13.tiff"/><Relationship Id="rId14" Type="http://schemas.openxmlformats.org/officeDocument/2006/relationships/image" Target="../media/image18.tiff"/></Relationships>
</file>

<file path=ppt/slides/_rels/slide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34.tiff"/><Relationship Id="rId2" Type="http://schemas.openxmlformats.org/officeDocument/2006/relationships/image" Target="../media/image33.tif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41.tiff"/><Relationship Id="rId3" Type="http://schemas.openxmlformats.org/officeDocument/2006/relationships/image" Target="../media/image36.tiff"/><Relationship Id="rId7" Type="http://schemas.openxmlformats.org/officeDocument/2006/relationships/image" Target="../media/image40.png"/><Relationship Id="rId2" Type="http://schemas.openxmlformats.org/officeDocument/2006/relationships/image" Target="../media/image35.tiff"/><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tiff"/><Relationship Id="rId4" Type="http://schemas.openxmlformats.org/officeDocument/2006/relationships/image" Target="../media/image37.tiff"/></Relationships>
</file>

<file path=ppt/slides/_rels/slide1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g"/><Relationship Id="rId1" Type="http://schemas.openxmlformats.org/officeDocument/2006/relationships/slideLayout" Target="../slideLayouts/slideLayout1.xml"/><Relationship Id="rId5" Type="http://schemas.openxmlformats.org/officeDocument/2006/relationships/image" Target="../media/image57.png"/><Relationship Id="rId4" Type="http://schemas.openxmlformats.org/officeDocument/2006/relationships/image" Target="../media/image56.png"/></Relationships>
</file>

<file path=ppt/slides/_rels/slide2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image" Target="../media/image59.jpg"/><Relationship Id="rId1" Type="http://schemas.openxmlformats.org/officeDocument/2006/relationships/slideLayout" Target="../slideLayouts/slideLayout1.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2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1.xml"/><Relationship Id="rId4" Type="http://schemas.openxmlformats.org/officeDocument/2006/relationships/image" Target="../media/image71.jpeg"/></Relationships>
</file>

<file path=ppt/slides/_rels/slide2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image" Target="../media/image8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1.xml"/><Relationship Id="rId5" Type="http://schemas.openxmlformats.org/officeDocument/2006/relationships/image" Target="../media/image94.jpeg"/><Relationship Id="rId4" Type="http://schemas.openxmlformats.org/officeDocument/2006/relationships/image" Target="../media/image93.png"/></Relationships>
</file>

<file path=ppt/slides/_rels/slide3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1.xml"/><Relationship Id="rId4" Type="http://schemas.openxmlformats.org/officeDocument/2006/relationships/image" Target="../media/image99.jpeg"/></Relationships>
</file>

<file path=ppt/slides/_rels/slide41.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jp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110.jp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jpg"/><Relationship Id="rId1" Type="http://schemas.openxmlformats.org/officeDocument/2006/relationships/slideLayout" Target="../slideLayouts/slideLayout2.xml"/><Relationship Id="rId4" Type="http://schemas.openxmlformats.org/officeDocument/2006/relationships/image" Target="../media/image1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a:extLst>
              <a:ext uri="{FF2B5EF4-FFF2-40B4-BE49-F238E27FC236}">
                <a16:creationId xmlns:a16="http://schemas.microsoft.com/office/drawing/2014/main" id="{1F2AE04E-0695-614D-9136-3C1A1AFFFA9C}"/>
              </a:ext>
            </a:extLst>
          </p:cNvPr>
          <p:cNvSpPr>
            <a:spLocks noGrp="1"/>
          </p:cNvSpPr>
          <p:nvPr>
            <p:ph type="subTitle" idx="1"/>
          </p:nvPr>
        </p:nvSpPr>
        <p:spPr>
          <a:xfrm>
            <a:off x="920577" y="1925564"/>
            <a:ext cx="10350843" cy="2199503"/>
          </a:xfrm>
        </p:spPr>
        <p:txBody>
          <a:bodyPr>
            <a:normAutofit lnSpcReduction="10000"/>
          </a:bodyPr>
          <a:lstStyle/>
          <a:p>
            <a:r>
              <a:rPr lang="fr-CH" sz="7700" dirty="0">
                <a:effectLst/>
                <a:latin typeface="Gill Sans Ultra Bold" panose="020B0A02020104020203" pitchFamily="34" charset="77"/>
                <a:cs typeface="Phosphate Inline" panose="02000506050000020004" pitchFamily="2" charset="77"/>
              </a:rPr>
              <a:t>L’Agenda mondialiste </a:t>
            </a:r>
            <a:r>
              <a:rPr lang="fr-CH" sz="7700" dirty="0">
                <a:solidFill>
                  <a:srgbClr val="FF0000"/>
                </a:solidFill>
                <a:effectLst/>
                <a:latin typeface="Gill Sans Ultra Bold" panose="020B0A02020104020203" pitchFamily="34" charset="77"/>
                <a:cs typeface="Phosphate Inline" panose="02000506050000020004" pitchFamily="2" charset="77"/>
              </a:rPr>
              <a:t>?</a:t>
            </a:r>
            <a:r>
              <a:rPr lang="fr-CH" sz="7700" dirty="0">
                <a:effectLst/>
                <a:latin typeface="Gill Sans Ultra Bold" panose="020B0A02020104020203" pitchFamily="34" charset="77"/>
                <a:cs typeface="Phosphate Inline" panose="02000506050000020004" pitchFamily="2" charset="77"/>
              </a:rPr>
              <a:t> </a:t>
            </a:r>
          </a:p>
        </p:txBody>
      </p:sp>
      <p:sp>
        <p:nvSpPr>
          <p:cNvPr id="12" name="ZoneTexte 11">
            <a:extLst>
              <a:ext uri="{FF2B5EF4-FFF2-40B4-BE49-F238E27FC236}">
                <a16:creationId xmlns:a16="http://schemas.microsoft.com/office/drawing/2014/main" id="{AA3FEDF2-A019-60FB-1E63-DDBD2197B871}"/>
              </a:ext>
            </a:extLst>
          </p:cNvPr>
          <p:cNvSpPr txBox="1"/>
          <p:nvPr/>
        </p:nvSpPr>
        <p:spPr>
          <a:xfrm>
            <a:off x="3869995" y="465421"/>
            <a:ext cx="5297714" cy="1569660"/>
          </a:xfrm>
          <a:prstGeom prst="rect">
            <a:avLst/>
          </a:prstGeom>
          <a:noFill/>
        </p:spPr>
        <p:txBody>
          <a:bodyPr wrap="square">
            <a:spAutoFit/>
          </a:bodyPr>
          <a:lstStyle/>
          <a:p>
            <a:r>
              <a:rPr lang="fr-CH" sz="9600" dirty="0">
                <a:solidFill>
                  <a:srgbClr val="FF0000"/>
                </a:solidFill>
                <a:effectLst/>
                <a:latin typeface="Mistral" panose="03090702030407020403" pitchFamily="66" charset="0"/>
                <a:cs typeface="Phosphate Inline" panose="02000506050000020004" pitchFamily="2" charset="77"/>
              </a:rPr>
              <a:t>Où en est </a:t>
            </a:r>
            <a:endParaRPr lang="fr-FR" sz="9600" dirty="0">
              <a:solidFill>
                <a:srgbClr val="FF0000"/>
              </a:solidFill>
              <a:latin typeface="Mistral" panose="03090702030407020403" pitchFamily="66" charset="0"/>
            </a:endParaRPr>
          </a:p>
        </p:txBody>
      </p:sp>
      <p:pic>
        <p:nvPicPr>
          <p:cNvPr id="15" name="Picture 4" descr="Objectifs de développement durable (ODD) - c-eau">
            <a:extLst>
              <a:ext uri="{FF2B5EF4-FFF2-40B4-BE49-F238E27FC236}">
                <a16:creationId xmlns:a16="http://schemas.microsoft.com/office/drawing/2014/main" id="{0E12A652-134F-A5BC-1840-8B3E2309CD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8681" y="3954399"/>
            <a:ext cx="2504578" cy="2493447"/>
          </a:xfrm>
          <a:prstGeom prst="rect">
            <a:avLst/>
          </a:prstGeom>
          <a:noFill/>
          <a:extLst>
            <a:ext uri="{909E8E84-426E-40DD-AFC4-6F175D3DCCD1}">
              <a14:hiddenFill xmlns:a14="http://schemas.microsoft.com/office/drawing/2010/main">
                <a:solidFill>
                  <a:srgbClr val="FFFFFF"/>
                </a:solidFill>
              </a14:hiddenFill>
            </a:ext>
          </a:extLst>
        </p:spPr>
      </p:pic>
      <p:sp>
        <p:nvSpPr>
          <p:cNvPr id="16" name="Titre 1">
            <a:extLst>
              <a:ext uri="{FF2B5EF4-FFF2-40B4-BE49-F238E27FC236}">
                <a16:creationId xmlns:a16="http://schemas.microsoft.com/office/drawing/2014/main" id="{47409240-CC22-B818-022C-C715B6F02F2A}"/>
              </a:ext>
            </a:extLst>
          </p:cNvPr>
          <p:cNvSpPr txBox="1">
            <a:spLocks/>
          </p:cNvSpPr>
          <p:nvPr/>
        </p:nvSpPr>
        <p:spPr>
          <a:xfrm>
            <a:off x="6757790" y="5499468"/>
            <a:ext cx="6910274" cy="1462414"/>
          </a:xfrm>
          <a:prstGeom prst="rect">
            <a:avLst/>
          </a:prstGeom>
          <a:no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fr-FR" sz="2000" b="1" dirty="0">
                <a:latin typeface="Zapfino" panose="03030300040707070C03" pitchFamily="66" charset="77"/>
                <a:ea typeface="HGMaruGothicMPRO" panose="020F0600000000000000" pitchFamily="34" charset="-128"/>
              </a:rPr>
              <a:t>Chloé </a:t>
            </a:r>
            <a:r>
              <a:rPr lang="fr-FR" sz="2000" b="1" dirty="0" err="1">
                <a:latin typeface="Zapfino" panose="03030300040707070C03" pitchFamily="66" charset="77"/>
                <a:ea typeface="HGMaruGothicMPRO" panose="020F0600000000000000" pitchFamily="34" charset="-128"/>
              </a:rPr>
              <a:t>Frammery</a:t>
            </a:r>
            <a:r>
              <a:rPr lang="fr-FR" sz="2000" b="1" dirty="0">
                <a:latin typeface="Zapfino" panose="03030300040707070C03" pitchFamily="66" charset="77"/>
                <a:ea typeface="HGMaruGothicMPRO" panose="020F0600000000000000" pitchFamily="34" charset="-128"/>
              </a:rPr>
              <a:t> </a:t>
            </a:r>
          </a:p>
        </p:txBody>
      </p:sp>
    </p:spTree>
    <p:extLst>
      <p:ext uri="{BB962C8B-B14F-4D97-AF65-F5344CB8AC3E}">
        <p14:creationId xmlns:p14="http://schemas.microsoft.com/office/powerpoint/2010/main" val="1933276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87BBCB5F-2A0E-E2D8-6CC9-E833160CADCE}"/>
              </a:ext>
            </a:extLst>
          </p:cNvPr>
          <p:cNvSpPr txBox="1"/>
          <p:nvPr/>
        </p:nvSpPr>
        <p:spPr>
          <a:xfrm>
            <a:off x="610972" y="193163"/>
            <a:ext cx="9537739" cy="1754326"/>
          </a:xfrm>
          <a:prstGeom prst="rect">
            <a:avLst/>
          </a:prstGeom>
          <a:noFill/>
        </p:spPr>
        <p:txBody>
          <a:bodyPr wrap="square">
            <a:spAutoFit/>
          </a:bodyPr>
          <a:lstStyle/>
          <a:p>
            <a:r>
              <a:rPr lang="fr-CH" sz="5400" dirty="0">
                <a:latin typeface="Gill Sans Ultra Bold" panose="020B0A02020104020203" pitchFamily="34" charset="77"/>
              </a:rPr>
              <a:t>Forum économique mondial – Davos 2018</a:t>
            </a:r>
          </a:p>
        </p:txBody>
      </p:sp>
      <p:sp>
        <p:nvSpPr>
          <p:cNvPr id="9" name="ZoneTexte 8">
            <a:extLst>
              <a:ext uri="{FF2B5EF4-FFF2-40B4-BE49-F238E27FC236}">
                <a16:creationId xmlns:a16="http://schemas.microsoft.com/office/drawing/2014/main" id="{5C02514F-BA87-E67C-4A7E-F70BE6973934}"/>
              </a:ext>
            </a:extLst>
          </p:cNvPr>
          <p:cNvSpPr txBox="1"/>
          <p:nvPr/>
        </p:nvSpPr>
        <p:spPr>
          <a:xfrm>
            <a:off x="610972" y="2012590"/>
            <a:ext cx="2741828" cy="461665"/>
          </a:xfrm>
          <a:prstGeom prst="rect">
            <a:avLst/>
          </a:prstGeom>
          <a:noFill/>
        </p:spPr>
        <p:txBody>
          <a:bodyPr wrap="square">
            <a:spAutoFit/>
          </a:bodyPr>
          <a:lstStyle/>
          <a:p>
            <a:r>
              <a:rPr lang="fr-CH" sz="2400" dirty="0">
                <a:effectLst/>
                <a:highlight>
                  <a:srgbClr val="FFFF00"/>
                </a:highlight>
                <a:latin typeface="Arial Rounded MT Bold" panose="020F0704030504030204" pitchFamily="34" charset="77"/>
              </a:rPr>
              <a:t>24 janvier 2018</a:t>
            </a:r>
            <a:endParaRPr lang="fr-FR" sz="2400" dirty="0">
              <a:highlight>
                <a:srgbClr val="FFFF00"/>
              </a:highlight>
              <a:latin typeface="Arial Rounded MT Bold" panose="020F0704030504030204" pitchFamily="34" charset="77"/>
            </a:endParaRPr>
          </a:p>
        </p:txBody>
      </p:sp>
      <p:pic>
        <p:nvPicPr>
          <p:cNvPr id="12" name="Image 11">
            <a:extLst>
              <a:ext uri="{FF2B5EF4-FFF2-40B4-BE49-F238E27FC236}">
                <a16:creationId xmlns:a16="http://schemas.microsoft.com/office/drawing/2014/main" id="{782687E9-6850-34FB-A870-DCAF0595690E}"/>
              </a:ext>
            </a:extLst>
          </p:cNvPr>
          <p:cNvPicPr>
            <a:picLocks noChangeAspect="1"/>
          </p:cNvPicPr>
          <p:nvPr/>
        </p:nvPicPr>
        <p:blipFill>
          <a:blip r:embed="rId2"/>
          <a:stretch>
            <a:fillRect/>
          </a:stretch>
        </p:blipFill>
        <p:spPr>
          <a:xfrm>
            <a:off x="754661" y="2539356"/>
            <a:ext cx="4509911" cy="2544878"/>
          </a:xfrm>
          <a:prstGeom prst="rect">
            <a:avLst/>
          </a:prstGeom>
          <a:ln>
            <a:solidFill>
              <a:schemeClr val="tx1"/>
            </a:solidFill>
          </a:ln>
        </p:spPr>
      </p:pic>
      <p:sp>
        <p:nvSpPr>
          <p:cNvPr id="13" name="ZoneTexte 12">
            <a:extLst>
              <a:ext uri="{FF2B5EF4-FFF2-40B4-BE49-F238E27FC236}">
                <a16:creationId xmlns:a16="http://schemas.microsoft.com/office/drawing/2014/main" id="{E8B7C974-D10B-DC1C-2A35-FD0C7907854B}"/>
              </a:ext>
            </a:extLst>
          </p:cNvPr>
          <p:cNvSpPr txBox="1"/>
          <p:nvPr/>
        </p:nvSpPr>
        <p:spPr>
          <a:xfrm>
            <a:off x="668122" y="5084234"/>
            <a:ext cx="3245839" cy="553998"/>
          </a:xfrm>
          <a:prstGeom prst="rect">
            <a:avLst/>
          </a:prstGeom>
          <a:noFill/>
        </p:spPr>
        <p:txBody>
          <a:bodyPr wrap="square">
            <a:spAutoFit/>
          </a:bodyPr>
          <a:lstStyle/>
          <a:p>
            <a:r>
              <a:rPr lang="fr-CH" b="1" dirty="0">
                <a:effectLst/>
                <a:latin typeface="Arial Rounded MT Bold" panose="020F0704030504030204" pitchFamily="34" charset="77"/>
              </a:rPr>
              <a:t>Klaus Schwab</a:t>
            </a:r>
          </a:p>
          <a:p>
            <a:r>
              <a:rPr lang="fr-CH" sz="1200" dirty="0">
                <a:latin typeface="Arial Rounded MT Bold" panose="020F0704030504030204" pitchFamily="34" charset="77"/>
              </a:rPr>
              <a:t>F</a:t>
            </a:r>
            <a:r>
              <a:rPr lang="fr-CH" sz="1200" dirty="0">
                <a:effectLst/>
                <a:latin typeface="Arial Rounded MT Bold" panose="020F0704030504030204" pitchFamily="34" charset="77"/>
              </a:rPr>
              <a:t>ondateur et Président du WEF</a:t>
            </a:r>
            <a:endParaRPr lang="fr-FR" sz="1200" dirty="0">
              <a:latin typeface="Arial Rounded MT Bold" panose="020F0704030504030204" pitchFamily="34" charset="77"/>
            </a:endParaRPr>
          </a:p>
        </p:txBody>
      </p:sp>
      <p:pic>
        <p:nvPicPr>
          <p:cNvPr id="14" name="Image 13">
            <a:extLst>
              <a:ext uri="{FF2B5EF4-FFF2-40B4-BE49-F238E27FC236}">
                <a16:creationId xmlns:a16="http://schemas.microsoft.com/office/drawing/2014/main" id="{8D6D6E98-DAF8-E972-214C-C7F0489AA06B}"/>
              </a:ext>
            </a:extLst>
          </p:cNvPr>
          <p:cNvPicPr>
            <a:picLocks noChangeAspect="1"/>
          </p:cNvPicPr>
          <p:nvPr/>
        </p:nvPicPr>
        <p:blipFill>
          <a:blip r:embed="rId3"/>
          <a:stretch>
            <a:fillRect/>
          </a:stretch>
        </p:blipFill>
        <p:spPr>
          <a:xfrm>
            <a:off x="7565425" y="2539356"/>
            <a:ext cx="4509911" cy="2921400"/>
          </a:xfrm>
          <a:prstGeom prst="rect">
            <a:avLst/>
          </a:prstGeom>
          <a:ln>
            <a:solidFill>
              <a:schemeClr val="tx1"/>
            </a:solidFill>
          </a:ln>
        </p:spPr>
      </p:pic>
      <p:sp>
        <p:nvSpPr>
          <p:cNvPr id="8" name="Bulle rectangulaire 7">
            <a:extLst>
              <a:ext uri="{FF2B5EF4-FFF2-40B4-BE49-F238E27FC236}">
                <a16:creationId xmlns:a16="http://schemas.microsoft.com/office/drawing/2014/main" id="{765E8E3A-12E1-C6CD-0BEF-F9BC1F6B0500}"/>
              </a:ext>
            </a:extLst>
          </p:cNvPr>
          <p:cNvSpPr/>
          <p:nvPr/>
        </p:nvSpPr>
        <p:spPr>
          <a:xfrm>
            <a:off x="3303003" y="3066122"/>
            <a:ext cx="4858018" cy="3598715"/>
          </a:xfrm>
          <a:prstGeom prst="wedgeRectCallout">
            <a:avLst>
              <a:gd name="adj1" fmla="val -54726"/>
              <a:gd name="adj2" fmla="val -3616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dirty="0">
                <a:solidFill>
                  <a:schemeClr val="tx1"/>
                </a:solidFill>
              </a:rPr>
              <a:t>"Vous avez démontré qu'aujourd’hui, ce n'est plus tant la bataille entre la droite et la gauche qui secoue nos pensées idéologiques mais plutôt </a:t>
            </a:r>
            <a:br>
              <a:rPr lang="fr-CH" dirty="0">
                <a:solidFill>
                  <a:schemeClr val="tx1"/>
                </a:solidFill>
              </a:rPr>
            </a:br>
            <a:r>
              <a:rPr lang="fr-CH" b="1" dirty="0">
                <a:solidFill>
                  <a:schemeClr val="tx1"/>
                </a:solidFill>
                <a:highlight>
                  <a:srgbClr val="FFFF00"/>
                </a:highlight>
              </a:rPr>
              <a:t>la confrontation entre ceux qui embarrassent le changement et ceux qui préparent proactivement ce nouveau monde</a:t>
            </a:r>
            <a:r>
              <a:rPr lang="fr-CH" dirty="0">
                <a:solidFill>
                  <a:schemeClr val="tx1"/>
                </a:solidFill>
              </a:rPr>
              <a:t>, en utilisant toutes les opportunités qu'offre la 4ème révolution industrielle." </a:t>
            </a:r>
            <a:br>
              <a:rPr lang="fr-CH" dirty="0">
                <a:solidFill>
                  <a:schemeClr val="tx1"/>
                </a:solidFill>
              </a:rPr>
            </a:br>
            <a:r>
              <a:rPr lang="fr-CH" sz="900" dirty="0">
                <a:solidFill>
                  <a:schemeClr val="tx1"/>
                </a:solidFill>
              </a:rPr>
              <a:t> </a:t>
            </a:r>
            <a:br>
              <a:rPr lang="fr-CH" dirty="0">
                <a:solidFill>
                  <a:schemeClr val="tx1"/>
                </a:solidFill>
              </a:rPr>
            </a:br>
            <a:r>
              <a:rPr lang="fr-CH" dirty="0">
                <a:solidFill>
                  <a:schemeClr val="tx1"/>
                </a:solidFill>
              </a:rPr>
              <a:t>"</a:t>
            </a:r>
            <a:r>
              <a:rPr lang="fr-CH" b="1" dirty="0">
                <a:solidFill>
                  <a:schemeClr val="tx1"/>
                </a:solidFill>
              </a:rPr>
              <a:t>Vous êtes accueilli chaleureusement ici car </a:t>
            </a:r>
            <a:br>
              <a:rPr lang="fr-CH" b="1" dirty="0">
                <a:solidFill>
                  <a:schemeClr val="tx1"/>
                </a:solidFill>
              </a:rPr>
            </a:br>
            <a:r>
              <a:rPr lang="fr-CH" b="1" dirty="0">
                <a:solidFill>
                  <a:schemeClr val="tx1"/>
                </a:solidFill>
                <a:highlight>
                  <a:srgbClr val="FFFF00"/>
                </a:highlight>
              </a:rPr>
              <a:t>vous êtes le symbole dont nous avons besoin et que nous vous attendions pour nous </a:t>
            </a:r>
            <a:r>
              <a:rPr lang="fr-CH" b="1" u="sng" dirty="0">
                <a:solidFill>
                  <a:schemeClr val="tx1"/>
                </a:solidFill>
                <a:highlight>
                  <a:srgbClr val="FFFF00"/>
                </a:highlight>
              </a:rPr>
              <a:t>guider</a:t>
            </a:r>
            <a:r>
              <a:rPr lang="fr-CH" b="1" dirty="0">
                <a:solidFill>
                  <a:schemeClr val="tx1"/>
                </a:solidFill>
                <a:highlight>
                  <a:srgbClr val="FFFF00"/>
                </a:highlight>
              </a:rPr>
              <a:t> dans ce nouveau monde.</a:t>
            </a:r>
            <a:r>
              <a:rPr lang="fr-CH" dirty="0">
                <a:solidFill>
                  <a:schemeClr val="tx1"/>
                </a:solidFill>
              </a:rPr>
              <a:t>"</a:t>
            </a:r>
          </a:p>
        </p:txBody>
      </p:sp>
      <p:sp>
        <p:nvSpPr>
          <p:cNvPr id="15" name="ZoneTexte 14">
            <a:extLst>
              <a:ext uri="{FF2B5EF4-FFF2-40B4-BE49-F238E27FC236}">
                <a16:creationId xmlns:a16="http://schemas.microsoft.com/office/drawing/2014/main" id="{ACD66414-9C23-6E15-5807-F31934338338}"/>
              </a:ext>
            </a:extLst>
          </p:cNvPr>
          <p:cNvSpPr txBox="1"/>
          <p:nvPr/>
        </p:nvSpPr>
        <p:spPr>
          <a:xfrm>
            <a:off x="8198029" y="5452905"/>
            <a:ext cx="3245839" cy="738664"/>
          </a:xfrm>
          <a:prstGeom prst="rect">
            <a:avLst/>
          </a:prstGeom>
          <a:noFill/>
        </p:spPr>
        <p:txBody>
          <a:bodyPr wrap="square">
            <a:spAutoFit/>
          </a:bodyPr>
          <a:lstStyle/>
          <a:p>
            <a:r>
              <a:rPr lang="fr-CH" b="1" dirty="0">
                <a:effectLst/>
                <a:latin typeface="Arial Rounded MT Bold" panose="020F0704030504030204" pitchFamily="34" charset="77"/>
              </a:rPr>
              <a:t>Emmanuel Macron</a:t>
            </a:r>
          </a:p>
          <a:p>
            <a:r>
              <a:rPr lang="fr-CH" sz="1200" dirty="0">
                <a:effectLst/>
                <a:latin typeface="Arial Rounded MT Bold" panose="020F0704030504030204" pitchFamily="34" charset="77"/>
              </a:rPr>
              <a:t>Président de la République française</a:t>
            </a:r>
            <a:br>
              <a:rPr lang="fr-CH" sz="1200" dirty="0">
                <a:effectLst/>
                <a:latin typeface="Arial Rounded MT Bold" panose="020F0704030504030204" pitchFamily="34" charset="77"/>
              </a:rPr>
            </a:br>
            <a:r>
              <a:rPr lang="fr-CH" sz="1200" dirty="0">
                <a:effectLst/>
                <a:latin typeface="Arial Rounded MT Bold" panose="020F0704030504030204" pitchFamily="34" charset="77"/>
              </a:rPr>
              <a:t>(8 mois après son élection)</a:t>
            </a:r>
            <a:endParaRPr lang="fr-FR" sz="1200" dirty="0">
              <a:latin typeface="Arial Rounded MT Bold" panose="020F0704030504030204" pitchFamily="34" charset="77"/>
            </a:endParaRPr>
          </a:p>
        </p:txBody>
      </p:sp>
      <p:pic>
        <p:nvPicPr>
          <p:cNvPr id="16" name="Image 15">
            <a:extLst>
              <a:ext uri="{FF2B5EF4-FFF2-40B4-BE49-F238E27FC236}">
                <a16:creationId xmlns:a16="http://schemas.microsoft.com/office/drawing/2014/main" id="{44CCE004-29B0-DB55-D552-DF19A1728B9F}"/>
              </a:ext>
            </a:extLst>
          </p:cNvPr>
          <p:cNvPicPr>
            <a:picLocks noChangeAspect="1"/>
          </p:cNvPicPr>
          <p:nvPr/>
        </p:nvPicPr>
        <p:blipFill>
          <a:blip r:embed="rId4"/>
          <a:stretch>
            <a:fillRect/>
          </a:stretch>
        </p:blipFill>
        <p:spPr>
          <a:xfrm>
            <a:off x="5422700" y="1828800"/>
            <a:ext cx="1984597" cy="1104900"/>
          </a:xfrm>
          <a:prstGeom prst="rect">
            <a:avLst/>
          </a:prstGeom>
          <a:ln>
            <a:solidFill>
              <a:schemeClr val="tx1"/>
            </a:solidFill>
          </a:ln>
        </p:spPr>
      </p:pic>
    </p:spTree>
    <p:extLst>
      <p:ext uri="{BB962C8B-B14F-4D97-AF65-F5344CB8AC3E}">
        <p14:creationId xmlns:p14="http://schemas.microsoft.com/office/powerpoint/2010/main" val="1556379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p:tgtEl>
                                          <p:spTgt spid="8"/>
                                        </p:tgtEl>
                                        <p:attrNameLst>
                                          <p:attrName>ppt_x</p:attrName>
                                        </p:attrNameLst>
                                      </p:cBhvr>
                                      <p:tavLst>
                                        <p:tav tm="0">
                                          <p:val>
                                            <p:strVal val="#ppt_x-#ppt_w*1.125000"/>
                                          </p:val>
                                        </p:tav>
                                        <p:tav tm="100000">
                                          <p:val>
                                            <p:strVal val="#ppt_x"/>
                                          </p:val>
                                        </p:tav>
                                      </p:tavLst>
                                    </p:anim>
                                    <p:animEffect transition="in" filter="wipe(right)">
                                      <p:cBhvr>
                                        <p:cTn id="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A9BF8C5F-863E-557C-6BF7-8BF43ECD5B78}"/>
              </a:ext>
            </a:extLst>
          </p:cNvPr>
          <p:cNvSpPr txBox="1"/>
          <p:nvPr/>
        </p:nvSpPr>
        <p:spPr>
          <a:xfrm>
            <a:off x="1401193" y="339919"/>
            <a:ext cx="9719887" cy="923330"/>
          </a:xfrm>
          <a:prstGeom prst="rect">
            <a:avLst/>
          </a:prstGeom>
          <a:noFill/>
        </p:spPr>
        <p:txBody>
          <a:bodyPr wrap="square">
            <a:spAutoFit/>
          </a:bodyPr>
          <a:lstStyle/>
          <a:p>
            <a:r>
              <a:rPr lang="fr-CH" sz="5400" dirty="0">
                <a:latin typeface="Gill Sans Ultra Bold" panose="020B0A02020104020203" pitchFamily="34" charset="77"/>
              </a:rPr>
              <a:t>L’Agenda 2030</a:t>
            </a:r>
          </a:p>
        </p:txBody>
      </p:sp>
      <p:pic>
        <p:nvPicPr>
          <p:cNvPr id="29" name="Picture 4" descr="Objectifs de développement durable (ODD) - c-eau">
            <a:extLst>
              <a:ext uri="{FF2B5EF4-FFF2-40B4-BE49-F238E27FC236}">
                <a16:creationId xmlns:a16="http://schemas.microsoft.com/office/drawing/2014/main" id="{DD893BCD-31B2-6871-46C4-F9A220B630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7211" y="1630459"/>
            <a:ext cx="4043978" cy="4026006"/>
          </a:xfrm>
          <a:prstGeom prst="rect">
            <a:avLst/>
          </a:prstGeom>
          <a:noFill/>
          <a:extLst>
            <a:ext uri="{909E8E84-426E-40DD-AFC4-6F175D3DCCD1}">
              <a14:hiddenFill xmlns:a14="http://schemas.microsoft.com/office/drawing/2010/main">
                <a:solidFill>
                  <a:srgbClr val="FFFFFF"/>
                </a:solidFill>
              </a14:hiddenFill>
            </a:ext>
          </a:extLst>
        </p:spPr>
      </p:pic>
      <p:pic>
        <p:nvPicPr>
          <p:cNvPr id="30" name="Image 29">
            <a:extLst>
              <a:ext uri="{FF2B5EF4-FFF2-40B4-BE49-F238E27FC236}">
                <a16:creationId xmlns:a16="http://schemas.microsoft.com/office/drawing/2014/main" id="{11ACC19B-8B3C-AE05-D34F-481326D0C97B}"/>
              </a:ext>
            </a:extLst>
          </p:cNvPr>
          <p:cNvPicPr>
            <a:picLocks noChangeAspect="1"/>
          </p:cNvPicPr>
          <p:nvPr/>
        </p:nvPicPr>
        <p:blipFill>
          <a:blip r:embed="rId3"/>
          <a:stretch>
            <a:fillRect/>
          </a:stretch>
        </p:blipFill>
        <p:spPr>
          <a:xfrm>
            <a:off x="7990016" y="4983365"/>
            <a:ext cx="3568700" cy="1346200"/>
          </a:xfrm>
          <a:prstGeom prst="rect">
            <a:avLst/>
          </a:prstGeom>
          <a:ln>
            <a:solidFill>
              <a:schemeClr val="tx1"/>
            </a:solidFill>
          </a:ln>
        </p:spPr>
      </p:pic>
      <p:sp>
        <p:nvSpPr>
          <p:cNvPr id="7" name="ZoneTexte 6">
            <a:extLst>
              <a:ext uri="{FF2B5EF4-FFF2-40B4-BE49-F238E27FC236}">
                <a16:creationId xmlns:a16="http://schemas.microsoft.com/office/drawing/2014/main" id="{7B6C1E09-12AD-EAC4-77DC-ED462DC5B880}"/>
              </a:ext>
            </a:extLst>
          </p:cNvPr>
          <p:cNvSpPr txBox="1"/>
          <p:nvPr/>
        </p:nvSpPr>
        <p:spPr>
          <a:xfrm>
            <a:off x="532298" y="480989"/>
            <a:ext cx="551543" cy="830997"/>
          </a:xfrm>
          <a:prstGeom prst="rect">
            <a:avLst/>
          </a:prstGeom>
          <a:noFill/>
        </p:spPr>
        <p:txBody>
          <a:bodyPr wrap="square">
            <a:spAutoFit/>
          </a:bodyPr>
          <a:lstStyle/>
          <a:p>
            <a:r>
              <a:rPr lang="fr-CH" sz="4800" dirty="0">
                <a:effectLst/>
                <a:latin typeface=".Apple Color Emoji UI"/>
              </a:rPr>
              <a:t>1️⃣</a:t>
            </a:r>
          </a:p>
        </p:txBody>
      </p:sp>
    </p:spTree>
    <p:extLst>
      <p:ext uri="{BB962C8B-B14F-4D97-AF65-F5344CB8AC3E}">
        <p14:creationId xmlns:p14="http://schemas.microsoft.com/office/powerpoint/2010/main" val="2122215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p:tgtEl>
                                          <p:spTgt spid="30"/>
                                        </p:tgtEl>
                                        <p:attrNameLst>
                                          <p:attrName>ppt_x</p:attrName>
                                        </p:attrNameLst>
                                      </p:cBhvr>
                                      <p:tavLst>
                                        <p:tav tm="0">
                                          <p:val>
                                            <p:strVal val="#ppt_x-#ppt_w*1.125000"/>
                                          </p:val>
                                        </p:tav>
                                        <p:tav tm="100000">
                                          <p:val>
                                            <p:strVal val="#ppt_x"/>
                                          </p:val>
                                        </p:tav>
                                      </p:tavLst>
                                    </p:anim>
                                    <p:animEffect transition="in" filter="wipe(right)">
                                      <p:cBhvr>
                                        <p:cTn id="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1B24D3-189B-4A45-B3A6-FCBB5580AA9A}"/>
              </a:ext>
            </a:extLst>
          </p:cNvPr>
          <p:cNvSpPr>
            <a:spLocks noGrp="1"/>
          </p:cNvSpPr>
          <p:nvPr>
            <p:ph type="title"/>
          </p:nvPr>
        </p:nvSpPr>
        <p:spPr>
          <a:xfrm>
            <a:off x="691132" y="430181"/>
            <a:ext cx="9880600" cy="1443355"/>
          </a:xfrm>
        </p:spPr>
        <p:txBody>
          <a:bodyPr>
            <a:normAutofit fontScale="90000"/>
          </a:bodyPr>
          <a:lstStyle/>
          <a:p>
            <a:r>
              <a:rPr lang="fr-FR" b="1" dirty="0">
                <a:latin typeface="Arial Rounded MT Bold" panose="020F0704030504030204" pitchFamily="34" charset="77"/>
              </a:rPr>
              <a:t>         </a:t>
            </a:r>
            <a:r>
              <a:rPr lang="fr-FR" sz="4900" b="1" dirty="0">
                <a:latin typeface="Arial Rounded MT Bold" panose="020F0704030504030204" pitchFamily="34" charset="77"/>
              </a:rPr>
              <a:t>AGENDA 2030</a:t>
            </a:r>
            <a:br>
              <a:rPr lang="fr-FR" b="1" dirty="0">
                <a:latin typeface="Arial Rounded MT Bold" panose="020F0704030504030204" pitchFamily="34" charset="77"/>
              </a:rPr>
            </a:br>
            <a:r>
              <a:rPr lang="fr-FR" sz="1200" b="1" dirty="0">
                <a:latin typeface="Arial Rounded MT Bold" panose="020F0704030504030204" pitchFamily="34" charset="77"/>
              </a:rPr>
              <a:t>   </a:t>
            </a:r>
            <a:br>
              <a:rPr lang="fr-FR" b="1" dirty="0">
                <a:latin typeface="Arial Rounded MT Bold" panose="020F0704030504030204" pitchFamily="34" charset="77"/>
              </a:rPr>
            </a:br>
            <a:r>
              <a:rPr lang="fr-FR" sz="3600" b="1" dirty="0">
                <a:latin typeface="Arial Rounded MT Bold" panose="020F0704030504030204" pitchFamily="34" charset="77"/>
              </a:rPr>
              <a:t>Les 17 Objectifs du développement durable</a:t>
            </a:r>
            <a:br>
              <a:rPr lang="fr-FR" sz="3600" b="1" dirty="0">
                <a:latin typeface="Arial Rounded MT Bold" panose="020F0704030504030204" pitchFamily="34" charset="77"/>
              </a:rPr>
            </a:br>
            <a:r>
              <a:rPr lang="fr-FR" sz="3600" b="1" dirty="0">
                <a:latin typeface="Arial Rounded MT Bold" panose="020F0704030504030204" pitchFamily="34" charset="77"/>
              </a:rPr>
              <a:t>de l’ONU (ODD)</a:t>
            </a:r>
          </a:p>
        </p:txBody>
      </p:sp>
      <p:pic>
        <p:nvPicPr>
          <p:cNvPr id="4" name="Image 3">
            <a:extLst>
              <a:ext uri="{FF2B5EF4-FFF2-40B4-BE49-F238E27FC236}">
                <a16:creationId xmlns:a16="http://schemas.microsoft.com/office/drawing/2014/main" id="{49A12321-AB57-4649-8BBE-9E8D17CBFB1C}"/>
              </a:ext>
            </a:extLst>
          </p:cNvPr>
          <p:cNvPicPr>
            <a:picLocks noChangeAspect="1"/>
          </p:cNvPicPr>
          <p:nvPr/>
        </p:nvPicPr>
        <p:blipFill>
          <a:blip r:embed="rId2"/>
          <a:stretch>
            <a:fillRect/>
          </a:stretch>
        </p:blipFill>
        <p:spPr>
          <a:xfrm>
            <a:off x="791210" y="2012315"/>
            <a:ext cx="824230" cy="824230"/>
          </a:xfrm>
          <a:prstGeom prst="rect">
            <a:avLst/>
          </a:prstGeom>
        </p:spPr>
      </p:pic>
      <p:pic>
        <p:nvPicPr>
          <p:cNvPr id="5" name="Image 4">
            <a:extLst>
              <a:ext uri="{FF2B5EF4-FFF2-40B4-BE49-F238E27FC236}">
                <a16:creationId xmlns:a16="http://schemas.microsoft.com/office/drawing/2014/main" id="{D133D3BD-D90F-C441-AC41-D3077323331F}"/>
              </a:ext>
            </a:extLst>
          </p:cNvPr>
          <p:cNvPicPr>
            <a:picLocks noChangeAspect="1"/>
          </p:cNvPicPr>
          <p:nvPr/>
        </p:nvPicPr>
        <p:blipFill>
          <a:blip r:embed="rId3"/>
          <a:stretch>
            <a:fillRect/>
          </a:stretch>
        </p:blipFill>
        <p:spPr>
          <a:xfrm>
            <a:off x="791210" y="2940050"/>
            <a:ext cx="824230" cy="824230"/>
          </a:xfrm>
          <a:prstGeom prst="rect">
            <a:avLst/>
          </a:prstGeom>
        </p:spPr>
      </p:pic>
      <p:pic>
        <p:nvPicPr>
          <p:cNvPr id="7" name="Image 6">
            <a:extLst>
              <a:ext uri="{FF2B5EF4-FFF2-40B4-BE49-F238E27FC236}">
                <a16:creationId xmlns:a16="http://schemas.microsoft.com/office/drawing/2014/main" id="{54ACD7BA-04BB-4841-AB77-3D3C9ADD119A}"/>
              </a:ext>
            </a:extLst>
          </p:cNvPr>
          <p:cNvPicPr>
            <a:picLocks noChangeAspect="1"/>
          </p:cNvPicPr>
          <p:nvPr/>
        </p:nvPicPr>
        <p:blipFill>
          <a:blip r:embed="rId4"/>
          <a:stretch>
            <a:fillRect/>
          </a:stretch>
        </p:blipFill>
        <p:spPr>
          <a:xfrm>
            <a:off x="791210" y="3867785"/>
            <a:ext cx="824230" cy="824230"/>
          </a:xfrm>
          <a:prstGeom prst="rect">
            <a:avLst/>
          </a:prstGeom>
        </p:spPr>
      </p:pic>
      <p:pic>
        <p:nvPicPr>
          <p:cNvPr id="8" name="Image 7">
            <a:extLst>
              <a:ext uri="{FF2B5EF4-FFF2-40B4-BE49-F238E27FC236}">
                <a16:creationId xmlns:a16="http://schemas.microsoft.com/office/drawing/2014/main" id="{BA6DF94F-5BC2-8249-AAE1-6E3178E629B5}"/>
              </a:ext>
            </a:extLst>
          </p:cNvPr>
          <p:cNvPicPr>
            <a:picLocks noChangeAspect="1"/>
          </p:cNvPicPr>
          <p:nvPr/>
        </p:nvPicPr>
        <p:blipFill>
          <a:blip r:embed="rId5"/>
          <a:stretch>
            <a:fillRect/>
          </a:stretch>
        </p:blipFill>
        <p:spPr>
          <a:xfrm>
            <a:off x="791210" y="4795520"/>
            <a:ext cx="824230" cy="824230"/>
          </a:xfrm>
          <a:prstGeom prst="rect">
            <a:avLst/>
          </a:prstGeom>
        </p:spPr>
      </p:pic>
      <p:pic>
        <p:nvPicPr>
          <p:cNvPr id="9" name="Image 8">
            <a:extLst>
              <a:ext uri="{FF2B5EF4-FFF2-40B4-BE49-F238E27FC236}">
                <a16:creationId xmlns:a16="http://schemas.microsoft.com/office/drawing/2014/main" id="{EA7A4FF1-B2B4-3443-8F18-408FBD3E3B52}"/>
              </a:ext>
            </a:extLst>
          </p:cNvPr>
          <p:cNvPicPr>
            <a:picLocks noChangeAspect="1"/>
          </p:cNvPicPr>
          <p:nvPr/>
        </p:nvPicPr>
        <p:blipFill>
          <a:blip r:embed="rId6"/>
          <a:stretch>
            <a:fillRect/>
          </a:stretch>
        </p:blipFill>
        <p:spPr>
          <a:xfrm>
            <a:off x="786707" y="5723255"/>
            <a:ext cx="824230" cy="824230"/>
          </a:xfrm>
          <a:prstGeom prst="rect">
            <a:avLst/>
          </a:prstGeom>
        </p:spPr>
      </p:pic>
      <p:pic>
        <p:nvPicPr>
          <p:cNvPr id="10" name="Image 9">
            <a:extLst>
              <a:ext uri="{FF2B5EF4-FFF2-40B4-BE49-F238E27FC236}">
                <a16:creationId xmlns:a16="http://schemas.microsoft.com/office/drawing/2014/main" id="{B238EDAF-4EFA-F94F-B4F9-B7BA71E24DEB}"/>
              </a:ext>
            </a:extLst>
          </p:cNvPr>
          <p:cNvPicPr>
            <a:picLocks noChangeAspect="1"/>
          </p:cNvPicPr>
          <p:nvPr/>
        </p:nvPicPr>
        <p:blipFill>
          <a:blip r:embed="rId7"/>
          <a:stretch>
            <a:fillRect/>
          </a:stretch>
        </p:blipFill>
        <p:spPr>
          <a:xfrm>
            <a:off x="3448245" y="2017413"/>
            <a:ext cx="824230" cy="824230"/>
          </a:xfrm>
          <a:prstGeom prst="rect">
            <a:avLst/>
          </a:prstGeom>
        </p:spPr>
      </p:pic>
      <p:pic>
        <p:nvPicPr>
          <p:cNvPr id="13" name="Image 12">
            <a:extLst>
              <a:ext uri="{FF2B5EF4-FFF2-40B4-BE49-F238E27FC236}">
                <a16:creationId xmlns:a16="http://schemas.microsoft.com/office/drawing/2014/main" id="{DC441002-7AFE-FE4E-968B-4F5C9B3EFB45}"/>
              </a:ext>
            </a:extLst>
          </p:cNvPr>
          <p:cNvPicPr>
            <a:picLocks noChangeAspect="1"/>
          </p:cNvPicPr>
          <p:nvPr/>
        </p:nvPicPr>
        <p:blipFill>
          <a:blip r:embed="rId8"/>
          <a:stretch>
            <a:fillRect/>
          </a:stretch>
        </p:blipFill>
        <p:spPr>
          <a:xfrm>
            <a:off x="3448245" y="2940050"/>
            <a:ext cx="824230" cy="824230"/>
          </a:xfrm>
          <a:prstGeom prst="rect">
            <a:avLst/>
          </a:prstGeom>
        </p:spPr>
      </p:pic>
      <p:pic>
        <p:nvPicPr>
          <p:cNvPr id="15" name="Image 14">
            <a:extLst>
              <a:ext uri="{FF2B5EF4-FFF2-40B4-BE49-F238E27FC236}">
                <a16:creationId xmlns:a16="http://schemas.microsoft.com/office/drawing/2014/main" id="{23F55E89-CD77-C94E-9282-B8D959CDF584}"/>
              </a:ext>
            </a:extLst>
          </p:cNvPr>
          <p:cNvPicPr>
            <a:picLocks noChangeAspect="1"/>
          </p:cNvPicPr>
          <p:nvPr/>
        </p:nvPicPr>
        <p:blipFill>
          <a:blip r:embed="rId9"/>
          <a:stretch>
            <a:fillRect/>
          </a:stretch>
        </p:blipFill>
        <p:spPr>
          <a:xfrm>
            <a:off x="3449750" y="3867785"/>
            <a:ext cx="824230" cy="824230"/>
          </a:xfrm>
          <a:prstGeom prst="rect">
            <a:avLst/>
          </a:prstGeom>
        </p:spPr>
      </p:pic>
      <p:pic>
        <p:nvPicPr>
          <p:cNvPr id="16" name="Image 15">
            <a:extLst>
              <a:ext uri="{FF2B5EF4-FFF2-40B4-BE49-F238E27FC236}">
                <a16:creationId xmlns:a16="http://schemas.microsoft.com/office/drawing/2014/main" id="{7B41EF3D-0338-424F-9AA7-D26B72E0E715}"/>
              </a:ext>
            </a:extLst>
          </p:cNvPr>
          <p:cNvPicPr>
            <a:picLocks noChangeAspect="1"/>
          </p:cNvPicPr>
          <p:nvPr/>
        </p:nvPicPr>
        <p:blipFill>
          <a:blip r:embed="rId10"/>
          <a:stretch>
            <a:fillRect/>
          </a:stretch>
        </p:blipFill>
        <p:spPr>
          <a:xfrm>
            <a:off x="3442757" y="4808752"/>
            <a:ext cx="824230" cy="824230"/>
          </a:xfrm>
          <a:prstGeom prst="rect">
            <a:avLst/>
          </a:prstGeom>
        </p:spPr>
      </p:pic>
      <p:pic>
        <p:nvPicPr>
          <p:cNvPr id="17" name="Image 16">
            <a:extLst>
              <a:ext uri="{FF2B5EF4-FFF2-40B4-BE49-F238E27FC236}">
                <a16:creationId xmlns:a16="http://schemas.microsoft.com/office/drawing/2014/main" id="{B994E1A2-0094-FC4A-85AC-9CEFF87DD9E1}"/>
              </a:ext>
            </a:extLst>
          </p:cNvPr>
          <p:cNvPicPr>
            <a:picLocks noChangeAspect="1"/>
          </p:cNvPicPr>
          <p:nvPr/>
        </p:nvPicPr>
        <p:blipFill>
          <a:blip r:embed="rId11"/>
          <a:stretch>
            <a:fillRect/>
          </a:stretch>
        </p:blipFill>
        <p:spPr>
          <a:xfrm>
            <a:off x="3434338" y="5723255"/>
            <a:ext cx="824230" cy="824230"/>
          </a:xfrm>
          <a:prstGeom prst="rect">
            <a:avLst/>
          </a:prstGeom>
        </p:spPr>
      </p:pic>
      <p:pic>
        <p:nvPicPr>
          <p:cNvPr id="18" name="Image 17">
            <a:extLst>
              <a:ext uri="{FF2B5EF4-FFF2-40B4-BE49-F238E27FC236}">
                <a16:creationId xmlns:a16="http://schemas.microsoft.com/office/drawing/2014/main" id="{2851316F-11FC-CA4E-9B6C-E2A5610E49C6}"/>
              </a:ext>
            </a:extLst>
          </p:cNvPr>
          <p:cNvPicPr>
            <a:picLocks noChangeAspect="1"/>
          </p:cNvPicPr>
          <p:nvPr/>
        </p:nvPicPr>
        <p:blipFill>
          <a:blip r:embed="rId12"/>
          <a:stretch>
            <a:fillRect/>
          </a:stretch>
        </p:blipFill>
        <p:spPr>
          <a:xfrm>
            <a:off x="6183946" y="2012315"/>
            <a:ext cx="824230" cy="824230"/>
          </a:xfrm>
          <a:prstGeom prst="rect">
            <a:avLst/>
          </a:prstGeom>
        </p:spPr>
      </p:pic>
      <p:pic>
        <p:nvPicPr>
          <p:cNvPr id="19" name="Image 18">
            <a:extLst>
              <a:ext uri="{FF2B5EF4-FFF2-40B4-BE49-F238E27FC236}">
                <a16:creationId xmlns:a16="http://schemas.microsoft.com/office/drawing/2014/main" id="{6080D6D0-DB49-5240-B21B-9F7645614E85}"/>
              </a:ext>
            </a:extLst>
          </p:cNvPr>
          <p:cNvPicPr>
            <a:picLocks noChangeAspect="1"/>
          </p:cNvPicPr>
          <p:nvPr/>
        </p:nvPicPr>
        <p:blipFill>
          <a:blip r:embed="rId13"/>
          <a:stretch>
            <a:fillRect/>
          </a:stretch>
        </p:blipFill>
        <p:spPr>
          <a:xfrm>
            <a:off x="6159692" y="2940050"/>
            <a:ext cx="824230" cy="824230"/>
          </a:xfrm>
          <a:prstGeom prst="rect">
            <a:avLst/>
          </a:prstGeom>
        </p:spPr>
      </p:pic>
      <p:pic>
        <p:nvPicPr>
          <p:cNvPr id="20" name="Image 19">
            <a:extLst>
              <a:ext uri="{FF2B5EF4-FFF2-40B4-BE49-F238E27FC236}">
                <a16:creationId xmlns:a16="http://schemas.microsoft.com/office/drawing/2014/main" id="{0A4DED18-DEF7-B34F-9328-986CB0C46644}"/>
              </a:ext>
            </a:extLst>
          </p:cNvPr>
          <p:cNvPicPr>
            <a:picLocks noChangeAspect="1"/>
          </p:cNvPicPr>
          <p:nvPr/>
        </p:nvPicPr>
        <p:blipFill>
          <a:blip r:embed="rId14"/>
          <a:stretch>
            <a:fillRect/>
          </a:stretch>
        </p:blipFill>
        <p:spPr>
          <a:xfrm>
            <a:off x="6151717" y="3863380"/>
            <a:ext cx="824230" cy="824230"/>
          </a:xfrm>
          <a:prstGeom prst="rect">
            <a:avLst/>
          </a:prstGeom>
        </p:spPr>
      </p:pic>
      <p:pic>
        <p:nvPicPr>
          <p:cNvPr id="21" name="Image 20">
            <a:extLst>
              <a:ext uri="{FF2B5EF4-FFF2-40B4-BE49-F238E27FC236}">
                <a16:creationId xmlns:a16="http://schemas.microsoft.com/office/drawing/2014/main" id="{BDD4003E-A0E6-ED4C-888E-43C256EC3497}"/>
              </a:ext>
            </a:extLst>
          </p:cNvPr>
          <p:cNvPicPr>
            <a:picLocks noChangeAspect="1"/>
          </p:cNvPicPr>
          <p:nvPr/>
        </p:nvPicPr>
        <p:blipFill>
          <a:blip r:embed="rId15"/>
          <a:stretch>
            <a:fillRect/>
          </a:stretch>
        </p:blipFill>
        <p:spPr>
          <a:xfrm>
            <a:off x="6136032" y="4814821"/>
            <a:ext cx="824230" cy="824230"/>
          </a:xfrm>
          <a:prstGeom prst="rect">
            <a:avLst/>
          </a:prstGeom>
        </p:spPr>
      </p:pic>
      <p:pic>
        <p:nvPicPr>
          <p:cNvPr id="22" name="Image 21">
            <a:extLst>
              <a:ext uri="{FF2B5EF4-FFF2-40B4-BE49-F238E27FC236}">
                <a16:creationId xmlns:a16="http://schemas.microsoft.com/office/drawing/2014/main" id="{AB028114-055D-CB4A-B28D-DFCAC52DD42D}"/>
              </a:ext>
            </a:extLst>
          </p:cNvPr>
          <p:cNvPicPr>
            <a:picLocks noChangeAspect="1"/>
          </p:cNvPicPr>
          <p:nvPr/>
        </p:nvPicPr>
        <p:blipFill>
          <a:blip r:embed="rId16"/>
          <a:stretch>
            <a:fillRect/>
          </a:stretch>
        </p:blipFill>
        <p:spPr>
          <a:xfrm>
            <a:off x="6136032" y="5754124"/>
            <a:ext cx="824230" cy="824230"/>
          </a:xfrm>
          <a:prstGeom prst="rect">
            <a:avLst/>
          </a:prstGeom>
        </p:spPr>
      </p:pic>
      <p:pic>
        <p:nvPicPr>
          <p:cNvPr id="23" name="Image 22">
            <a:extLst>
              <a:ext uri="{FF2B5EF4-FFF2-40B4-BE49-F238E27FC236}">
                <a16:creationId xmlns:a16="http://schemas.microsoft.com/office/drawing/2014/main" id="{D53D7189-E6D0-D44D-B839-117109AEEDCD}"/>
              </a:ext>
            </a:extLst>
          </p:cNvPr>
          <p:cNvPicPr>
            <a:picLocks noChangeAspect="1"/>
          </p:cNvPicPr>
          <p:nvPr/>
        </p:nvPicPr>
        <p:blipFill>
          <a:blip r:embed="rId17"/>
          <a:stretch>
            <a:fillRect/>
          </a:stretch>
        </p:blipFill>
        <p:spPr>
          <a:xfrm>
            <a:off x="9081268" y="3866217"/>
            <a:ext cx="824230" cy="824230"/>
          </a:xfrm>
          <a:prstGeom prst="rect">
            <a:avLst/>
          </a:prstGeom>
        </p:spPr>
      </p:pic>
      <p:pic>
        <p:nvPicPr>
          <p:cNvPr id="24" name="Image 23">
            <a:extLst>
              <a:ext uri="{FF2B5EF4-FFF2-40B4-BE49-F238E27FC236}">
                <a16:creationId xmlns:a16="http://schemas.microsoft.com/office/drawing/2014/main" id="{56CBE637-B1B5-804E-931A-F94983F26427}"/>
              </a:ext>
            </a:extLst>
          </p:cNvPr>
          <p:cNvPicPr>
            <a:picLocks noChangeAspect="1"/>
          </p:cNvPicPr>
          <p:nvPr/>
        </p:nvPicPr>
        <p:blipFill>
          <a:blip r:embed="rId18"/>
          <a:stretch>
            <a:fillRect/>
          </a:stretch>
        </p:blipFill>
        <p:spPr>
          <a:xfrm>
            <a:off x="9064712" y="4795520"/>
            <a:ext cx="824230" cy="824230"/>
          </a:xfrm>
          <a:prstGeom prst="rect">
            <a:avLst/>
          </a:prstGeom>
        </p:spPr>
      </p:pic>
      <p:pic>
        <p:nvPicPr>
          <p:cNvPr id="26" name="Image 25">
            <a:extLst>
              <a:ext uri="{FF2B5EF4-FFF2-40B4-BE49-F238E27FC236}">
                <a16:creationId xmlns:a16="http://schemas.microsoft.com/office/drawing/2014/main" id="{F1FF0E60-B631-A046-AB51-19A8A51105BE}"/>
              </a:ext>
            </a:extLst>
          </p:cNvPr>
          <p:cNvPicPr>
            <a:picLocks noChangeAspect="1"/>
          </p:cNvPicPr>
          <p:nvPr/>
        </p:nvPicPr>
        <p:blipFill>
          <a:blip r:embed="rId19"/>
          <a:stretch>
            <a:fillRect/>
          </a:stretch>
        </p:blipFill>
        <p:spPr>
          <a:xfrm>
            <a:off x="814902" y="155801"/>
            <a:ext cx="865895" cy="789939"/>
          </a:xfrm>
          <a:prstGeom prst="rect">
            <a:avLst/>
          </a:prstGeom>
        </p:spPr>
      </p:pic>
      <p:sp>
        <p:nvSpPr>
          <p:cNvPr id="28" name="ZoneTexte 27">
            <a:extLst>
              <a:ext uri="{FF2B5EF4-FFF2-40B4-BE49-F238E27FC236}">
                <a16:creationId xmlns:a16="http://schemas.microsoft.com/office/drawing/2014/main" id="{B7A67525-02BF-E994-B19C-EAEE6097E538}"/>
              </a:ext>
            </a:extLst>
          </p:cNvPr>
          <p:cNvSpPr txBox="1"/>
          <p:nvPr/>
        </p:nvSpPr>
        <p:spPr>
          <a:xfrm>
            <a:off x="1660194" y="1986328"/>
            <a:ext cx="1865225" cy="646331"/>
          </a:xfrm>
          <a:prstGeom prst="rect">
            <a:avLst/>
          </a:prstGeom>
          <a:noFill/>
        </p:spPr>
        <p:txBody>
          <a:bodyPr wrap="square">
            <a:spAutoFit/>
          </a:bodyPr>
          <a:lstStyle/>
          <a:p>
            <a:r>
              <a:rPr lang="fr-CH" dirty="0">
                <a:effectLst/>
                <a:latin typeface="Helvetica Neue" panose="02000503000000020004" pitchFamily="2" charset="0"/>
              </a:rPr>
              <a:t>Pas de pauvreté </a:t>
            </a:r>
            <a:endParaRPr lang="fr-FR" dirty="0"/>
          </a:p>
        </p:txBody>
      </p:sp>
      <p:sp>
        <p:nvSpPr>
          <p:cNvPr id="29" name="ZoneTexte 28">
            <a:extLst>
              <a:ext uri="{FF2B5EF4-FFF2-40B4-BE49-F238E27FC236}">
                <a16:creationId xmlns:a16="http://schemas.microsoft.com/office/drawing/2014/main" id="{D14D7D77-B693-98F2-CC2C-A92EDC2F7CEB}"/>
              </a:ext>
            </a:extLst>
          </p:cNvPr>
          <p:cNvSpPr txBox="1"/>
          <p:nvPr/>
        </p:nvSpPr>
        <p:spPr>
          <a:xfrm>
            <a:off x="1680797" y="2962589"/>
            <a:ext cx="1471161" cy="369332"/>
          </a:xfrm>
          <a:prstGeom prst="rect">
            <a:avLst/>
          </a:prstGeom>
          <a:noFill/>
        </p:spPr>
        <p:txBody>
          <a:bodyPr wrap="square">
            <a:spAutoFit/>
          </a:bodyPr>
          <a:lstStyle/>
          <a:p>
            <a:r>
              <a:rPr lang="fr-CH" dirty="0">
                <a:effectLst/>
                <a:latin typeface="Helvetica Neue" panose="02000503000000020004" pitchFamily="2" charset="0"/>
              </a:rPr>
              <a:t>Faim zéro </a:t>
            </a:r>
            <a:endParaRPr lang="fr-FR" dirty="0"/>
          </a:p>
        </p:txBody>
      </p:sp>
      <p:sp>
        <p:nvSpPr>
          <p:cNvPr id="30" name="ZoneTexte 29">
            <a:extLst>
              <a:ext uri="{FF2B5EF4-FFF2-40B4-BE49-F238E27FC236}">
                <a16:creationId xmlns:a16="http://schemas.microsoft.com/office/drawing/2014/main" id="{E1CC485E-02A1-A1B6-73FB-CC994C5922F1}"/>
              </a:ext>
            </a:extLst>
          </p:cNvPr>
          <p:cNvSpPr txBox="1"/>
          <p:nvPr/>
        </p:nvSpPr>
        <p:spPr>
          <a:xfrm>
            <a:off x="1651949" y="3893484"/>
            <a:ext cx="1575442" cy="646331"/>
          </a:xfrm>
          <a:prstGeom prst="rect">
            <a:avLst/>
          </a:prstGeom>
          <a:noFill/>
        </p:spPr>
        <p:txBody>
          <a:bodyPr wrap="square">
            <a:spAutoFit/>
          </a:bodyPr>
          <a:lstStyle/>
          <a:p>
            <a:r>
              <a:rPr lang="fr-CH" dirty="0">
                <a:effectLst/>
                <a:latin typeface="Helvetica Neue" panose="02000503000000020004" pitchFamily="2" charset="0"/>
              </a:rPr>
              <a:t>Bonne santé </a:t>
            </a:r>
          </a:p>
          <a:p>
            <a:r>
              <a:rPr lang="fr-CH" dirty="0">
                <a:effectLst/>
                <a:latin typeface="Helvetica Neue" panose="02000503000000020004" pitchFamily="2" charset="0"/>
              </a:rPr>
              <a:t>et bien-être</a:t>
            </a:r>
            <a:endParaRPr lang="fr-FR" dirty="0"/>
          </a:p>
        </p:txBody>
      </p:sp>
      <p:sp>
        <p:nvSpPr>
          <p:cNvPr id="31" name="ZoneTexte 30">
            <a:extLst>
              <a:ext uri="{FF2B5EF4-FFF2-40B4-BE49-F238E27FC236}">
                <a16:creationId xmlns:a16="http://schemas.microsoft.com/office/drawing/2014/main" id="{EED65B6D-F630-FBF9-BFF2-C25EA54E4D06}"/>
              </a:ext>
            </a:extLst>
          </p:cNvPr>
          <p:cNvSpPr txBox="1"/>
          <p:nvPr/>
        </p:nvSpPr>
        <p:spPr>
          <a:xfrm>
            <a:off x="1706376" y="4808752"/>
            <a:ext cx="1543283" cy="646331"/>
          </a:xfrm>
          <a:prstGeom prst="rect">
            <a:avLst/>
          </a:prstGeom>
          <a:noFill/>
        </p:spPr>
        <p:txBody>
          <a:bodyPr wrap="square">
            <a:spAutoFit/>
          </a:bodyPr>
          <a:lstStyle/>
          <a:p>
            <a:r>
              <a:rPr lang="fr-CH" dirty="0">
                <a:effectLst/>
                <a:latin typeface="Helvetica Neue" panose="02000503000000020004" pitchFamily="2" charset="0"/>
              </a:rPr>
              <a:t>Education </a:t>
            </a:r>
          </a:p>
          <a:p>
            <a:r>
              <a:rPr lang="fr-CH" dirty="0">
                <a:effectLst/>
                <a:latin typeface="Helvetica Neue" panose="02000503000000020004" pitchFamily="2" charset="0"/>
              </a:rPr>
              <a:t>de qualité </a:t>
            </a:r>
          </a:p>
        </p:txBody>
      </p:sp>
      <p:sp>
        <p:nvSpPr>
          <p:cNvPr id="33" name="ZoneTexte 32">
            <a:extLst>
              <a:ext uri="{FF2B5EF4-FFF2-40B4-BE49-F238E27FC236}">
                <a16:creationId xmlns:a16="http://schemas.microsoft.com/office/drawing/2014/main" id="{4F706821-161E-63AE-D17B-F3730F0D29B8}"/>
              </a:ext>
            </a:extLst>
          </p:cNvPr>
          <p:cNvSpPr txBox="1"/>
          <p:nvPr/>
        </p:nvSpPr>
        <p:spPr>
          <a:xfrm>
            <a:off x="1668300" y="5703378"/>
            <a:ext cx="1471161" cy="923330"/>
          </a:xfrm>
          <a:prstGeom prst="rect">
            <a:avLst/>
          </a:prstGeom>
          <a:noFill/>
        </p:spPr>
        <p:txBody>
          <a:bodyPr wrap="square">
            <a:spAutoFit/>
          </a:bodyPr>
          <a:lstStyle/>
          <a:p>
            <a:r>
              <a:rPr lang="fr-CH" dirty="0">
                <a:effectLst/>
                <a:latin typeface="Helvetica Neue" panose="02000503000000020004" pitchFamily="2" charset="0"/>
              </a:rPr>
              <a:t>Égalité </a:t>
            </a:r>
          </a:p>
          <a:p>
            <a:r>
              <a:rPr lang="fr-CH" dirty="0">
                <a:effectLst/>
                <a:latin typeface="Helvetica Neue" panose="02000503000000020004" pitchFamily="2" charset="0"/>
              </a:rPr>
              <a:t>entre les sexes</a:t>
            </a:r>
            <a:endParaRPr lang="fr-FR" dirty="0"/>
          </a:p>
        </p:txBody>
      </p:sp>
      <p:sp>
        <p:nvSpPr>
          <p:cNvPr id="35" name="ZoneTexte 34">
            <a:extLst>
              <a:ext uri="{FF2B5EF4-FFF2-40B4-BE49-F238E27FC236}">
                <a16:creationId xmlns:a16="http://schemas.microsoft.com/office/drawing/2014/main" id="{72A1235F-0F79-94DC-2592-9BACD10BBF55}"/>
              </a:ext>
            </a:extLst>
          </p:cNvPr>
          <p:cNvSpPr txBox="1"/>
          <p:nvPr/>
        </p:nvSpPr>
        <p:spPr>
          <a:xfrm>
            <a:off x="4298485" y="1986110"/>
            <a:ext cx="1776329" cy="923330"/>
          </a:xfrm>
          <a:prstGeom prst="rect">
            <a:avLst/>
          </a:prstGeom>
          <a:noFill/>
        </p:spPr>
        <p:txBody>
          <a:bodyPr wrap="square">
            <a:spAutoFit/>
          </a:bodyPr>
          <a:lstStyle/>
          <a:p>
            <a:r>
              <a:rPr lang="fr-CH" dirty="0">
                <a:effectLst/>
                <a:latin typeface="Helvetica Neue" panose="02000503000000020004" pitchFamily="2" charset="0"/>
              </a:rPr>
              <a:t>Eau propre et assainissement </a:t>
            </a:r>
            <a:endParaRPr lang="fr-FR" dirty="0"/>
          </a:p>
        </p:txBody>
      </p:sp>
      <p:sp>
        <p:nvSpPr>
          <p:cNvPr id="37" name="ZoneTexte 36">
            <a:extLst>
              <a:ext uri="{FF2B5EF4-FFF2-40B4-BE49-F238E27FC236}">
                <a16:creationId xmlns:a16="http://schemas.microsoft.com/office/drawing/2014/main" id="{512D415C-7669-A9D9-9EAD-F3CC0C22CDE2}"/>
              </a:ext>
            </a:extLst>
          </p:cNvPr>
          <p:cNvSpPr txBox="1"/>
          <p:nvPr/>
        </p:nvSpPr>
        <p:spPr>
          <a:xfrm>
            <a:off x="4326887" y="2869172"/>
            <a:ext cx="2089152" cy="923330"/>
          </a:xfrm>
          <a:prstGeom prst="rect">
            <a:avLst/>
          </a:prstGeom>
          <a:noFill/>
        </p:spPr>
        <p:txBody>
          <a:bodyPr wrap="square">
            <a:spAutoFit/>
          </a:bodyPr>
          <a:lstStyle/>
          <a:p>
            <a:r>
              <a:rPr lang="fr-CH" dirty="0">
                <a:effectLst/>
                <a:latin typeface="Helvetica Neue" panose="02000503000000020004" pitchFamily="2" charset="0"/>
              </a:rPr>
              <a:t>Énergie propre </a:t>
            </a:r>
          </a:p>
          <a:p>
            <a:r>
              <a:rPr lang="fr-CH" dirty="0">
                <a:effectLst/>
                <a:latin typeface="Helvetica Neue" panose="02000503000000020004" pitchFamily="2" charset="0"/>
              </a:rPr>
              <a:t>et d'un coût abordable </a:t>
            </a:r>
            <a:endParaRPr lang="fr-FR" dirty="0"/>
          </a:p>
        </p:txBody>
      </p:sp>
      <p:sp>
        <p:nvSpPr>
          <p:cNvPr id="39" name="ZoneTexte 38">
            <a:extLst>
              <a:ext uri="{FF2B5EF4-FFF2-40B4-BE49-F238E27FC236}">
                <a16:creationId xmlns:a16="http://schemas.microsoft.com/office/drawing/2014/main" id="{9CAF6BA4-E4D7-D3DC-1527-05193CF81119}"/>
              </a:ext>
            </a:extLst>
          </p:cNvPr>
          <p:cNvSpPr txBox="1"/>
          <p:nvPr/>
        </p:nvSpPr>
        <p:spPr>
          <a:xfrm>
            <a:off x="4326887" y="3842604"/>
            <a:ext cx="2089152" cy="646331"/>
          </a:xfrm>
          <a:prstGeom prst="rect">
            <a:avLst/>
          </a:prstGeom>
          <a:noFill/>
        </p:spPr>
        <p:txBody>
          <a:bodyPr wrap="square">
            <a:spAutoFit/>
          </a:bodyPr>
          <a:lstStyle/>
          <a:p>
            <a:r>
              <a:rPr lang="fr-CH" dirty="0">
                <a:effectLst/>
                <a:latin typeface="Helvetica Neue" panose="02000503000000020004" pitchFamily="2" charset="0"/>
              </a:rPr>
              <a:t>Travail décent </a:t>
            </a:r>
          </a:p>
          <a:p>
            <a:r>
              <a:rPr lang="fr-CH" dirty="0">
                <a:effectLst/>
                <a:latin typeface="Helvetica Neue" panose="02000503000000020004" pitchFamily="2" charset="0"/>
              </a:rPr>
              <a:t>et croissance </a:t>
            </a:r>
            <a:endParaRPr lang="fr-FR" dirty="0"/>
          </a:p>
        </p:txBody>
      </p:sp>
      <p:sp>
        <p:nvSpPr>
          <p:cNvPr id="45" name="ZoneTexte 44">
            <a:extLst>
              <a:ext uri="{FF2B5EF4-FFF2-40B4-BE49-F238E27FC236}">
                <a16:creationId xmlns:a16="http://schemas.microsoft.com/office/drawing/2014/main" id="{7DA32D0E-0230-3D6A-3366-AD692472C6D7}"/>
              </a:ext>
            </a:extLst>
          </p:cNvPr>
          <p:cNvSpPr txBox="1"/>
          <p:nvPr/>
        </p:nvSpPr>
        <p:spPr>
          <a:xfrm>
            <a:off x="7099925" y="1934113"/>
            <a:ext cx="1807460" cy="923330"/>
          </a:xfrm>
          <a:prstGeom prst="rect">
            <a:avLst/>
          </a:prstGeom>
          <a:noFill/>
        </p:spPr>
        <p:txBody>
          <a:bodyPr wrap="square">
            <a:spAutoFit/>
          </a:bodyPr>
          <a:lstStyle/>
          <a:p>
            <a:r>
              <a:rPr lang="fr-CH" dirty="0">
                <a:effectLst/>
                <a:latin typeface="Helvetica Neue" panose="02000503000000020004" pitchFamily="2" charset="0"/>
              </a:rPr>
              <a:t>Villes et communautés durables</a:t>
            </a:r>
            <a:endParaRPr lang="fr-FR" dirty="0"/>
          </a:p>
        </p:txBody>
      </p:sp>
      <p:sp>
        <p:nvSpPr>
          <p:cNvPr id="47" name="ZoneTexte 46">
            <a:extLst>
              <a:ext uri="{FF2B5EF4-FFF2-40B4-BE49-F238E27FC236}">
                <a16:creationId xmlns:a16="http://schemas.microsoft.com/office/drawing/2014/main" id="{7FA0EABF-5E27-AFE3-4FEF-7005EF8AD681}"/>
              </a:ext>
            </a:extLst>
          </p:cNvPr>
          <p:cNvSpPr txBox="1"/>
          <p:nvPr/>
        </p:nvSpPr>
        <p:spPr>
          <a:xfrm>
            <a:off x="7037887" y="2854191"/>
            <a:ext cx="1832424" cy="923330"/>
          </a:xfrm>
          <a:prstGeom prst="rect">
            <a:avLst/>
          </a:prstGeom>
          <a:noFill/>
        </p:spPr>
        <p:txBody>
          <a:bodyPr wrap="square">
            <a:spAutoFit/>
          </a:bodyPr>
          <a:lstStyle/>
          <a:p>
            <a:r>
              <a:rPr lang="fr-CH" dirty="0">
                <a:effectLst/>
                <a:latin typeface="Helvetica Neue" panose="02000503000000020004" pitchFamily="2" charset="0"/>
              </a:rPr>
              <a:t>Consommation et production responsables</a:t>
            </a:r>
            <a:endParaRPr lang="fr-FR" dirty="0"/>
          </a:p>
        </p:txBody>
      </p:sp>
      <p:sp>
        <p:nvSpPr>
          <p:cNvPr id="49" name="ZoneTexte 48">
            <a:extLst>
              <a:ext uri="{FF2B5EF4-FFF2-40B4-BE49-F238E27FC236}">
                <a16:creationId xmlns:a16="http://schemas.microsoft.com/office/drawing/2014/main" id="{756CBD7C-B290-950E-4497-4CAEDEA8565E}"/>
              </a:ext>
            </a:extLst>
          </p:cNvPr>
          <p:cNvSpPr txBox="1"/>
          <p:nvPr/>
        </p:nvSpPr>
        <p:spPr>
          <a:xfrm>
            <a:off x="7040467" y="3795579"/>
            <a:ext cx="1926375" cy="923330"/>
          </a:xfrm>
          <a:prstGeom prst="rect">
            <a:avLst/>
          </a:prstGeom>
          <a:noFill/>
        </p:spPr>
        <p:txBody>
          <a:bodyPr wrap="square">
            <a:spAutoFit/>
          </a:bodyPr>
          <a:lstStyle/>
          <a:p>
            <a:r>
              <a:rPr lang="fr-CH" dirty="0">
                <a:effectLst/>
                <a:latin typeface="Helvetica Neue" panose="02000503000000020004" pitchFamily="2" charset="0"/>
              </a:rPr>
              <a:t>Lutte contre les changements climatiques </a:t>
            </a:r>
            <a:endParaRPr lang="fr-FR" dirty="0"/>
          </a:p>
        </p:txBody>
      </p:sp>
      <p:sp>
        <p:nvSpPr>
          <p:cNvPr id="51" name="ZoneTexte 50">
            <a:extLst>
              <a:ext uri="{FF2B5EF4-FFF2-40B4-BE49-F238E27FC236}">
                <a16:creationId xmlns:a16="http://schemas.microsoft.com/office/drawing/2014/main" id="{9C32C510-4EAC-80B8-D079-BE6C69544B7D}"/>
              </a:ext>
            </a:extLst>
          </p:cNvPr>
          <p:cNvSpPr txBox="1"/>
          <p:nvPr/>
        </p:nvSpPr>
        <p:spPr>
          <a:xfrm>
            <a:off x="7052537" y="4808751"/>
            <a:ext cx="1378226" cy="646331"/>
          </a:xfrm>
          <a:prstGeom prst="rect">
            <a:avLst/>
          </a:prstGeom>
          <a:noFill/>
        </p:spPr>
        <p:txBody>
          <a:bodyPr wrap="square">
            <a:spAutoFit/>
          </a:bodyPr>
          <a:lstStyle/>
          <a:p>
            <a:r>
              <a:rPr lang="fr-CH" dirty="0">
                <a:effectLst/>
                <a:latin typeface="Helvetica Neue" panose="02000503000000020004" pitchFamily="2" charset="0"/>
              </a:rPr>
              <a:t>Vie aquatique </a:t>
            </a:r>
            <a:endParaRPr lang="fr-FR" dirty="0"/>
          </a:p>
        </p:txBody>
      </p:sp>
      <p:sp>
        <p:nvSpPr>
          <p:cNvPr id="53" name="ZoneTexte 52">
            <a:extLst>
              <a:ext uri="{FF2B5EF4-FFF2-40B4-BE49-F238E27FC236}">
                <a16:creationId xmlns:a16="http://schemas.microsoft.com/office/drawing/2014/main" id="{E2C1F8D5-DF6B-4DA0-B71F-25F05FDBAB67}"/>
              </a:ext>
            </a:extLst>
          </p:cNvPr>
          <p:cNvSpPr txBox="1"/>
          <p:nvPr/>
        </p:nvSpPr>
        <p:spPr>
          <a:xfrm>
            <a:off x="7037887" y="5786074"/>
            <a:ext cx="1040663" cy="646331"/>
          </a:xfrm>
          <a:prstGeom prst="rect">
            <a:avLst/>
          </a:prstGeom>
          <a:noFill/>
        </p:spPr>
        <p:txBody>
          <a:bodyPr wrap="square">
            <a:spAutoFit/>
          </a:bodyPr>
          <a:lstStyle/>
          <a:p>
            <a:r>
              <a:rPr lang="fr-CH" dirty="0">
                <a:effectLst/>
                <a:latin typeface="Helvetica Neue" panose="02000503000000020004" pitchFamily="2" charset="0"/>
              </a:rPr>
              <a:t>Vie terrestre</a:t>
            </a:r>
            <a:endParaRPr lang="fr-FR" dirty="0"/>
          </a:p>
        </p:txBody>
      </p:sp>
      <p:sp>
        <p:nvSpPr>
          <p:cNvPr id="55" name="ZoneTexte 54">
            <a:extLst>
              <a:ext uri="{FF2B5EF4-FFF2-40B4-BE49-F238E27FC236}">
                <a16:creationId xmlns:a16="http://schemas.microsoft.com/office/drawing/2014/main" id="{9980922B-6CD5-3B27-7E35-97331F5E9035}"/>
              </a:ext>
            </a:extLst>
          </p:cNvPr>
          <p:cNvSpPr txBox="1"/>
          <p:nvPr/>
        </p:nvSpPr>
        <p:spPr>
          <a:xfrm>
            <a:off x="4375947" y="5786075"/>
            <a:ext cx="1575442" cy="646331"/>
          </a:xfrm>
          <a:prstGeom prst="rect">
            <a:avLst/>
          </a:prstGeom>
          <a:noFill/>
        </p:spPr>
        <p:txBody>
          <a:bodyPr wrap="square">
            <a:spAutoFit/>
          </a:bodyPr>
          <a:lstStyle/>
          <a:p>
            <a:r>
              <a:rPr lang="fr-CH" dirty="0">
                <a:effectLst/>
                <a:latin typeface="Helvetica Neue" panose="02000503000000020004" pitchFamily="2" charset="0"/>
              </a:rPr>
              <a:t>Inégalités réduites </a:t>
            </a:r>
          </a:p>
        </p:txBody>
      </p:sp>
      <p:sp>
        <p:nvSpPr>
          <p:cNvPr id="57" name="ZoneTexte 56">
            <a:extLst>
              <a:ext uri="{FF2B5EF4-FFF2-40B4-BE49-F238E27FC236}">
                <a16:creationId xmlns:a16="http://schemas.microsoft.com/office/drawing/2014/main" id="{E4F437A0-953A-F0F0-11D7-C4322A1AE127}"/>
              </a:ext>
            </a:extLst>
          </p:cNvPr>
          <p:cNvSpPr txBox="1"/>
          <p:nvPr/>
        </p:nvSpPr>
        <p:spPr>
          <a:xfrm>
            <a:off x="4345916" y="4759202"/>
            <a:ext cx="1832423" cy="923330"/>
          </a:xfrm>
          <a:prstGeom prst="rect">
            <a:avLst/>
          </a:prstGeom>
          <a:noFill/>
        </p:spPr>
        <p:txBody>
          <a:bodyPr wrap="square">
            <a:spAutoFit/>
          </a:bodyPr>
          <a:lstStyle/>
          <a:p>
            <a:r>
              <a:rPr lang="fr-CH" dirty="0">
                <a:effectLst/>
                <a:latin typeface="Helvetica Neue" panose="02000503000000020004" pitchFamily="2" charset="0"/>
              </a:rPr>
              <a:t>Industrie, innovation et infrastructure</a:t>
            </a:r>
          </a:p>
        </p:txBody>
      </p:sp>
      <p:sp>
        <p:nvSpPr>
          <p:cNvPr id="59" name="ZoneTexte 58">
            <a:extLst>
              <a:ext uri="{FF2B5EF4-FFF2-40B4-BE49-F238E27FC236}">
                <a16:creationId xmlns:a16="http://schemas.microsoft.com/office/drawing/2014/main" id="{DF623F95-F767-9113-04AC-2319B968B5D6}"/>
              </a:ext>
            </a:extLst>
          </p:cNvPr>
          <p:cNvSpPr txBox="1"/>
          <p:nvPr/>
        </p:nvSpPr>
        <p:spPr>
          <a:xfrm>
            <a:off x="9888942" y="3802095"/>
            <a:ext cx="2073204" cy="923330"/>
          </a:xfrm>
          <a:prstGeom prst="rect">
            <a:avLst/>
          </a:prstGeom>
          <a:noFill/>
        </p:spPr>
        <p:txBody>
          <a:bodyPr wrap="square">
            <a:spAutoFit/>
          </a:bodyPr>
          <a:lstStyle/>
          <a:p>
            <a:r>
              <a:rPr lang="fr-CH" dirty="0">
                <a:effectLst/>
                <a:latin typeface="Helvetica Neue" panose="02000503000000020004" pitchFamily="2" charset="0"/>
              </a:rPr>
              <a:t>Paix, justice et institutions efficaces</a:t>
            </a:r>
          </a:p>
        </p:txBody>
      </p:sp>
      <p:sp>
        <p:nvSpPr>
          <p:cNvPr id="61" name="ZoneTexte 60">
            <a:extLst>
              <a:ext uri="{FF2B5EF4-FFF2-40B4-BE49-F238E27FC236}">
                <a16:creationId xmlns:a16="http://schemas.microsoft.com/office/drawing/2014/main" id="{5C87DBE4-076D-FB57-F59E-509A8F5A2BEE}"/>
              </a:ext>
            </a:extLst>
          </p:cNvPr>
          <p:cNvSpPr txBox="1"/>
          <p:nvPr/>
        </p:nvSpPr>
        <p:spPr>
          <a:xfrm>
            <a:off x="9918308" y="4725425"/>
            <a:ext cx="1575442" cy="1200329"/>
          </a:xfrm>
          <a:prstGeom prst="rect">
            <a:avLst/>
          </a:prstGeom>
          <a:noFill/>
        </p:spPr>
        <p:txBody>
          <a:bodyPr wrap="square">
            <a:spAutoFit/>
          </a:bodyPr>
          <a:lstStyle/>
          <a:p>
            <a:r>
              <a:rPr lang="fr-CH" dirty="0">
                <a:effectLst/>
                <a:latin typeface="Helvetica Neue" panose="02000503000000020004" pitchFamily="2" charset="0"/>
              </a:rPr>
              <a:t>Partenariats</a:t>
            </a:r>
          </a:p>
          <a:p>
            <a:r>
              <a:rPr lang="fr-CH" dirty="0">
                <a:latin typeface="Helvetica Neue" panose="02000503000000020004" pitchFamily="2" charset="0"/>
              </a:rPr>
              <a:t>pour les objectifs mondiaux</a:t>
            </a:r>
            <a:endParaRPr lang="fr-FR" dirty="0"/>
          </a:p>
        </p:txBody>
      </p:sp>
      <p:pic>
        <p:nvPicPr>
          <p:cNvPr id="21506" name="Picture 2" descr="Comprendre les objectifs de développement durable de l'ONU">
            <a:extLst>
              <a:ext uri="{FF2B5EF4-FFF2-40B4-BE49-F238E27FC236}">
                <a16:creationId xmlns:a16="http://schemas.microsoft.com/office/drawing/2014/main" id="{8B931221-0754-256A-66FB-C425C8B32B42}"/>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9385575" y="406159"/>
            <a:ext cx="2410307" cy="23995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9870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1506"/>
                                        </p:tgtEl>
                                        <p:attrNameLst>
                                          <p:attrName>style.visibility</p:attrName>
                                        </p:attrNameLst>
                                      </p:cBhvr>
                                      <p:to>
                                        <p:strVal val="visible"/>
                                      </p:to>
                                    </p:set>
                                    <p:anim calcmode="lin" valueType="num">
                                      <p:cBhvr>
                                        <p:cTn id="7" dur="1000" fill="hold"/>
                                        <p:tgtEl>
                                          <p:spTgt spid="21506"/>
                                        </p:tgtEl>
                                        <p:attrNameLst>
                                          <p:attrName>ppt_w</p:attrName>
                                        </p:attrNameLst>
                                      </p:cBhvr>
                                      <p:tavLst>
                                        <p:tav tm="0">
                                          <p:val>
                                            <p:strVal val="#ppt_w*0.70"/>
                                          </p:val>
                                        </p:tav>
                                        <p:tav tm="100000">
                                          <p:val>
                                            <p:strVal val="#ppt_w"/>
                                          </p:val>
                                        </p:tav>
                                      </p:tavLst>
                                    </p:anim>
                                    <p:anim calcmode="lin" valueType="num">
                                      <p:cBhvr>
                                        <p:cTn id="8" dur="1000" fill="hold"/>
                                        <p:tgtEl>
                                          <p:spTgt spid="21506"/>
                                        </p:tgtEl>
                                        <p:attrNameLst>
                                          <p:attrName>ppt_h</p:attrName>
                                        </p:attrNameLst>
                                      </p:cBhvr>
                                      <p:tavLst>
                                        <p:tav tm="0">
                                          <p:val>
                                            <p:strVal val="#ppt_h"/>
                                          </p:val>
                                        </p:tav>
                                        <p:tav tm="100000">
                                          <p:val>
                                            <p:strVal val="#ppt_h"/>
                                          </p:val>
                                        </p:tav>
                                      </p:tavLst>
                                    </p:anim>
                                    <p:animEffect transition="in" filter="fade">
                                      <p:cBhvr>
                                        <p:cTn id="9" dur="1000"/>
                                        <p:tgtEl>
                                          <p:spTgt spid="21506"/>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strVal val="#ppt_w*0.70"/>
                                          </p:val>
                                        </p:tav>
                                        <p:tav tm="100000">
                                          <p:val>
                                            <p:strVal val="#ppt_w"/>
                                          </p:val>
                                        </p:tav>
                                      </p:tavLst>
                                    </p:anim>
                                    <p:anim calcmode="lin" valueType="num">
                                      <p:cBhvr>
                                        <p:cTn id="15" dur="1000" fill="hold"/>
                                        <p:tgtEl>
                                          <p:spTgt spid="4"/>
                                        </p:tgtEl>
                                        <p:attrNameLst>
                                          <p:attrName>ppt_h</p:attrName>
                                        </p:attrNameLst>
                                      </p:cBhvr>
                                      <p:tavLst>
                                        <p:tav tm="0">
                                          <p:val>
                                            <p:strVal val="#ppt_h"/>
                                          </p:val>
                                        </p:tav>
                                        <p:tav tm="100000">
                                          <p:val>
                                            <p:strVal val="#ppt_h"/>
                                          </p:val>
                                        </p:tav>
                                      </p:tavLst>
                                    </p:anim>
                                    <p:animEffect transition="in" filter="fade">
                                      <p:cBhvr>
                                        <p:cTn id="16" dur="1000"/>
                                        <p:tgtEl>
                                          <p:spTgt spid="4"/>
                                        </p:tgtEl>
                                      </p:cBhvr>
                                    </p:animEffect>
                                  </p:childTnLst>
                                </p:cTn>
                              </p:par>
                              <p:par>
                                <p:cTn id="17" presetID="55"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strVal val="#ppt_w*0.70"/>
                                          </p:val>
                                        </p:tav>
                                        <p:tav tm="100000">
                                          <p:val>
                                            <p:strVal val="#ppt_w"/>
                                          </p:val>
                                        </p:tav>
                                      </p:tavLst>
                                    </p:anim>
                                    <p:anim calcmode="lin" valueType="num">
                                      <p:cBhvr>
                                        <p:cTn id="20" dur="1000" fill="hold"/>
                                        <p:tgtEl>
                                          <p:spTgt spid="5"/>
                                        </p:tgtEl>
                                        <p:attrNameLst>
                                          <p:attrName>ppt_h</p:attrName>
                                        </p:attrNameLst>
                                      </p:cBhvr>
                                      <p:tavLst>
                                        <p:tav tm="0">
                                          <p:val>
                                            <p:strVal val="#ppt_h"/>
                                          </p:val>
                                        </p:tav>
                                        <p:tav tm="100000">
                                          <p:val>
                                            <p:strVal val="#ppt_h"/>
                                          </p:val>
                                        </p:tav>
                                      </p:tavLst>
                                    </p:anim>
                                    <p:animEffect transition="in" filter="fade">
                                      <p:cBhvr>
                                        <p:cTn id="21" dur="1000"/>
                                        <p:tgtEl>
                                          <p:spTgt spid="5"/>
                                        </p:tgtEl>
                                      </p:cBhvr>
                                    </p:animEffect>
                                  </p:childTnLst>
                                </p:cTn>
                              </p:par>
                              <p:par>
                                <p:cTn id="22" presetID="55" presetClass="entr" presetSubtype="0"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1000" fill="hold"/>
                                        <p:tgtEl>
                                          <p:spTgt spid="7"/>
                                        </p:tgtEl>
                                        <p:attrNameLst>
                                          <p:attrName>ppt_w</p:attrName>
                                        </p:attrNameLst>
                                      </p:cBhvr>
                                      <p:tavLst>
                                        <p:tav tm="0">
                                          <p:val>
                                            <p:strVal val="#ppt_w*0.70"/>
                                          </p:val>
                                        </p:tav>
                                        <p:tav tm="100000">
                                          <p:val>
                                            <p:strVal val="#ppt_w"/>
                                          </p:val>
                                        </p:tav>
                                      </p:tavLst>
                                    </p:anim>
                                    <p:anim calcmode="lin" valueType="num">
                                      <p:cBhvr>
                                        <p:cTn id="25" dur="1000" fill="hold"/>
                                        <p:tgtEl>
                                          <p:spTgt spid="7"/>
                                        </p:tgtEl>
                                        <p:attrNameLst>
                                          <p:attrName>ppt_h</p:attrName>
                                        </p:attrNameLst>
                                      </p:cBhvr>
                                      <p:tavLst>
                                        <p:tav tm="0">
                                          <p:val>
                                            <p:strVal val="#ppt_h"/>
                                          </p:val>
                                        </p:tav>
                                        <p:tav tm="100000">
                                          <p:val>
                                            <p:strVal val="#ppt_h"/>
                                          </p:val>
                                        </p:tav>
                                      </p:tavLst>
                                    </p:anim>
                                    <p:animEffect transition="in" filter="fade">
                                      <p:cBhvr>
                                        <p:cTn id="26" dur="1000"/>
                                        <p:tgtEl>
                                          <p:spTgt spid="7"/>
                                        </p:tgtEl>
                                      </p:cBhvr>
                                    </p:animEffect>
                                  </p:childTnLst>
                                </p:cTn>
                              </p:par>
                              <p:par>
                                <p:cTn id="27" presetID="55" presetClass="entr" presetSubtype="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1000" fill="hold"/>
                                        <p:tgtEl>
                                          <p:spTgt spid="8"/>
                                        </p:tgtEl>
                                        <p:attrNameLst>
                                          <p:attrName>ppt_w</p:attrName>
                                        </p:attrNameLst>
                                      </p:cBhvr>
                                      <p:tavLst>
                                        <p:tav tm="0">
                                          <p:val>
                                            <p:strVal val="#ppt_w*0.70"/>
                                          </p:val>
                                        </p:tav>
                                        <p:tav tm="100000">
                                          <p:val>
                                            <p:strVal val="#ppt_w"/>
                                          </p:val>
                                        </p:tav>
                                      </p:tavLst>
                                    </p:anim>
                                    <p:anim calcmode="lin" valueType="num">
                                      <p:cBhvr>
                                        <p:cTn id="30" dur="1000" fill="hold"/>
                                        <p:tgtEl>
                                          <p:spTgt spid="8"/>
                                        </p:tgtEl>
                                        <p:attrNameLst>
                                          <p:attrName>ppt_h</p:attrName>
                                        </p:attrNameLst>
                                      </p:cBhvr>
                                      <p:tavLst>
                                        <p:tav tm="0">
                                          <p:val>
                                            <p:strVal val="#ppt_h"/>
                                          </p:val>
                                        </p:tav>
                                        <p:tav tm="100000">
                                          <p:val>
                                            <p:strVal val="#ppt_h"/>
                                          </p:val>
                                        </p:tav>
                                      </p:tavLst>
                                    </p:anim>
                                    <p:animEffect transition="in" filter="fade">
                                      <p:cBhvr>
                                        <p:cTn id="31" dur="1000"/>
                                        <p:tgtEl>
                                          <p:spTgt spid="8"/>
                                        </p:tgtEl>
                                      </p:cBhvr>
                                    </p:animEffect>
                                  </p:childTnLst>
                                </p:cTn>
                              </p:par>
                              <p:par>
                                <p:cTn id="32" presetID="55" presetClass="entr" presetSubtype="0"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1000" fill="hold"/>
                                        <p:tgtEl>
                                          <p:spTgt spid="9"/>
                                        </p:tgtEl>
                                        <p:attrNameLst>
                                          <p:attrName>ppt_w</p:attrName>
                                        </p:attrNameLst>
                                      </p:cBhvr>
                                      <p:tavLst>
                                        <p:tav tm="0">
                                          <p:val>
                                            <p:strVal val="#ppt_w*0.70"/>
                                          </p:val>
                                        </p:tav>
                                        <p:tav tm="100000">
                                          <p:val>
                                            <p:strVal val="#ppt_w"/>
                                          </p:val>
                                        </p:tav>
                                      </p:tavLst>
                                    </p:anim>
                                    <p:anim calcmode="lin" valueType="num">
                                      <p:cBhvr>
                                        <p:cTn id="35" dur="1000" fill="hold"/>
                                        <p:tgtEl>
                                          <p:spTgt spid="9"/>
                                        </p:tgtEl>
                                        <p:attrNameLst>
                                          <p:attrName>ppt_h</p:attrName>
                                        </p:attrNameLst>
                                      </p:cBhvr>
                                      <p:tavLst>
                                        <p:tav tm="0">
                                          <p:val>
                                            <p:strVal val="#ppt_h"/>
                                          </p:val>
                                        </p:tav>
                                        <p:tav tm="100000">
                                          <p:val>
                                            <p:strVal val="#ppt_h"/>
                                          </p:val>
                                        </p:tav>
                                      </p:tavLst>
                                    </p:anim>
                                    <p:animEffect transition="in" filter="fade">
                                      <p:cBhvr>
                                        <p:cTn id="36" dur="1000"/>
                                        <p:tgtEl>
                                          <p:spTgt spid="9"/>
                                        </p:tgtEl>
                                      </p:cBhvr>
                                    </p:animEffect>
                                  </p:childTnLst>
                                </p:cTn>
                              </p:par>
                              <p:par>
                                <p:cTn id="37" presetID="55" presetClass="entr" presetSubtype="0" fill="hold"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1000" fill="hold"/>
                                        <p:tgtEl>
                                          <p:spTgt spid="10"/>
                                        </p:tgtEl>
                                        <p:attrNameLst>
                                          <p:attrName>ppt_w</p:attrName>
                                        </p:attrNameLst>
                                      </p:cBhvr>
                                      <p:tavLst>
                                        <p:tav tm="0">
                                          <p:val>
                                            <p:strVal val="#ppt_w*0.70"/>
                                          </p:val>
                                        </p:tav>
                                        <p:tav tm="100000">
                                          <p:val>
                                            <p:strVal val="#ppt_w"/>
                                          </p:val>
                                        </p:tav>
                                      </p:tavLst>
                                    </p:anim>
                                    <p:anim calcmode="lin" valueType="num">
                                      <p:cBhvr>
                                        <p:cTn id="40" dur="1000" fill="hold"/>
                                        <p:tgtEl>
                                          <p:spTgt spid="10"/>
                                        </p:tgtEl>
                                        <p:attrNameLst>
                                          <p:attrName>ppt_h</p:attrName>
                                        </p:attrNameLst>
                                      </p:cBhvr>
                                      <p:tavLst>
                                        <p:tav tm="0">
                                          <p:val>
                                            <p:strVal val="#ppt_h"/>
                                          </p:val>
                                        </p:tav>
                                        <p:tav tm="100000">
                                          <p:val>
                                            <p:strVal val="#ppt_h"/>
                                          </p:val>
                                        </p:tav>
                                      </p:tavLst>
                                    </p:anim>
                                    <p:animEffect transition="in" filter="fade">
                                      <p:cBhvr>
                                        <p:cTn id="41" dur="1000"/>
                                        <p:tgtEl>
                                          <p:spTgt spid="10"/>
                                        </p:tgtEl>
                                      </p:cBhvr>
                                    </p:animEffect>
                                  </p:childTnLst>
                                </p:cTn>
                              </p:par>
                              <p:par>
                                <p:cTn id="42" presetID="55" presetClass="entr" presetSubtype="0" fill="hold" nodeType="with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p:cTn id="44" dur="1000" fill="hold"/>
                                        <p:tgtEl>
                                          <p:spTgt spid="13"/>
                                        </p:tgtEl>
                                        <p:attrNameLst>
                                          <p:attrName>ppt_w</p:attrName>
                                        </p:attrNameLst>
                                      </p:cBhvr>
                                      <p:tavLst>
                                        <p:tav tm="0">
                                          <p:val>
                                            <p:strVal val="#ppt_w*0.70"/>
                                          </p:val>
                                        </p:tav>
                                        <p:tav tm="100000">
                                          <p:val>
                                            <p:strVal val="#ppt_w"/>
                                          </p:val>
                                        </p:tav>
                                      </p:tavLst>
                                    </p:anim>
                                    <p:anim calcmode="lin" valueType="num">
                                      <p:cBhvr>
                                        <p:cTn id="45" dur="1000" fill="hold"/>
                                        <p:tgtEl>
                                          <p:spTgt spid="13"/>
                                        </p:tgtEl>
                                        <p:attrNameLst>
                                          <p:attrName>ppt_h</p:attrName>
                                        </p:attrNameLst>
                                      </p:cBhvr>
                                      <p:tavLst>
                                        <p:tav tm="0">
                                          <p:val>
                                            <p:strVal val="#ppt_h"/>
                                          </p:val>
                                        </p:tav>
                                        <p:tav tm="100000">
                                          <p:val>
                                            <p:strVal val="#ppt_h"/>
                                          </p:val>
                                        </p:tav>
                                      </p:tavLst>
                                    </p:anim>
                                    <p:animEffect transition="in" filter="fade">
                                      <p:cBhvr>
                                        <p:cTn id="46" dur="1000"/>
                                        <p:tgtEl>
                                          <p:spTgt spid="13"/>
                                        </p:tgtEl>
                                      </p:cBhvr>
                                    </p:animEffect>
                                  </p:childTnLst>
                                </p:cTn>
                              </p:par>
                              <p:par>
                                <p:cTn id="47" presetID="55" presetClass="entr" presetSubtype="0" fill="hold" nodeType="with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1000" fill="hold"/>
                                        <p:tgtEl>
                                          <p:spTgt spid="15"/>
                                        </p:tgtEl>
                                        <p:attrNameLst>
                                          <p:attrName>ppt_w</p:attrName>
                                        </p:attrNameLst>
                                      </p:cBhvr>
                                      <p:tavLst>
                                        <p:tav tm="0">
                                          <p:val>
                                            <p:strVal val="#ppt_w*0.70"/>
                                          </p:val>
                                        </p:tav>
                                        <p:tav tm="100000">
                                          <p:val>
                                            <p:strVal val="#ppt_w"/>
                                          </p:val>
                                        </p:tav>
                                      </p:tavLst>
                                    </p:anim>
                                    <p:anim calcmode="lin" valueType="num">
                                      <p:cBhvr>
                                        <p:cTn id="50" dur="1000" fill="hold"/>
                                        <p:tgtEl>
                                          <p:spTgt spid="15"/>
                                        </p:tgtEl>
                                        <p:attrNameLst>
                                          <p:attrName>ppt_h</p:attrName>
                                        </p:attrNameLst>
                                      </p:cBhvr>
                                      <p:tavLst>
                                        <p:tav tm="0">
                                          <p:val>
                                            <p:strVal val="#ppt_h"/>
                                          </p:val>
                                        </p:tav>
                                        <p:tav tm="100000">
                                          <p:val>
                                            <p:strVal val="#ppt_h"/>
                                          </p:val>
                                        </p:tav>
                                      </p:tavLst>
                                    </p:anim>
                                    <p:animEffect transition="in" filter="fade">
                                      <p:cBhvr>
                                        <p:cTn id="51" dur="1000"/>
                                        <p:tgtEl>
                                          <p:spTgt spid="15"/>
                                        </p:tgtEl>
                                      </p:cBhvr>
                                    </p:animEffect>
                                  </p:childTnLst>
                                </p:cTn>
                              </p:par>
                              <p:par>
                                <p:cTn id="52" presetID="55" presetClass="entr" presetSubtype="0" fill="hold" nodeType="withEffect">
                                  <p:stCondLst>
                                    <p:cond delay="0"/>
                                  </p:stCondLst>
                                  <p:childTnLst>
                                    <p:set>
                                      <p:cBhvr>
                                        <p:cTn id="53" dur="1" fill="hold">
                                          <p:stCondLst>
                                            <p:cond delay="0"/>
                                          </p:stCondLst>
                                        </p:cTn>
                                        <p:tgtEl>
                                          <p:spTgt spid="16"/>
                                        </p:tgtEl>
                                        <p:attrNameLst>
                                          <p:attrName>style.visibility</p:attrName>
                                        </p:attrNameLst>
                                      </p:cBhvr>
                                      <p:to>
                                        <p:strVal val="visible"/>
                                      </p:to>
                                    </p:set>
                                    <p:anim calcmode="lin" valueType="num">
                                      <p:cBhvr>
                                        <p:cTn id="54" dur="1000" fill="hold"/>
                                        <p:tgtEl>
                                          <p:spTgt spid="16"/>
                                        </p:tgtEl>
                                        <p:attrNameLst>
                                          <p:attrName>ppt_w</p:attrName>
                                        </p:attrNameLst>
                                      </p:cBhvr>
                                      <p:tavLst>
                                        <p:tav tm="0">
                                          <p:val>
                                            <p:strVal val="#ppt_w*0.70"/>
                                          </p:val>
                                        </p:tav>
                                        <p:tav tm="100000">
                                          <p:val>
                                            <p:strVal val="#ppt_w"/>
                                          </p:val>
                                        </p:tav>
                                      </p:tavLst>
                                    </p:anim>
                                    <p:anim calcmode="lin" valueType="num">
                                      <p:cBhvr>
                                        <p:cTn id="55" dur="1000" fill="hold"/>
                                        <p:tgtEl>
                                          <p:spTgt spid="16"/>
                                        </p:tgtEl>
                                        <p:attrNameLst>
                                          <p:attrName>ppt_h</p:attrName>
                                        </p:attrNameLst>
                                      </p:cBhvr>
                                      <p:tavLst>
                                        <p:tav tm="0">
                                          <p:val>
                                            <p:strVal val="#ppt_h"/>
                                          </p:val>
                                        </p:tav>
                                        <p:tav tm="100000">
                                          <p:val>
                                            <p:strVal val="#ppt_h"/>
                                          </p:val>
                                        </p:tav>
                                      </p:tavLst>
                                    </p:anim>
                                    <p:animEffect transition="in" filter="fade">
                                      <p:cBhvr>
                                        <p:cTn id="56" dur="1000"/>
                                        <p:tgtEl>
                                          <p:spTgt spid="16"/>
                                        </p:tgtEl>
                                      </p:cBhvr>
                                    </p:animEffect>
                                  </p:childTnLst>
                                </p:cTn>
                              </p:par>
                              <p:par>
                                <p:cTn id="57" presetID="55" presetClass="entr" presetSubtype="0" fill="hold" nodeType="with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p:cTn id="59" dur="1000" fill="hold"/>
                                        <p:tgtEl>
                                          <p:spTgt spid="17"/>
                                        </p:tgtEl>
                                        <p:attrNameLst>
                                          <p:attrName>ppt_w</p:attrName>
                                        </p:attrNameLst>
                                      </p:cBhvr>
                                      <p:tavLst>
                                        <p:tav tm="0">
                                          <p:val>
                                            <p:strVal val="#ppt_w*0.70"/>
                                          </p:val>
                                        </p:tav>
                                        <p:tav tm="100000">
                                          <p:val>
                                            <p:strVal val="#ppt_w"/>
                                          </p:val>
                                        </p:tav>
                                      </p:tavLst>
                                    </p:anim>
                                    <p:anim calcmode="lin" valueType="num">
                                      <p:cBhvr>
                                        <p:cTn id="60" dur="1000" fill="hold"/>
                                        <p:tgtEl>
                                          <p:spTgt spid="17"/>
                                        </p:tgtEl>
                                        <p:attrNameLst>
                                          <p:attrName>ppt_h</p:attrName>
                                        </p:attrNameLst>
                                      </p:cBhvr>
                                      <p:tavLst>
                                        <p:tav tm="0">
                                          <p:val>
                                            <p:strVal val="#ppt_h"/>
                                          </p:val>
                                        </p:tav>
                                        <p:tav tm="100000">
                                          <p:val>
                                            <p:strVal val="#ppt_h"/>
                                          </p:val>
                                        </p:tav>
                                      </p:tavLst>
                                    </p:anim>
                                    <p:animEffect transition="in" filter="fade">
                                      <p:cBhvr>
                                        <p:cTn id="61" dur="1000"/>
                                        <p:tgtEl>
                                          <p:spTgt spid="17"/>
                                        </p:tgtEl>
                                      </p:cBhvr>
                                    </p:animEffect>
                                  </p:childTnLst>
                                </p:cTn>
                              </p:par>
                              <p:par>
                                <p:cTn id="62" presetID="55" presetClass="entr" presetSubtype="0" fill="hold" nodeType="with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p:cTn id="64" dur="1000" fill="hold"/>
                                        <p:tgtEl>
                                          <p:spTgt spid="18"/>
                                        </p:tgtEl>
                                        <p:attrNameLst>
                                          <p:attrName>ppt_w</p:attrName>
                                        </p:attrNameLst>
                                      </p:cBhvr>
                                      <p:tavLst>
                                        <p:tav tm="0">
                                          <p:val>
                                            <p:strVal val="#ppt_w*0.70"/>
                                          </p:val>
                                        </p:tav>
                                        <p:tav tm="100000">
                                          <p:val>
                                            <p:strVal val="#ppt_w"/>
                                          </p:val>
                                        </p:tav>
                                      </p:tavLst>
                                    </p:anim>
                                    <p:anim calcmode="lin" valueType="num">
                                      <p:cBhvr>
                                        <p:cTn id="65" dur="1000" fill="hold"/>
                                        <p:tgtEl>
                                          <p:spTgt spid="18"/>
                                        </p:tgtEl>
                                        <p:attrNameLst>
                                          <p:attrName>ppt_h</p:attrName>
                                        </p:attrNameLst>
                                      </p:cBhvr>
                                      <p:tavLst>
                                        <p:tav tm="0">
                                          <p:val>
                                            <p:strVal val="#ppt_h"/>
                                          </p:val>
                                        </p:tav>
                                        <p:tav tm="100000">
                                          <p:val>
                                            <p:strVal val="#ppt_h"/>
                                          </p:val>
                                        </p:tav>
                                      </p:tavLst>
                                    </p:anim>
                                    <p:animEffect transition="in" filter="fade">
                                      <p:cBhvr>
                                        <p:cTn id="66" dur="1000"/>
                                        <p:tgtEl>
                                          <p:spTgt spid="18"/>
                                        </p:tgtEl>
                                      </p:cBhvr>
                                    </p:animEffect>
                                  </p:childTnLst>
                                </p:cTn>
                              </p:par>
                              <p:par>
                                <p:cTn id="67" presetID="55" presetClass="entr" presetSubtype="0" fill="hold" nodeType="with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p:cTn id="69" dur="1000" fill="hold"/>
                                        <p:tgtEl>
                                          <p:spTgt spid="19"/>
                                        </p:tgtEl>
                                        <p:attrNameLst>
                                          <p:attrName>ppt_w</p:attrName>
                                        </p:attrNameLst>
                                      </p:cBhvr>
                                      <p:tavLst>
                                        <p:tav tm="0">
                                          <p:val>
                                            <p:strVal val="#ppt_w*0.70"/>
                                          </p:val>
                                        </p:tav>
                                        <p:tav tm="100000">
                                          <p:val>
                                            <p:strVal val="#ppt_w"/>
                                          </p:val>
                                        </p:tav>
                                      </p:tavLst>
                                    </p:anim>
                                    <p:anim calcmode="lin" valueType="num">
                                      <p:cBhvr>
                                        <p:cTn id="70" dur="1000" fill="hold"/>
                                        <p:tgtEl>
                                          <p:spTgt spid="19"/>
                                        </p:tgtEl>
                                        <p:attrNameLst>
                                          <p:attrName>ppt_h</p:attrName>
                                        </p:attrNameLst>
                                      </p:cBhvr>
                                      <p:tavLst>
                                        <p:tav tm="0">
                                          <p:val>
                                            <p:strVal val="#ppt_h"/>
                                          </p:val>
                                        </p:tav>
                                        <p:tav tm="100000">
                                          <p:val>
                                            <p:strVal val="#ppt_h"/>
                                          </p:val>
                                        </p:tav>
                                      </p:tavLst>
                                    </p:anim>
                                    <p:animEffect transition="in" filter="fade">
                                      <p:cBhvr>
                                        <p:cTn id="71" dur="1000"/>
                                        <p:tgtEl>
                                          <p:spTgt spid="19"/>
                                        </p:tgtEl>
                                      </p:cBhvr>
                                    </p:animEffect>
                                  </p:childTnLst>
                                </p:cTn>
                              </p:par>
                              <p:par>
                                <p:cTn id="72" presetID="55" presetClass="entr" presetSubtype="0" fill="hold" nodeType="withEffect">
                                  <p:stCondLst>
                                    <p:cond delay="0"/>
                                  </p:stCondLst>
                                  <p:childTnLst>
                                    <p:set>
                                      <p:cBhvr>
                                        <p:cTn id="73" dur="1" fill="hold">
                                          <p:stCondLst>
                                            <p:cond delay="0"/>
                                          </p:stCondLst>
                                        </p:cTn>
                                        <p:tgtEl>
                                          <p:spTgt spid="20"/>
                                        </p:tgtEl>
                                        <p:attrNameLst>
                                          <p:attrName>style.visibility</p:attrName>
                                        </p:attrNameLst>
                                      </p:cBhvr>
                                      <p:to>
                                        <p:strVal val="visible"/>
                                      </p:to>
                                    </p:set>
                                    <p:anim calcmode="lin" valueType="num">
                                      <p:cBhvr>
                                        <p:cTn id="74" dur="1000" fill="hold"/>
                                        <p:tgtEl>
                                          <p:spTgt spid="20"/>
                                        </p:tgtEl>
                                        <p:attrNameLst>
                                          <p:attrName>ppt_w</p:attrName>
                                        </p:attrNameLst>
                                      </p:cBhvr>
                                      <p:tavLst>
                                        <p:tav tm="0">
                                          <p:val>
                                            <p:strVal val="#ppt_w*0.70"/>
                                          </p:val>
                                        </p:tav>
                                        <p:tav tm="100000">
                                          <p:val>
                                            <p:strVal val="#ppt_w"/>
                                          </p:val>
                                        </p:tav>
                                      </p:tavLst>
                                    </p:anim>
                                    <p:anim calcmode="lin" valueType="num">
                                      <p:cBhvr>
                                        <p:cTn id="75" dur="1000" fill="hold"/>
                                        <p:tgtEl>
                                          <p:spTgt spid="20"/>
                                        </p:tgtEl>
                                        <p:attrNameLst>
                                          <p:attrName>ppt_h</p:attrName>
                                        </p:attrNameLst>
                                      </p:cBhvr>
                                      <p:tavLst>
                                        <p:tav tm="0">
                                          <p:val>
                                            <p:strVal val="#ppt_h"/>
                                          </p:val>
                                        </p:tav>
                                        <p:tav tm="100000">
                                          <p:val>
                                            <p:strVal val="#ppt_h"/>
                                          </p:val>
                                        </p:tav>
                                      </p:tavLst>
                                    </p:anim>
                                    <p:animEffect transition="in" filter="fade">
                                      <p:cBhvr>
                                        <p:cTn id="76" dur="1000"/>
                                        <p:tgtEl>
                                          <p:spTgt spid="20"/>
                                        </p:tgtEl>
                                      </p:cBhvr>
                                    </p:animEffect>
                                  </p:childTnLst>
                                </p:cTn>
                              </p:par>
                              <p:par>
                                <p:cTn id="77" presetID="55" presetClass="entr" presetSubtype="0" fill="hold" nodeType="withEffect">
                                  <p:stCondLst>
                                    <p:cond delay="0"/>
                                  </p:stCondLst>
                                  <p:childTnLst>
                                    <p:set>
                                      <p:cBhvr>
                                        <p:cTn id="78" dur="1" fill="hold">
                                          <p:stCondLst>
                                            <p:cond delay="0"/>
                                          </p:stCondLst>
                                        </p:cTn>
                                        <p:tgtEl>
                                          <p:spTgt spid="21"/>
                                        </p:tgtEl>
                                        <p:attrNameLst>
                                          <p:attrName>style.visibility</p:attrName>
                                        </p:attrNameLst>
                                      </p:cBhvr>
                                      <p:to>
                                        <p:strVal val="visible"/>
                                      </p:to>
                                    </p:set>
                                    <p:anim calcmode="lin" valueType="num">
                                      <p:cBhvr>
                                        <p:cTn id="79" dur="1000" fill="hold"/>
                                        <p:tgtEl>
                                          <p:spTgt spid="21"/>
                                        </p:tgtEl>
                                        <p:attrNameLst>
                                          <p:attrName>ppt_w</p:attrName>
                                        </p:attrNameLst>
                                      </p:cBhvr>
                                      <p:tavLst>
                                        <p:tav tm="0">
                                          <p:val>
                                            <p:strVal val="#ppt_w*0.70"/>
                                          </p:val>
                                        </p:tav>
                                        <p:tav tm="100000">
                                          <p:val>
                                            <p:strVal val="#ppt_w"/>
                                          </p:val>
                                        </p:tav>
                                      </p:tavLst>
                                    </p:anim>
                                    <p:anim calcmode="lin" valueType="num">
                                      <p:cBhvr>
                                        <p:cTn id="80" dur="1000" fill="hold"/>
                                        <p:tgtEl>
                                          <p:spTgt spid="21"/>
                                        </p:tgtEl>
                                        <p:attrNameLst>
                                          <p:attrName>ppt_h</p:attrName>
                                        </p:attrNameLst>
                                      </p:cBhvr>
                                      <p:tavLst>
                                        <p:tav tm="0">
                                          <p:val>
                                            <p:strVal val="#ppt_h"/>
                                          </p:val>
                                        </p:tav>
                                        <p:tav tm="100000">
                                          <p:val>
                                            <p:strVal val="#ppt_h"/>
                                          </p:val>
                                        </p:tav>
                                      </p:tavLst>
                                    </p:anim>
                                    <p:animEffect transition="in" filter="fade">
                                      <p:cBhvr>
                                        <p:cTn id="81" dur="1000"/>
                                        <p:tgtEl>
                                          <p:spTgt spid="21"/>
                                        </p:tgtEl>
                                      </p:cBhvr>
                                    </p:animEffect>
                                  </p:childTnLst>
                                </p:cTn>
                              </p:par>
                              <p:par>
                                <p:cTn id="82" presetID="55" presetClass="entr" presetSubtype="0" fill="hold" nodeType="withEffect">
                                  <p:stCondLst>
                                    <p:cond delay="0"/>
                                  </p:stCondLst>
                                  <p:childTnLst>
                                    <p:set>
                                      <p:cBhvr>
                                        <p:cTn id="83" dur="1" fill="hold">
                                          <p:stCondLst>
                                            <p:cond delay="0"/>
                                          </p:stCondLst>
                                        </p:cTn>
                                        <p:tgtEl>
                                          <p:spTgt spid="22"/>
                                        </p:tgtEl>
                                        <p:attrNameLst>
                                          <p:attrName>style.visibility</p:attrName>
                                        </p:attrNameLst>
                                      </p:cBhvr>
                                      <p:to>
                                        <p:strVal val="visible"/>
                                      </p:to>
                                    </p:set>
                                    <p:anim calcmode="lin" valueType="num">
                                      <p:cBhvr>
                                        <p:cTn id="84" dur="1000" fill="hold"/>
                                        <p:tgtEl>
                                          <p:spTgt spid="22"/>
                                        </p:tgtEl>
                                        <p:attrNameLst>
                                          <p:attrName>ppt_w</p:attrName>
                                        </p:attrNameLst>
                                      </p:cBhvr>
                                      <p:tavLst>
                                        <p:tav tm="0">
                                          <p:val>
                                            <p:strVal val="#ppt_w*0.70"/>
                                          </p:val>
                                        </p:tav>
                                        <p:tav tm="100000">
                                          <p:val>
                                            <p:strVal val="#ppt_w"/>
                                          </p:val>
                                        </p:tav>
                                      </p:tavLst>
                                    </p:anim>
                                    <p:anim calcmode="lin" valueType="num">
                                      <p:cBhvr>
                                        <p:cTn id="85" dur="1000" fill="hold"/>
                                        <p:tgtEl>
                                          <p:spTgt spid="22"/>
                                        </p:tgtEl>
                                        <p:attrNameLst>
                                          <p:attrName>ppt_h</p:attrName>
                                        </p:attrNameLst>
                                      </p:cBhvr>
                                      <p:tavLst>
                                        <p:tav tm="0">
                                          <p:val>
                                            <p:strVal val="#ppt_h"/>
                                          </p:val>
                                        </p:tav>
                                        <p:tav tm="100000">
                                          <p:val>
                                            <p:strVal val="#ppt_h"/>
                                          </p:val>
                                        </p:tav>
                                      </p:tavLst>
                                    </p:anim>
                                    <p:animEffect transition="in" filter="fade">
                                      <p:cBhvr>
                                        <p:cTn id="86" dur="1000"/>
                                        <p:tgtEl>
                                          <p:spTgt spid="22"/>
                                        </p:tgtEl>
                                      </p:cBhvr>
                                    </p:animEffect>
                                  </p:childTnLst>
                                </p:cTn>
                              </p:par>
                              <p:par>
                                <p:cTn id="87" presetID="55" presetClass="entr" presetSubtype="0" fill="hold" nodeType="withEffect">
                                  <p:stCondLst>
                                    <p:cond delay="0"/>
                                  </p:stCondLst>
                                  <p:childTnLst>
                                    <p:set>
                                      <p:cBhvr>
                                        <p:cTn id="88" dur="1" fill="hold">
                                          <p:stCondLst>
                                            <p:cond delay="0"/>
                                          </p:stCondLst>
                                        </p:cTn>
                                        <p:tgtEl>
                                          <p:spTgt spid="23"/>
                                        </p:tgtEl>
                                        <p:attrNameLst>
                                          <p:attrName>style.visibility</p:attrName>
                                        </p:attrNameLst>
                                      </p:cBhvr>
                                      <p:to>
                                        <p:strVal val="visible"/>
                                      </p:to>
                                    </p:set>
                                    <p:anim calcmode="lin" valueType="num">
                                      <p:cBhvr>
                                        <p:cTn id="89" dur="1000" fill="hold"/>
                                        <p:tgtEl>
                                          <p:spTgt spid="23"/>
                                        </p:tgtEl>
                                        <p:attrNameLst>
                                          <p:attrName>ppt_w</p:attrName>
                                        </p:attrNameLst>
                                      </p:cBhvr>
                                      <p:tavLst>
                                        <p:tav tm="0">
                                          <p:val>
                                            <p:strVal val="#ppt_w*0.70"/>
                                          </p:val>
                                        </p:tav>
                                        <p:tav tm="100000">
                                          <p:val>
                                            <p:strVal val="#ppt_w"/>
                                          </p:val>
                                        </p:tav>
                                      </p:tavLst>
                                    </p:anim>
                                    <p:anim calcmode="lin" valueType="num">
                                      <p:cBhvr>
                                        <p:cTn id="90" dur="1000" fill="hold"/>
                                        <p:tgtEl>
                                          <p:spTgt spid="23"/>
                                        </p:tgtEl>
                                        <p:attrNameLst>
                                          <p:attrName>ppt_h</p:attrName>
                                        </p:attrNameLst>
                                      </p:cBhvr>
                                      <p:tavLst>
                                        <p:tav tm="0">
                                          <p:val>
                                            <p:strVal val="#ppt_h"/>
                                          </p:val>
                                        </p:tav>
                                        <p:tav tm="100000">
                                          <p:val>
                                            <p:strVal val="#ppt_h"/>
                                          </p:val>
                                        </p:tav>
                                      </p:tavLst>
                                    </p:anim>
                                    <p:animEffect transition="in" filter="fade">
                                      <p:cBhvr>
                                        <p:cTn id="91" dur="1000"/>
                                        <p:tgtEl>
                                          <p:spTgt spid="23"/>
                                        </p:tgtEl>
                                      </p:cBhvr>
                                    </p:animEffect>
                                  </p:childTnLst>
                                </p:cTn>
                              </p:par>
                              <p:par>
                                <p:cTn id="92" presetID="55" presetClass="entr" presetSubtype="0" fill="hold" nodeType="withEffect">
                                  <p:stCondLst>
                                    <p:cond delay="0"/>
                                  </p:stCondLst>
                                  <p:childTnLst>
                                    <p:set>
                                      <p:cBhvr>
                                        <p:cTn id="93" dur="1" fill="hold">
                                          <p:stCondLst>
                                            <p:cond delay="0"/>
                                          </p:stCondLst>
                                        </p:cTn>
                                        <p:tgtEl>
                                          <p:spTgt spid="24"/>
                                        </p:tgtEl>
                                        <p:attrNameLst>
                                          <p:attrName>style.visibility</p:attrName>
                                        </p:attrNameLst>
                                      </p:cBhvr>
                                      <p:to>
                                        <p:strVal val="visible"/>
                                      </p:to>
                                    </p:set>
                                    <p:anim calcmode="lin" valueType="num">
                                      <p:cBhvr>
                                        <p:cTn id="94" dur="1000" fill="hold"/>
                                        <p:tgtEl>
                                          <p:spTgt spid="24"/>
                                        </p:tgtEl>
                                        <p:attrNameLst>
                                          <p:attrName>ppt_w</p:attrName>
                                        </p:attrNameLst>
                                      </p:cBhvr>
                                      <p:tavLst>
                                        <p:tav tm="0">
                                          <p:val>
                                            <p:strVal val="#ppt_w*0.70"/>
                                          </p:val>
                                        </p:tav>
                                        <p:tav tm="100000">
                                          <p:val>
                                            <p:strVal val="#ppt_w"/>
                                          </p:val>
                                        </p:tav>
                                      </p:tavLst>
                                    </p:anim>
                                    <p:anim calcmode="lin" valueType="num">
                                      <p:cBhvr>
                                        <p:cTn id="95" dur="1000" fill="hold"/>
                                        <p:tgtEl>
                                          <p:spTgt spid="24"/>
                                        </p:tgtEl>
                                        <p:attrNameLst>
                                          <p:attrName>ppt_h</p:attrName>
                                        </p:attrNameLst>
                                      </p:cBhvr>
                                      <p:tavLst>
                                        <p:tav tm="0">
                                          <p:val>
                                            <p:strVal val="#ppt_h"/>
                                          </p:val>
                                        </p:tav>
                                        <p:tav tm="100000">
                                          <p:val>
                                            <p:strVal val="#ppt_h"/>
                                          </p:val>
                                        </p:tav>
                                      </p:tavLst>
                                    </p:anim>
                                    <p:animEffect transition="in" filter="fade">
                                      <p:cBhvr>
                                        <p:cTn id="96" dur="1000"/>
                                        <p:tgtEl>
                                          <p:spTgt spid="24"/>
                                        </p:tgtEl>
                                      </p:cBhvr>
                                    </p:animEffect>
                                  </p:childTnLst>
                                </p:cTn>
                              </p:par>
                            </p:childTnLst>
                          </p:cTn>
                        </p:par>
                      </p:childTnLst>
                    </p:cTn>
                  </p:par>
                  <p:par>
                    <p:cTn id="97" fill="hold">
                      <p:stCondLst>
                        <p:cond delay="indefinite"/>
                      </p:stCondLst>
                      <p:childTnLst>
                        <p:par>
                          <p:cTn id="98" fill="hold">
                            <p:stCondLst>
                              <p:cond delay="0"/>
                            </p:stCondLst>
                            <p:childTnLst>
                              <p:par>
                                <p:cTn id="99" presetID="12" presetClass="entr" presetSubtype="8" fill="hold" grpId="0" nodeType="clickEffect">
                                  <p:stCondLst>
                                    <p:cond delay="0"/>
                                  </p:stCondLst>
                                  <p:childTnLst>
                                    <p:set>
                                      <p:cBhvr>
                                        <p:cTn id="100" dur="1" fill="hold">
                                          <p:stCondLst>
                                            <p:cond delay="0"/>
                                          </p:stCondLst>
                                        </p:cTn>
                                        <p:tgtEl>
                                          <p:spTgt spid="28"/>
                                        </p:tgtEl>
                                        <p:attrNameLst>
                                          <p:attrName>style.visibility</p:attrName>
                                        </p:attrNameLst>
                                      </p:cBhvr>
                                      <p:to>
                                        <p:strVal val="visible"/>
                                      </p:to>
                                    </p:set>
                                    <p:anim calcmode="lin" valueType="num">
                                      <p:cBhvr additive="base">
                                        <p:cTn id="101" dur="500"/>
                                        <p:tgtEl>
                                          <p:spTgt spid="28"/>
                                        </p:tgtEl>
                                        <p:attrNameLst>
                                          <p:attrName>ppt_x</p:attrName>
                                        </p:attrNameLst>
                                      </p:cBhvr>
                                      <p:tavLst>
                                        <p:tav tm="0">
                                          <p:val>
                                            <p:strVal val="#ppt_x-#ppt_w*1.125000"/>
                                          </p:val>
                                        </p:tav>
                                        <p:tav tm="100000">
                                          <p:val>
                                            <p:strVal val="#ppt_x"/>
                                          </p:val>
                                        </p:tav>
                                      </p:tavLst>
                                    </p:anim>
                                    <p:animEffect transition="in" filter="wipe(right)">
                                      <p:cBhvr>
                                        <p:cTn id="102" dur="500"/>
                                        <p:tgtEl>
                                          <p:spTgt spid="28"/>
                                        </p:tgtEl>
                                      </p:cBhvr>
                                    </p:animEffect>
                                  </p:childTnLst>
                                </p:cTn>
                              </p:par>
                              <p:par>
                                <p:cTn id="103" presetID="12" presetClass="entr" presetSubtype="8" fill="hold" grpId="0" nodeType="withEffect">
                                  <p:stCondLst>
                                    <p:cond delay="0"/>
                                  </p:stCondLst>
                                  <p:childTnLst>
                                    <p:set>
                                      <p:cBhvr>
                                        <p:cTn id="104" dur="1" fill="hold">
                                          <p:stCondLst>
                                            <p:cond delay="0"/>
                                          </p:stCondLst>
                                        </p:cTn>
                                        <p:tgtEl>
                                          <p:spTgt spid="29"/>
                                        </p:tgtEl>
                                        <p:attrNameLst>
                                          <p:attrName>style.visibility</p:attrName>
                                        </p:attrNameLst>
                                      </p:cBhvr>
                                      <p:to>
                                        <p:strVal val="visible"/>
                                      </p:to>
                                    </p:set>
                                    <p:anim calcmode="lin" valueType="num">
                                      <p:cBhvr additive="base">
                                        <p:cTn id="105" dur="500"/>
                                        <p:tgtEl>
                                          <p:spTgt spid="29"/>
                                        </p:tgtEl>
                                        <p:attrNameLst>
                                          <p:attrName>ppt_x</p:attrName>
                                        </p:attrNameLst>
                                      </p:cBhvr>
                                      <p:tavLst>
                                        <p:tav tm="0">
                                          <p:val>
                                            <p:strVal val="#ppt_x-#ppt_w*1.125000"/>
                                          </p:val>
                                        </p:tav>
                                        <p:tav tm="100000">
                                          <p:val>
                                            <p:strVal val="#ppt_x"/>
                                          </p:val>
                                        </p:tav>
                                      </p:tavLst>
                                    </p:anim>
                                    <p:animEffect transition="in" filter="wipe(right)">
                                      <p:cBhvr>
                                        <p:cTn id="106" dur="500"/>
                                        <p:tgtEl>
                                          <p:spTgt spid="29"/>
                                        </p:tgtEl>
                                      </p:cBhvr>
                                    </p:animEffect>
                                  </p:childTnLst>
                                </p:cTn>
                              </p:par>
                              <p:par>
                                <p:cTn id="107" presetID="12" presetClass="entr" presetSubtype="8" fill="hold" grpId="0" nodeType="withEffect">
                                  <p:stCondLst>
                                    <p:cond delay="0"/>
                                  </p:stCondLst>
                                  <p:childTnLst>
                                    <p:set>
                                      <p:cBhvr>
                                        <p:cTn id="108" dur="1" fill="hold">
                                          <p:stCondLst>
                                            <p:cond delay="0"/>
                                          </p:stCondLst>
                                        </p:cTn>
                                        <p:tgtEl>
                                          <p:spTgt spid="30"/>
                                        </p:tgtEl>
                                        <p:attrNameLst>
                                          <p:attrName>style.visibility</p:attrName>
                                        </p:attrNameLst>
                                      </p:cBhvr>
                                      <p:to>
                                        <p:strVal val="visible"/>
                                      </p:to>
                                    </p:set>
                                    <p:anim calcmode="lin" valueType="num">
                                      <p:cBhvr additive="base">
                                        <p:cTn id="109" dur="500"/>
                                        <p:tgtEl>
                                          <p:spTgt spid="30"/>
                                        </p:tgtEl>
                                        <p:attrNameLst>
                                          <p:attrName>ppt_x</p:attrName>
                                        </p:attrNameLst>
                                      </p:cBhvr>
                                      <p:tavLst>
                                        <p:tav tm="0">
                                          <p:val>
                                            <p:strVal val="#ppt_x-#ppt_w*1.125000"/>
                                          </p:val>
                                        </p:tav>
                                        <p:tav tm="100000">
                                          <p:val>
                                            <p:strVal val="#ppt_x"/>
                                          </p:val>
                                        </p:tav>
                                      </p:tavLst>
                                    </p:anim>
                                    <p:animEffect transition="in" filter="wipe(right)">
                                      <p:cBhvr>
                                        <p:cTn id="110" dur="500"/>
                                        <p:tgtEl>
                                          <p:spTgt spid="30"/>
                                        </p:tgtEl>
                                      </p:cBhvr>
                                    </p:animEffect>
                                  </p:childTnLst>
                                </p:cTn>
                              </p:par>
                              <p:par>
                                <p:cTn id="111" presetID="12" presetClass="entr" presetSubtype="8" fill="hold" grpId="0" nodeType="withEffect">
                                  <p:stCondLst>
                                    <p:cond delay="0"/>
                                  </p:stCondLst>
                                  <p:childTnLst>
                                    <p:set>
                                      <p:cBhvr>
                                        <p:cTn id="112" dur="1" fill="hold">
                                          <p:stCondLst>
                                            <p:cond delay="0"/>
                                          </p:stCondLst>
                                        </p:cTn>
                                        <p:tgtEl>
                                          <p:spTgt spid="31"/>
                                        </p:tgtEl>
                                        <p:attrNameLst>
                                          <p:attrName>style.visibility</p:attrName>
                                        </p:attrNameLst>
                                      </p:cBhvr>
                                      <p:to>
                                        <p:strVal val="visible"/>
                                      </p:to>
                                    </p:set>
                                    <p:anim calcmode="lin" valueType="num">
                                      <p:cBhvr additive="base">
                                        <p:cTn id="113" dur="500"/>
                                        <p:tgtEl>
                                          <p:spTgt spid="31"/>
                                        </p:tgtEl>
                                        <p:attrNameLst>
                                          <p:attrName>ppt_x</p:attrName>
                                        </p:attrNameLst>
                                      </p:cBhvr>
                                      <p:tavLst>
                                        <p:tav tm="0">
                                          <p:val>
                                            <p:strVal val="#ppt_x-#ppt_w*1.125000"/>
                                          </p:val>
                                        </p:tav>
                                        <p:tav tm="100000">
                                          <p:val>
                                            <p:strVal val="#ppt_x"/>
                                          </p:val>
                                        </p:tav>
                                      </p:tavLst>
                                    </p:anim>
                                    <p:animEffect transition="in" filter="wipe(right)">
                                      <p:cBhvr>
                                        <p:cTn id="114" dur="500"/>
                                        <p:tgtEl>
                                          <p:spTgt spid="31"/>
                                        </p:tgtEl>
                                      </p:cBhvr>
                                    </p:animEffect>
                                  </p:childTnLst>
                                </p:cTn>
                              </p:par>
                              <p:par>
                                <p:cTn id="115" presetID="12" presetClass="entr" presetSubtype="8" fill="hold" grpId="0" nodeType="withEffect">
                                  <p:stCondLst>
                                    <p:cond delay="0"/>
                                  </p:stCondLst>
                                  <p:childTnLst>
                                    <p:set>
                                      <p:cBhvr>
                                        <p:cTn id="116" dur="1" fill="hold">
                                          <p:stCondLst>
                                            <p:cond delay="0"/>
                                          </p:stCondLst>
                                        </p:cTn>
                                        <p:tgtEl>
                                          <p:spTgt spid="33"/>
                                        </p:tgtEl>
                                        <p:attrNameLst>
                                          <p:attrName>style.visibility</p:attrName>
                                        </p:attrNameLst>
                                      </p:cBhvr>
                                      <p:to>
                                        <p:strVal val="visible"/>
                                      </p:to>
                                    </p:set>
                                    <p:anim calcmode="lin" valueType="num">
                                      <p:cBhvr additive="base">
                                        <p:cTn id="117" dur="500"/>
                                        <p:tgtEl>
                                          <p:spTgt spid="33"/>
                                        </p:tgtEl>
                                        <p:attrNameLst>
                                          <p:attrName>ppt_x</p:attrName>
                                        </p:attrNameLst>
                                      </p:cBhvr>
                                      <p:tavLst>
                                        <p:tav tm="0">
                                          <p:val>
                                            <p:strVal val="#ppt_x-#ppt_w*1.125000"/>
                                          </p:val>
                                        </p:tav>
                                        <p:tav tm="100000">
                                          <p:val>
                                            <p:strVal val="#ppt_x"/>
                                          </p:val>
                                        </p:tav>
                                      </p:tavLst>
                                    </p:anim>
                                    <p:animEffect transition="in" filter="wipe(right)">
                                      <p:cBhvr>
                                        <p:cTn id="118" dur="500"/>
                                        <p:tgtEl>
                                          <p:spTgt spid="33"/>
                                        </p:tgtEl>
                                      </p:cBhvr>
                                    </p:animEffect>
                                  </p:childTnLst>
                                </p:cTn>
                              </p:par>
                              <p:par>
                                <p:cTn id="119" presetID="12" presetClass="entr" presetSubtype="8" fill="hold" grpId="0" nodeType="withEffect">
                                  <p:stCondLst>
                                    <p:cond delay="0"/>
                                  </p:stCondLst>
                                  <p:childTnLst>
                                    <p:set>
                                      <p:cBhvr>
                                        <p:cTn id="120" dur="1" fill="hold">
                                          <p:stCondLst>
                                            <p:cond delay="0"/>
                                          </p:stCondLst>
                                        </p:cTn>
                                        <p:tgtEl>
                                          <p:spTgt spid="35"/>
                                        </p:tgtEl>
                                        <p:attrNameLst>
                                          <p:attrName>style.visibility</p:attrName>
                                        </p:attrNameLst>
                                      </p:cBhvr>
                                      <p:to>
                                        <p:strVal val="visible"/>
                                      </p:to>
                                    </p:set>
                                    <p:anim calcmode="lin" valueType="num">
                                      <p:cBhvr additive="base">
                                        <p:cTn id="121" dur="500"/>
                                        <p:tgtEl>
                                          <p:spTgt spid="35"/>
                                        </p:tgtEl>
                                        <p:attrNameLst>
                                          <p:attrName>ppt_x</p:attrName>
                                        </p:attrNameLst>
                                      </p:cBhvr>
                                      <p:tavLst>
                                        <p:tav tm="0">
                                          <p:val>
                                            <p:strVal val="#ppt_x-#ppt_w*1.125000"/>
                                          </p:val>
                                        </p:tav>
                                        <p:tav tm="100000">
                                          <p:val>
                                            <p:strVal val="#ppt_x"/>
                                          </p:val>
                                        </p:tav>
                                      </p:tavLst>
                                    </p:anim>
                                    <p:animEffect transition="in" filter="wipe(right)">
                                      <p:cBhvr>
                                        <p:cTn id="122" dur="500"/>
                                        <p:tgtEl>
                                          <p:spTgt spid="35"/>
                                        </p:tgtEl>
                                      </p:cBhvr>
                                    </p:animEffect>
                                  </p:childTnLst>
                                </p:cTn>
                              </p:par>
                              <p:par>
                                <p:cTn id="123" presetID="12" presetClass="entr" presetSubtype="8" fill="hold" grpId="0" nodeType="withEffect">
                                  <p:stCondLst>
                                    <p:cond delay="0"/>
                                  </p:stCondLst>
                                  <p:childTnLst>
                                    <p:set>
                                      <p:cBhvr>
                                        <p:cTn id="124" dur="1" fill="hold">
                                          <p:stCondLst>
                                            <p:cond delay="0"/>
                                          </p:stCondLst>
                                        </p:cTn>
                                        <p:tgtEl>
                                          <p:spTgt spid="37"/>
                                        </p:tgtEl>
                                        <p:attrNameLst>
                                          <p:attrName>style.visibility</p:attrName>
                                        </p:attrNameLst>
                                      </p:cBhvr>
                                      <p:to>
                                        <p:strVal val="visible"/>
                                      </p:to>
                                    </p:set>
                                    <p:anim calcmode="lin" valueType="num">
                                      <p:cBhvr additive="base">
                                        <p:cTn id="125" dur="500"/>
                                        <p:tgtEl>
                                          <p:spTgt spid="37"/>
                                        </p:tgtEl>
                                        <p:attrNameLst>
                                          <p:attrName>ppt_x</p:attrName>
                                        </p:attrNameLst>
                                      </p:cBhvr>
                                      <p:tavLst>
                                        <p:tav tm="0">
                                          <p:val>
                                            <p:strVal val="#ppt_x-#ppt_w*1.125000"/>
                                          </p:val>
                                        </p:tav>
                                        <p:tav tm="100000">
                                          <p:val>
                                            <p:strVal val="#ppt_x"/>
                                          </p:val>
                                        </p:tav>
                                      </p:tavLst>
                                    </p:anim>
                                    <p:animEffect transition="in" filter="wipe(right)">
                                      <p:cBhvr>
                                        <p:cTn id="126" dur="500"/>
                                        <p:tgtEl>
                                          <p:spTgt spid="37"/>
                                        </p:tgtEl>
                                      </p:cBhvr>
                                    </p:animEffect>
                                  </p:childTnLst>
                                </p:cTn>
                              </p:par>
                              <p:par>
                                <p:cTn id="127" presetID="12" presetClass="entr" presetSubtype="8" fill="hold" grpId="0" nodeType="withEffect">
                                  <p:stCondLst>
                                    <p:cond delay="0"/>
                                  </p:stCondLst>
                                  <p:childTnLst>
                                    <p:set>
                                      <p:cBhvr>
                                        <p:cTn id="128" dur="1" fill="hold">
                                          <p:stCondLst>
                                            <p:cond delay="0"/>
                                          </p:stCondLst>
                                        </p:cTn>
                                        <p:tgtEl>
                                          <p:spTgt spid="39"/>
                                        </p:tgtEl>
                                        <p:attrNameLst>
                                          <p:attrName>style.visibility</p:attrName>
                                        </p:attrNameLst>
                                      </p:cBhvr>
                                      <p:to>
                                        <p:strVal val="visible"/>
                                      </p:to>
                                    </p:set>
                                    <p:anim calcmode="lin" valueType="num">
                                      <p:cBhvr additive="base">
                                        <p:cTn id="129" dur="500"/>
                                        <p:tgtEl>
                                          <p:spTgt spid="39"/>
                                        </p:tgtEl>
                                        <p:attrNameLst>
                                          <p:attrName>ppt_x</p:attrName>
                                        </p:attrNameLst>
                                      </p:cBhvr>
                                      <p:tavLst>
                                        <p:tav tm="0">
                                          <p:val>
                                            <p:strVal val="#ppt_x-#ppt_w*1.125000"/>
                                          </p:val>
                                        </p:tav>
                                        <p:tav tm="100000">
                                          <p:val>
                                            <p:strVal val="#ppt_x"/>
                                          </p:val>
                                        </p:tav>
                                      </p:tavLst>
                                    </p:anim>
                                    <p:animEffect transition="in" filter="wipe(right)">
                                      <p:cBhvr>
                                        <p:cTn id="130" dur="500"/>
                                        <p:tgtEl>
                                          <p:spTgt spid="39"/>
                                        </p:tgtEl>
                                      </p:cBhvr>
                                    </p:animEffect>
                                  </p:childTnLst>
                                </p:cTn>
                              </p:par>
                              <p:par>
                                <p:cTn id="131" presetID="12" presetClass="entr" presetSubtype="8" fill="hold" grpId="0" nodeType="withEffect">
                                  <p:stCondLst>
                                    <p:cond delay="0"/>
                                  </p:stCondLst>
                                  <p:childTnLst>
                                    <p:set>
                                      <p:cBhvr>
                                        <p:cTn id="132" dur="1" fill="hold">
                                          <p:stCondLst>
                                            <p:cond delay="0"/>
                                          </p:stCondLst>
                                        </p:cTn>
                                        <p:tgtEl>
                                          <p:spTgt spid="57"/>
                                        </p:tgtEl>
                                        <p:attrNameLst>
                                          <p:attrName>style.visibility</p:attrName>
                                        </p:attrNameLst>
                                      </p:cBhvr>
                                      <p:to>
                                        <p:strVal val="visible"/>
                                      </p:to>
                                    </p:set>
                                    <p:anim calcmode="lin" valueType="num">
                                      <p:cBhvr additive="base">
                                        <p:cTn id="133" dur="500"/>
                                        <p:tgtEl>
                                          <p:spTgt spid="57"/>
                                        </p:tgtEl>
                                        <p:attrNameLst>
                                          <p:attrName>ppt_x</p:attrName>
                                        </p:attrNameLst>
                                      </p:cBhvr>
                                      <p:tavLst>
                                        <p:tav tm="0">
                                          <p:val>
                                            <p:strVal val="#ppt_x-#ppt_w*1.125000"/>
                                          </p:val>
                                        </p:tav>
                                        <p:tav tm="100000">
                                          <p:val>
                                            <p:strVal val="#ppt_x"/>
                                          </p:val>
                                        </p:tav>
                                      </p:tavLst>
                                    </p:anim>
                                    <p:animEffect transition="in" filter="wipe(right)">
                                      <p:cBhvr>
                                        <p:cTn id="134" dur="500"/>
                                        <p:tgtEl>
                                          <p:spTgt spid="57"/>
                                        </p:tgtEl>
                                      </p:cBhvr>
                                    </p:animEffect>
                                  </p:childTnLst>
                                </p:cTn>
                              </p:par>
                              <p:par>
                                <p:cTn id="135" presetID="12" presetClass="entr" presetSubtype="8" fill="hold" grpId="0" nodeType="withEffect">
                                  <p:stCondLst>
                                    <p:cond delay="0"/>
                                  </p:stCondLst>
                                  <p:childTnLst>
                                    <p:set>
                                      <p:cBhvr>
                                        <p:cTn id="136" dur="1" fill="hold">
                                          <p:stCondLst>
                                            <p:cond delay="0"/>
                                          </p:stCondLst>
                                        </p:cTn>
                                        <p:tgtEl>
                                          <p:spTgt spid="55"/>
                                        </p:tgtEl>
                                        <p:attrNameLst>
                                          <p:attrName>style.visibility</p:attrName>
                                        </p:attrNameLst>
                                      </p:cBhvr>
                                      <p:to>
                                        <p:strVal val="visible"/>
                                      </p:to>
                                    </p:set>
                                    <p:anim calcmode="lin" valueType="num">
                                      <p:cBhvr additive="base">
                                        <p:cTn id="137" dur="500"/>
                                        <p:tgtEl>
                                          <p:spTgt spid="55"/>
                                        </p:tgtEl>
                                        <p:attrNameLst>
                                          <p:attrName>ppt_x</p:attrName>
                                        </p:attrNameLst>
                                      </p:cBhvr>
                                      <p:tavLst>
                                        <p:tav tm="0">
                                          <p:val>
                                            <p:strVal val="#ppt_x-#ppt_w*1.125000"/>
                                          </p:val>
                                        </p:tav>
                                        <p:tav tm="100000">
                                          <p:val>
                                            <p:strVal val="#ppt_x"/>
                                          </p:val>
                                        </p:tav>
                                      </p:tavLst>
                                    </p:anim>
                                    <p:animEffect transition="in" filter="wipe(right)">
                                      <p:cBhvr>
                                        <p:cTn id="138" dur="500"/>
                                        <p:tgtEl>
                                          <p:spTgt spid="55"/>
                                        </p:tgtEl>
                                      </p:cBhvr>
                                    </p:animEffect>
                                  </p:childTnLst>
                                </p:cTn>
                              </p:par>
                              <p:par>
                                <p:cTn id="139" presetID="12" presetClass="entr" presetSubtype="8" fill="hold" grpId="0" nodeType="withEffect">
                                  <p:stCondLst>
                                    <p:cond delay="0"/>
                                  </p:stCondLst>
                                  <p:childTnLst>
                                    <p:set>
                                      <p:cBhvr>
                                        <p:cTn id="140" dur="1" fill="hold">
                                          <p:stCondLst>
                                            <p:cond delay="0"/>
                                          </p:stCondLst>
                                        </p:cTn>
                                        <p:tgtEl>
                                          <p:spTgt spid="45"/>
                                        </p:tgtEl>
                                        <p:attrNameLst>
                                          <p:attrName>style.visibility</p:attrName>
                                        </p:attrNameLst>
                                      </p:cBhvr>
                                      <p:to>
                                        <p:strVal val="visible"/>
                                      </p:to>
                                    </p:set>
                                    <p:anim calcmode="lin" valueType="num">
                                      <p:cBhvr additive="base">
                                        <p:cTn id="141" dur="500"/>
                                        <p:tgtEl>
                                          <p:spTgt spid="45"/>
                                        </p:tgtEl>
                                        <p:attrNameLst>
                                          <p:attrName>ppt_x</p:attrName>
                                        </p:attrNameLst>
                                      </p:cBhvr>
                                      <p:tavLst>
                                        <p:tav tm="0">
                                          <p:val>
                                            <p:strVal val="#ppt_x-#ppt_w*1.125000"/>
                                          </p:val>
                                        </p:tav>
                                        <p:tav tm="100000">
                                          <p:val>
                                            <p:strVal val="#ppt_x"/>
                                          </p:val>
                                        </p:tav>
                                      </p:tavLst>
                                    </p:anim>
                                    <p:animEffect transition="in" filter="wipe(right)">
                                      <p:cBhvr>
                                        <p:cTn id="142" dur="500"/>
                                        <p:tgtEl>
                                          <p:spTgt spid="45"/>
                                        </p:tgtEl>
                                      </p:cBhvr>
                                    </p:animEffect>
                                  </p:childTnLst>
                                </p:cTn>
                              </p:par>
                              <p:par>
                                <p:cTn id="143" presetID="12" presetClass="entr" presetSubtype="8" fill="hold" grpId="0" nodeType="withEffect">
                                  <p:stCondLst>
                                    <p:cond delay="0"/>
                                  </p:stCondLst>
                                  <p:childTnLst>
                                    <p:set>
                                      <p:cBhvr>
                                        <p:cTn id="144" dur="1" fill="hold">
                                          <p:stCondLst>
                                            <p:cond delay="0"/>
                                          </p:stCondLst>
                                        </p:cTn>
                                        <p:tgtEl>
                                          <p:spTgt spid="47"/>
                                        </p:tgtEl>
                                        <p:attrNameLst>
                                          <p:attrName>style.visibility</p:attrName>
                                        </p:attrNameLst>
                                      </p:cBhvr>
                                      <p:to>
                                        <p:strVal val="visible"/>
                                      </p:to>
                                    </p:set>
                                    <p:anim calcmode="lin" valueType="num">
                                      <p:cBhvr additive="base">
                                        <p:cTn id="145" dur="500"/>
                                        <p:tgtEl>
                                          <p:spTgt spid="47"/>
                                        </p:tgtEl>
                                        <p:attrNameLst>
                                          <p:attrName>ppt_x</p:attrName>
                                        </p:attrNameLst>
                                      </p:cBhvr>
                                      <p:tavLst>
                                        <p:tav tm="0">
                                          <p:val>
                                            <p:strVal val="#ppt_x-#ppt_w*1.125000"/>
                                          </p:val>
                                        </p:tav>
                                        <p:tav tm="100000">
                                          <p:val>
                                            <p:strVal val="#ppt_x"/>
                                          </p:val>
                                        </p:tav>
                                      </p:tavLst>
                                    </p:anim>
                                    <p:animEffect transition="in" filter="wipe(right)">
                                      <p:cBhvr>
                                        <p:cTn id="146" dur="500"/>
                                        <p:tgtEl>
                                          <p:spTgt spid="47"/>
                                        </p:tgtEl>
                                      </p:cBhvr>
                                    </p:animEffect>
                                  </p:childTnLst>
                                </p:cTn>
                              </p:par>
                              <p:par>
                                <p:cTn id="147" presetID="12" presetClass="entr" presetSubtype="8" fill="hold" grpId="0" nodeType="withEffect">
                                  <p:stCondLst>
                                    <p:cond delay="0"/>
                                  </p:stCondLst>
                                  <p:childTnLst>
                                    <p:set>
                                      <p:cBhvr>
                                        <p:cTn id="148" dur="1" fill="hold">
                                          <p:stCondLst>
                                            <p:cond delay="0"/>
                                          </p:stCondLst>
                                        </p:cTn>
                                        <p:tgtEl>
                                          <p:spTgt spid="49"/>
                                        </p:tgtEl>
                                        <p:attrNameLst>
                                          <p:attrName>style.visibility</p:attrName>
                                        </p:attrNameLst>
                                      </p:cBhvr>
                                      <p:to>
                                        <p:strVal val="visible"/>
                                      </p:to>
                                    </p:set>
                                    <p:anim calcmode="lin" valueType="num">
                                      <p:cBhvr additive="base">
                                        <p:cTn id="149" dur="500"/>
                                        <p:tgtEl>
                                          <p:spTgt spid="49"/>
                                        </p:tgtEl>
                                        <p:attrNameLst>
                                          <p:attrName>ppt_x</p:attrName>
                                        </p:attrNameLst>
                                      </p:cBhvr>
                                      <p:tavLst>
                                        <p:tav tm="0">
                                          <p:val>
                                            <p:strVal val="#ppt_x-#ppt_w*1.125000"/>
                                          </p:val>
                                        </p:tav>
                                        <p:tav tm="100000">
                                          <p:val>
                                            <p:strVal val="#ppt_x"/>
                                          </p:val>
                                        </p:tav>
                                      </p:tavLst>
                                    </p:anim>
                                    <p:animEffect transition="in" filter="wipe(right)">
                                      <p:cBhvr>
                                        <p:cTn id="150" dur="500"/>
                                        <p:tgtEl>
                                          <p:spTgt spid="49"/>
                                        </p:tgtEl>
                                      </p:cBhvr>
                                    </p:animEffect>
                                  </p:childTnLst>
                                </p:cTn>
                              </p:par>
                              <p:par>
                                <p:cTn id="151" presetID="12" presetClass="entr" presetSubtype="8" fill="hold" grpId="0" nodeType="withEffect">
                                  <p:stCondLst>
                                    <p:cond delay="0"/>
                                  </p:stCondLst>
                                  <p:childTnLst>
                                    <p:set>
                                      <p:cBhvr>
                                        <p:cTn id="152" dur="1" fill="hold">
                                          <p:stCondLst>
                                            <p:cond delay="0"/>
                                          </p:stCondLst>
                                        </p:cTn>
                                        <p:tgtEl>
                                          <p:spTgt spid="51"/>
                                        </p:tgtEl>
                                        <p:attrNameLst>
                                          <p:attrName>style.visibility</p:attrName>
                                        </p:attrNameLst>
                                      </p:cBhvr>
                                      <p:to>
                                        <p:strVal val="visible"/>
                                      </p:to>
                                    </p:set>
                                    <p:anim calcmode="lin" valueType="num">
                                      <p:cBhvr additive="base">
                                        <p:cTn id="153" dur="500"/>
                                        <p:tgtEl>
                                          <p:spTgt spid="51"/>
                                        </p:tgtEl>
                                        <p:attrNameLst>
                                          <p:attrName>ppt_x</p:attrName>
                                        </p:attrNameLst>
                                      </p:cBhvr>
                                      <p:tavLst>
                                        <p:tav tm="0">
                                          <p:val>
                                            <p:strVal val="#ppt_x-#ppt_w*1.125000"/>
                                          </p:val>
                                        </p:tav>
                                        <p:tav tm="100000">
                                          <p:val>
                                            <p:strVal val="#ppt_x"/>
                                          </p:val>
                                        </p:tav>
                                      </p:tavLst>
                                    </p:anim>
                                    <p:animEffect transition="in" filter="wipe(right)">
                                      <p:cBhvr>
                                        <p:cTn id="154" dur="500"/>
                                        <p:tgtEl>
                                          <p:spTgt spid="51"/>
                                        </p:tgtEl>
                                      </p:cBhvr>
                                    </p:animEffect>
                                  </p:childTnLst>
                                </p:cTn>
                              </p:par>
                              <p:par>
                                <p:cTn id="155" presetID="12" presetClass="entr" presetSubtype="8" fill="hold" grpId="0" nodeType="withEffect">
                                  <p:stCondLst>
                                    <p:cond delay="0"/>
                                  </p:stCondLst>
                                  <p:childTnLst>
                                    <p:set>
                                      <p:cBhvr>
                                        <p:cTn id="156" dur="1" fill="hold">
                                          <p:stCondLst>
                                            <p:cond delay="0"/>
                                          </p:stCondLst>
                                        </p:cTn>
                                        <p:tgtEl>
                                          <p:spTgt spid="53"/>
                                        </p:tgtEl>
                                        <p:attrNameLst>
                                          <p:attrName>style.visibility</p:attrName>
                                        </p:attrNameLst>
                                      </p:cBhvr>
                                      <p:to>
                                        <p:strVal val="visible"/>
                                      </p:to>
                                    </p:set>
                                    <p:anim calcmode="lin" valueType="num">
                                      <p:cBhvr additive="base">
                                        <p:cTn id="157" dur="500"/>
                                        <p:tgtEl>
                                          <p:spTgt spid="53"/>
                                        </p:tgtEl>
                                        <p:attrNameLst>
                                          <p:attrName>ppt_x</p:attrName>
                                        </p:attrNameLst>
                                      </p:cBhvr>
                                      <p:tavLst>
                                        <p:tav tm="0">
                                          <p:val>
                                            <p:strVal val="#ppt_x-#ppt_w*1.125000"/>
                                          </p:val>
                                        </p:tav>
                                        <p:tav tm="100000">
                                          <p:val>
                                            <p:strVal val="#ppt_x"/>
                                          </p:val>
                                        </p:tav>
                                      </p:tavLst>
                                    </p:anim>
                                    <p:animEffect transition="in" filter="wipe(right)">
                                      <p:cBhvr>
                                        <p:cTn id="158" dur="500"/>
                                        <p:tgtEl>
                                          <p:spTgt spid="53"/>
                                        </p:tgtEl>
                                      </p:cBhvr>
                                    </p:animEffect>
                                  </p:childTnLst>
                                </p:cTn>
                              </p:par>
                              <p:par>
                                <p:cTn id="159" presetID="12" presetClass="entr" presetSubtype="8" fill="hold" grpId="0" nodeType="withEffect">
                                  <p:stCondLst>
                                    <p:cond delay="0"/>
                                  </p:stCondLst>
                                  <p:childTnLst>
                                    <p:set>
                                      <p:cBhvr>
                                        <p:cTn id="160" dur="1" fill="hold">
                                          <p:stCondLst>
                                            <p:cond delay="0"/>
                                          </p:stCondLst>
                                        </p:cTn>
                                        <p:tgtEl>
                                          <p:spTgt spid="59"/>
                                        </p:tgtEl>
                                        <p:attrNameLst>
                                          <p:attrName>style.visibility</p:attrName>
                                        </p:attrNameLst>
                                      </p:cBhvr>
                                      <p:to>
                                        <p:strVal val="visible"/>
                                      </p:to>
                                    </p:set>
                                    <p:anim calcmode="lin" valueType="num">
                                      <p:cBhvr additive="base">
                                        <p:cTn id="161" dur="500"/>
                                        <p:tgtEl>
                                          <p:spTgt spid="59"/>
                                        </p:tgtEl>
                                        <p:attrNameLst>
                                          <p:attrName>ppt_x</p:attrName>
                                        </p:attrNameLst>
                                      </p:cBhvr>
                                      <p:tavLst>
                                        <p:tav tm="0">
                                          <p:val>
                                            <p:strVal val="#ppt_x-#ppt_w*1.125000"/>
                                          </p:val>
                                        </p:tav>
                                        <p:tav tm="100000">
                                          <p:val>
                                            <p:strVal val="#ppt_x"/>
                                          </p:val>
                                        </p:tav>
                                      </p:tavLst>
                                    </p:anim>
                                    <p:animEffect transition="in" filter="wipe(right)">
                                      <p:cBhvr>
                                        <p:cTn id="162" dur="500"/>
                                        <p:tgtEl>
                                          <p:spTgt spid="59"/>
                                        </p:tgtEl>
                                      </p:cBhvr>
                                    </p:animEffect>
                                  </p:childTnLst>
                                </p:cTn>
                              </p:par>
                              <p:par>
                                <p:cTn id="163" presetID="12" presetClass="entr" presetSubtype="8" fill="hold" grpId="0" nodeType="withEffect">
                                  <p:stCondLst>
                                    <p:cond delay="0"/>
                                  </p:stCondLst>
                                  <p:childTnLst>
                                    <p:set>
                                      <p:cBhvr>
                                        <p:cTn id="164" dur="1" fill="hold">
                                          <p:stCondLst>
                                            <p:cond delay="0"/>
                                          </p:stCondLst>
                                        </p:cTn>
                                        <p:tgtEl>
                                          <p:spTgt spid="61"/>
                                        </p:tgtEl>
                                        <p:attrNameLst>
                                          <p:attrName>style.visibility</p:attrName>
                                        </p:attrNameLst>
                                      </p:cBhvr>
                                      <p:to>
                                        <p:strVal val="visible"/>
                                      </p:to>
                                    </p:set>
                                    <p:anim calcmode="lin" valueType="num">
                                      <p:cBhvr additive="base">
                                        <p:cTn id="165" dur="500"/>
                                        <p:tgtEl>
                                          <p:spTgt spid="61"/>
                                        </p:tgtEl>
                                        <p:attrNameLst>
                                          <p:attrName>ppt_x</p:attrName>
                                        </p:attrNameLst>
                                      </p:cBhvr>
                                      <p:tavLst>
                                        <p:tav tm="0">
                                          <p:val>
                                            <p:strVal val="#ppt_x-#ppt_w*1.125000"/>
                                          </p:val>
                                        </p:tav>
                                        <p:tav tm="100000">
                                          <p:val>
                                            <p:strVal val="#ppt_x"/>
                                          </p:val>
                                        </p:tav>
                                      </p:tavLst>
                                    </p:anim>
                                    <p:animEffect transition="in" filter="wipe(right)">
                                      <p:cBhvr>
                                        <p:cTn id="166"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3" grpId="0"/>
      <p:bldP spid="35" grpId="0"/>
      <p:bldP spid="37" grpId="0"/>
      <p:bldP spid="39" grpId="0"/>
      <p:bldP spid="45" grpId="0"/>
      <p:bldP spid="47" grpId="0"/>
      <p:bldP spid="49" grpId="0"/>
      <p:bldP spid="51" grpId="0"/>
      <p:bldP spid="53" grpId="0"/>
      <p:bldP spid="55" grpId="0"/>
      <p:bldP spid="57" grpId="0"/>
      <p:bldP spid="59" grpId="0"/>
      <p:bldP spid="6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50A3122E-719B-CFC4-3D3E-7CC70DFB3CEF}"/>
              </a:ext>
            </a:extLst>
          </p:cNvPr>
          <p:cNvPicPr>
            <a:picLocks noChangeAspect="1"/>
          </p:cNvPicPr>
          <p:nvPr/>
        </p:nvPicPr>
        <p:blipFill>
          <a:blip r:embed="rId2"/>
          <a:stretch>
            <a:fillRect/>
          </a:stretch>
        </p:blipFill>
        <p:spPr>
          <a:xfrm>
            <a:off x="1390539" y="27492"/>
            <a:ext cx="9410921" cy="6830508"/>
          </a:xfrm>
          <a:prstGeom prst="rect">
            <a:avLst/>
          </a:prstGeom>
          <a:ln>
            <a:solidFill>
              <a:schemeClr val="tx1"/>
            </a:solidFill>
          </a:ln>
        </p:spPr>
      </p:pic>
      <p:sp>
        <p:nvSpPr>
          <p:cNvPr id="7" name="ZoneTexte 6">
            <a:extLst>
              <a:ext uri="{FF2B5EF4-FFF2-40B4-BE49-F238E27FC236}">
                <a16:creationId xmlns:a16="http://schemas.microsoft.com/office/drawing/2014/main" id="{BB77B7B5-8C47-F273-F273-13BE06C624A7}"/>
              </a:ext>
            </a:extLst>
          </p:cNvPr>
          <p:cNvSpPr txBox="1"/>
          <p:nvPr/>
        </p:nvSpPr>
        <p:spPr>
          <a:xfrm>
            <a:off x="336652" y="5850044"/>
            <a:ext cx="4372508" cy="830997"/>
          </a:xfrm>
          <a:prstGeom prst="rect">
            <a:avLst/>
          </a:prstGeom>
          <a:solidFill>
            <a:schemeClr val="bg1"/>
          </a:solidFill>
          <a:ln>
            <a:solidFill>
              <a:schemeClr val="tx1"/>
            </a:solidFill>
          </a:ln>
        </p:spPr>
        <p:txBody>
          <a:bodyPr wrap="square">
            <a:spAutoFit/>
          </a:bodyPr>
          <a:lstStyle/>
          <a:p>
            <a:r>
              <a:rPr lang="fr-CH" b="1" dirty="0">
                <a:effectLst/>
                <a:latin typeface="Arial Rounded MT Bold" panose="020F0704030504030204" pitchFamily="34" charset="77"/>
              </a:rPr>
              <a:t>Invasion Los Angeles</a:t>
            </a:r>
            <a:br>
              <a:rPr lang="fr-CH" b="1" dirty="0">
                <a:effectLst/>
                <a:latin typeface="Arial Rounded MT Bold" panose="020F0704030504030204" pitchFamily="34" charset="77"/>
              </a:rPr>
            </a:br>
            <a:r>
              <a:rPr lang="fr-CH" b="1" dirty="0" err="1">
                <a:effectLst/>
                <a:latin typeface="Arial Rounded MT Bold" panose="020F0704030504030204" pitchFamily="34" charset="77"/>
              </a:rPr>
              <a:t>Rody</a:t>
            </a:r>
            <a:r>
              <a:rPr lang="fr-CH" b="1" dirty="0">
                <a:effectLst/>
                <a:latin typeface="Arial Rounded MT Bold" panose="020F0704030504030204" pitchFamily="34" charset="77"/>
              </a:rPr>
              <a:t> Piper (alias John Nada)</a:t>
            </a:r>
          </a:p>
          <a:p>
            <a:r>
              <a:rPr lang="fr-CH" sz="1200" dirty="0">
                <a:latin typeface="Arial Rounded MT Bold" panose="020F0704030504030204" pitchFamily="34" charset="77"/>
              </a:rPr>
              <a:t>1988</a:t>
            </a:r>
            <a:endParaRPr lang="fr-FR" sz="1200" dirty="0">
              <a:latin typeface="Arial Rounded MT Bold" panose="020F0704030504030204" pitchFamily="34" charset="77"/>
            </a:endParaRPr>
          </a:p>
        </p:txBody>
      </p:sp>
    </p:spTree>
    <p:extLst>
      <p:ext uri="{BB962C8B-B14F-4D97-AF65-F5344CB8AC3E}">
        <p14:creationId xmlns:p14="http://schemas.microsoft.com/office/powerpoint/2010/main" val="1128853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ppt_x</p:attrName>
                                        </p:attrNameLst>
                                      </p:cBhvr>
                                      <p:tavLst>
                                        <p:tav tm="0">
                                          <p:val>
                                            <p:strVal val="#ppt_x-#ppt_w*1.125000"/>
                                          </p:val>
                                        </p:tav>
                                        <p:tav tm="100000">
                                          <p:val>
                                            <p:strVal val="#ppt_x"/>
                                          </p:val>
                                        </p:tav>
                                      </p:tavLst>
                                    </p:anim>
                                    <p:animEffect transition="in" filter="wipe(right)">
                                      <p:cBhvr>
                                        <p:cTn id="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1B24D3-189B-4A45-B3A6-FCBB5580AA9A}"/>
              </a:ext>
            </a:extLst>
          </p:cNvPr>
          <p:cNvSpPr>
            <a:spLocks noGrp="1"/>
          </p:cNvSpPr>
          <p:nvPr>
            <p:ph type="title"/>
          </p:nvPr>
        </p:nvSpPr>
        <p:spPr>
          <a:xfrm>
            <a:off x="691132" y="430181"/>
            <a:ext cx="9880600" cy="1443355"/>
          </a:xfrm>
        </p:spPr>
        <p:txBody>
          <a:bodyPr>
            <a:normAutofit fontScale="90000"/>
          </a:bodyPr>
          <a:lstStyle/>
          <a:p>
            <a:r>
              <a:rPr lang="fr-FR" b="1" dirty="0">
                <a:latin typeface="Arial Rounded MT Bold" panose="020F0704030504030204" pitchFamily="34" charset="77"/>
              </a:rPr>
              <a:t>         </a:t>
            </a:r>
            <a:r>
              <a:rPr lang="fr-FR" sz="4900" b="1" dirty="0">
                <a:latin typeface="Arial Rounded MT Bold" panose="020F0704030504030204" pitchFamily="34" charset="77"/>
              </a:rPr>
              <a:t>AGENDA 2030</a:t>
            </a:r>
            <a:br>
              <a:rPr lang="fr-FR" b="1" dirty="0">
                <a:latin typeface="Arial Rounded MT Bold" panose="020F0704030504030204" pitchFamily="34" charset="77"/>
              </a:rPr>
            </a:br>
            <a:r>
              <a:rPr lang="fr-FR" sz="1200" b="1" dirty="0">
                <a:latin typeface="Arial Rounded MT Bold" panose="020F0704030504030204" pitchFamily="34" charset="77"/>
              </a:rPr>
              <a:t>   </a:t>
            </a:r>
            <a:br>
              <a:rPr lang="fr-FR" b="1" dirty="0">
                <a:latin typeface="Arial Rounded MT Bold" panose="020F0704030504030204" pitchFamily="34" charset="77"/>
              </a:rPr>
            </a:br>
            <a:r>
              <a:rPr lang="fr-FR" sz="3600" b="1" dirty="0">
                <a:latin typeface="Arial Rounded MT Bold" panose="020F0704030504030204" pitchFamily="34" charset="77"/>
              </a:rPr>
              <a:t>Les 17 Objectifs du développement </a:t>
            </a:r>
            <a:r>
              <a:rPr lang="fr-FR" sz="3600" b="1" u="sng" dirty="0">
                <a:latin typeface="Arial Rounded MT Bold" panose="020F0704030504030204" pitchFamily="34" charset="77"/>
              </a:rPr>
              <a:t>digital</a:t>
            </a:r>
            <a:br>
              <a:rPr lang="fr-FR" sz="3600" b="1" dirty="0">
                <a:latin typeface="Arial Rounded MT Bold" panose="020F0704030504030204" pitchFamily="34" charset="77"/>
              </a:rPr>
            </a:br>
            <a:endParaRPr lang="fr-FR" sz="3600" b="1" dirty="0">
              <a:latin typeface="Arial Rounded MT Bold" panose="020F0704030504030204" pitchFamily="34" charset="77"/>
            </a:endParaRPr>
          </a:p>
        </p:txBody>
      </p:sp>
      <p:pic>
        <p:nvPicPr>
          <p:cNvPr id="4" name="Image 3">
            <a:extLst>
              <a:ext uri="{FF2B5EF4-FFF2-40B4-BE49-F238E27FC236}">
                <a16:creationId xmlns:a16="http://schemas.microsoft.com/office/drawing/2014/main" id="{49A12321-AB57-4649-8BBE-9E8D17CBFB1C}"/>
              </a:ext>
            </a:extLst>
          </p:cNvPr>
          <p:cNvPicPr>
            <a:picLocks noChangeAspect="1"/>
          </p:cNvPicPr>
          <p:nvPr/>
        </p:nvPicPr>
        <p:blipFill>
          <a:blip r:embed="rId2"/>
          <a:stretch>
            <a:fillRect/>
          </a:stretch>
        </p:blipFill>
        <p:spPr>
          <a:xfrm>
            <a:off x="791210" y="2012315"/>
            <a:ext cx="824230" cy="824230"/>
          </a:xfrm>
          <a:prstGeom prst="rect">
            <a:avLst/>
          </a:prstGeom>
        </p:spPr>
      </p:pic>
      <p:pic>
        <p:nvPicPr>
          <p:cNvPr id="5" name="Image 4">
            <a:extLst>
              <a:ext uri="{FF2B5EF4-FFF2-40B4-BE49-F238E27FC236}">
                <a16:creationId xmlns:a16="http://schemas.microsoft.com/office/drawing/2014/main" id="{D133D3BD-D90F-C441-AC41-D3077323331F}"/>
              </a:ext>
            </a:extLst>
          </p:cNvPr>
          <p:cNvPicPr>
            <a:picLocks noChangeAspect="1"/>
          </p:cNvPicPr>
          <p:nvPr/>
        </p:nvPicPr>
        <p:blipFill>
          <a:blip r:embed="rId3"/>
          <a:stretch>
            <a:fillRect/>
          </a:stretch>
        </p:blipFill>
        <p:spPr>
          <a:xfrm>
            <a:off x="791210" y="2940050"/>
            <a:ext cx="824230" cy="824230"/>
          </a:xfrm>
          <a:prstGeom prst="rect">
            <a:avLst/>
          </a:prstGeom>
        </p:spPr>
      </p:pic>
      <p:pic>
        <p:nvPicPr>
          <p:cNvPr id="7" name="Image 6">
            <a:extLst>
              <a:ext uri="{FF2B5EF4-FFF2-40B4-BE49-F238E27FC236}">
                <a16:creationId xmlns:a16="http://schemas.microsoft.com/office/drawing/2014/main" id="{54ACD7BA-04BB-4841-AB77-3D3C9ADD119A}"/>
              </a:ext>
            </a:extLst>
          </p:cNvPr>
          <p:cNvPicPr>
            <a:picLocks noChangeAspect="1"/>
          </p:cNvPicPr>
          <p:nvPr/>
        </p:nvPicPr>
        <p:blipFill>
          <a:blip r:embed="rId4"/>
          <a:stretch>
            <a:fillRect/>
          </a:stretch>
        </p:blipFill>
        <p:spPr>
          <a:xfrm>
            <a:off x="791210" y="3867785"/>
            <a:ext cx="824230" cy="824230"/>
          </a:xfrm>
          <a:prstGeom prst="rect">
            <a:avLst/>
          </a:prstGeom>
        </p:spPr>
      </p:pic>
      <p:pic>
        <p:nvPicPr>
          <p:cNvPr id="8" name="Image 7">
            <a:extLst>
              <a:ext uri="{FF2B5EF4-FFF2-40B4-BE49-F238E27FC236}">
                <a16:creationId xmlns:a16="http://schemas.microsoft.com/office/drawing/2014/main" id="{BA6DF94F-5BC2-8249-AAE1-6E3178E629B5}"/>
              </a:ext>
            </a:extLst>
          </p:cNvPr>
          <p:cNvPicPr>
            <a:picLocks noChangeAspect="1"/>
          </p:cNvPicPr>
          <p:nvPr/>
        </p:nvPicPr>
        <p:blipFill>
          <a:blip r:embed="rId5"/>
          <a:stretch>
            <a:fillRect/>
          </a:stretch>
        </p:blipFill>
        <p:spPr>
          <a:xfrm>
            <a:off x="791210" y="4795520"/>
            <a:ext cx="824230" cy="824230"/>
          </a:xfrm>
          <a:prstGeom prst="rect">
            <a:avLst/>
          </a:prstGeom>
        </p:spPr>
      </p:pic>
      <p:pic>
        <p:nvPicPr>
          <p:cNvPr id="9" name="Image 8">
            <a:extLst>
              <a:ext uri="{FF2B5EF4-FFF2-40B4-BE49-F238E27FC236}">
                <a16:creationId xmlns:a16="http://schemas.microsoft.com/office/drawing/2014/main" id="{EA7A4FF1-B2B4-3443-8F18-408FBD3E3B52}"/>
              </a:ext>
            </a:extLst>
          </p:cNvPr>
          <p:cNvPicPr>
            <a:picLocks noChangeAspect="1"/>
          </p:cNvPicPr>
          <p:nvPr/>
        </p:nvPicPr>
        <p:blipFill>
          <a:blip r:embed="rId6"/>
          <a:stretch>
            <a:fillRect/>
          </a:stretch>
        </p:blipFill>
        <p:spPr>
          <a:xfrm>
            <a:off x="786707" y="5723255"/>
            <a:ext cx="824230" cy="824230"/>
          </a:xfrm>
          <a:prstGeom prst="rect">
            <a:avLst/>
          </a:prstGeom>
        </p:spPr>
      </p:pic>
      <p:pic>
        <p:nvPicPr>
          <p:cNvPr id="10" name="Image 9">
            <a:extLst>
              <a:ext uri="{FF2B5EF4-FFF2-40B4-BE49-F238E27FC236}">
                <a16:creationId xmlns:a16="http://schemas.microsoft.com/office/drawing/2014/main" id="{B238EDAF-4EFA-F94F-B4F9-B7BA71E24DEB}"/>
              </a:ext>
            </a:extLst>
          </p:cNvPr>
          <p:cNvPicPr>
            <a:picLocks noChangeAspect="1"/>
          </p:cNvPicPr>
          <p:nvPr/>
        </p:nvPicPr>
        <p:blipFill>
          <a:blip r:embed="rId7"/>
          <a:stretch>
            <a:fillRect/>
          </a:stretch>
        </p:blipFill>
        <p:spPr>
          <a:xfrm>
            <a:off x="3448245" y="2017413"/>
            <a:ext cx="824230" cy="824230"/>
          </a:xfrm>
          <a:prstGeom prst="rect">
            <a:avLst/>
          </a:prstGeom>
        </p:spPr>
      </p:pic>
      <p:pic>
        <p:nvPicPr>
          <p:cNvPr id="13" name="Image 12">
            <a:extLst>
              <a:ext uri="{FF2B5EF4-FFF2-40B4-BE49-F238E27FC236}">
                <a16:creationId xmlns:a16="http://schemas.microsoft.com/office/drawing/2014/main" id="{DC441002-7AFE-FE4E-968B-4F5C9B3EFB45}"/>
              </a:ext>
            </a:extLst>
          </p:cNvPr>
          <p:cNvPicPr>
            <a:picLocks noChangeAspect="1"/>
          </p:cNvPicPr>
          <p:nvPr/>
        </p:nvPicPr>
        <p:blipFill>
          <a:blip r:embed="rId8"/>
          <a:stretch>
            <a:fillRect/>
          </a:stretch>
        </p:blipFill>
        <p:spPr>
          <a:xfrm>
            <a:off x="3448245" y="2940050"/>
            <a:ext cx="824230" cy="824230"/>
          </a:xfrm>
          <a:prstGeom prst="rect">
            <a:avLst/>
          </a:prstGeom>
        </p:spPr>
      </p:pic>
      <p:pic>
        <p:nvPicPr>
          <p:cNvPr id="15" name="Image 14">
            <a:extLst>
              <a:ext uri="{FF2B5EF4-FFF2-40B4-BE49-F238E27FC236}">
                <a16:creationId xmlns:a16="http://schemas.microsoft.com/office/drawing/2014/main" id="{23F55E89-CD77-C94E-9282-B8D959CDF584}"/>
              </a:ext>
            </a:extLst>
          </p:cNvPr>
          <p:cNvPicPr>
            <a:picLocks noChangeAspect="1"/>
          </p:cNvPicPr>
          <p:nvPr/>
        </p:nvPicPr>
        <p:blipFill>
          <a:blip r:embed="rId9"/>
          <a:stretch>
            <a:fillRect/>
          </a:stretch>
        </p:blipFill>
        <p:spPr>
          <a:xfrm>
            <a:off x="3449750" y="3867785"/>
            <a:ext cx="824230" cy="824230"/>
          </a:xfrm>
          <a:prstGeom prst="rect">
            <a:avLst/>
          </a:prstGeom>
        </p:spPr>
      </p:pic>
      <p:pic>
        <p:nvPicPr>
          <p:cNvPr id="16" name="Image 15">
            <a:extLst>
              <a:ext uri="{FF2B5EF4-FFF2-40B4-BE49-F238E27FC236}">
                <a16:creationId xmlns:a16="http://schemas.microsoft.com/office/drawing/2014/main" id="{7B41EF3D-0338-424F-9AA7-D26B72E0E715}"/>
              </a:ext>
            </a:extLst>
          </p:cNvPr>
          <p:cNvPicPr>
            <a:picLocks noChangeAspect="1"/>
          </p:cNvPicPr>
          <p:nvPr/>
        </p:nvPicPr>
        <p:blipFill>
          <a:blip r:embed="rId10"/>
          <a:stretch>
            <a:fillRect/>
          </a:stretch>
        </p:blipFill>
        <p:spPr>
          <a:xfrm>
            <a:off x="3442757" y="4808752"/>
            <a:ext cx="824230" cy="824230"/>
          </a:xfrm>
          <a:prstGeom prst="rect">
            <a:avLst/>
          </a:prstGeom>
        </p:spPr>
      </p:pic>
      <p:pic>
        <p:nvPicPr>
          <p:cNvPr id="17" name="Image 16">
            <a:extLst>
              <a:ext uri="{FF2B5EF4-FFF2-40B4-BE49-F238E27FC236}">
                <a16:creationId xmlns:a16="http://schemas.microsoft.com/office/drawing/2014/main" id="{B994E1A2-0094-FC4A-85AC-9CEFF87DD9E1}"/>
              </a:ext>
            </a:extLst>
          </p:cNvPr>
          <p:cNvPicPr>
            <a:picLocks noChangeAspect="1"/>
          </p:cNvPicPr>
          <p:nvPr/>
        </p:nvPicPr>
        <p:blipFill>
          <a:blip r:embed="rId11"/>
          <a:stretch>
            <a:fillRect/>
          </a:stretch>
        </p:blipFill>
        <p:spPr>
          <a:xfrm>
            <a:off x="3434338" y="5723255"/>
            <a:ext cx="824230" cy="824230"/>
          </a:xfrm>
          <a:prstGeom prst="rect">
            <a:avLst/>
          </a:prstGeom>
        </p:spPr>
      </p:pic>
      <p:pic>
        <p:nvPicPr>
          <p:cNvPr id="18" name="Image 17">
            <a:extLst>
              <a:ext uri="{FF2B5EF4-FFF2-40B4-BE49-F238E27FC236}">
                <a16:creationId xmlns:a16="http://schemas.microsoft.com/office/drawing/2014/main" id="{2851316F-11FC-CA4E-9B6C-E2A5610E49C6}"/>
              </a:ext>
            </a:extLst>
          </p:cNvPr>
          <p:cNvPicPr>
            <a:picLocks noChangeAspect="1"/>
          </p:cNvPicPr>
          <p:nvPr/>
        </p:nvPicPr>
        <p:blipFill>
          <a:blip r:embed="rId12"/>
          <a:stretch>
            <a:fillRect/>
          </a:stretch>
        </p:blipFill>
        <p:spPr>
          <a:xfrm>
            <a:off x="6183946" y="2012315"/>
            <a:ext cx="824230" cy="824230"/>
          </a:xfrm>
          <a:prstGeom prst="rect">
            <a:avLst/>
          </a:prstGeom>
        </p:spPr>
      </p:pic>
      <p:pic>
        <p:nvPicPr>
          <p:cNvPr id="19" name="Image 18">
            <a:extLst>
              <a:ext uri="{FF2B5EF4-FFF2-40B4-BE49-F238E27FC236}">
                <a16:creationId xmlns:a16="http://schemas.microsoft.com/office/drawing/2014/main" id="{6080D6D0-DB49-5240-B21B-9F7645614E85}"/>
              </a:ext>
            </a:extLst>
          </p:cNvPr>
          <p:cNvPicPr>
            <a:picLocks noChangeAspect="1"/>
          </p:cNvPicPr>
          <p:nvPr/>
        </p:nvPicPr>
        <p:blipFill>
          <a:blip r:embed="rId13"/>
          <a:stretch>
            <a:fillRect/>
          </a:stretch>
        </p:blipFill>
        <p:spPr>
          <a:xfrm>
            <a:off x="6159692" y="2940050"/>
            <a:ext cx="824230" cy="824230"/>
          </a:xfrm>
          <a:prstGeom prst="rect">
            <a:avLst/>
          </a:prstGeom>
        </p:spPr>
      </p:pic>
      <p:pic>
        <p:nvPicPr>
          <p:cNvPr id="20" name="Image 19">
            <a:extLst>
              <a:ext uri="{FF2B5EF4-FFF2-40B4-BE49-F238E27FC236}">
                <a16:creationId xmlns:a16="http://schemas.microsoft.com/office/drawing/2014/main" id="{0A4DED18-DEF7-B34F-9328-986CB0C46644}"/>
              </a:ext>
            </a:extLst>
          </p:cNvPr>
          <p:cNvPicPr>
            <a:picLocks noChangeAspect="1"/>
          </p:cNvPicPr>
          <p:nvPr/>
        </p:nvPicPr>
        <p:blipFill>
          <a:blip r:embed="rId14"/>
          <a:stretch>
            <a:fillRect/>
          </a:stretch>
        </p:blipFill>
        <p:spPr>
          <a:xfrm>
            <a:off x="6151717" y="3863380"/>
            <a:ext cx="824230" cy="824230"/>
          </a:xfrm>
          <a:prstGeom prst="rect">
            <a:avLst/>
          </a:prstGeom>
        </p:spPr>
      </p:pic>
      <p:pic>
        <p:nvPicPr>
          <p:cNvPr id="21" name="Image 20">
            <a:extLst>
              <a:ext uri="{FF2B5EF4-FFF2-40B4-BE49-F238E27FC236}">
                <a16:creationId xmlns:a16="http://schemas.microsoft.com/office/drawing/2014/main" id="{BDD4003E-A0E6-ED4C-888E-43C256EC3497}"/>
              </a:ext>
            </a:extLst>
          </p:cNvPr>
          <p:cNvPicPr>
            <a:picLocks noChangeAspect="1"/>
          </p:cNvPicPr>
          <p:nvPr/>
        </p:nvPicPr>
        <p:blipFill>
          <a:blip r:embed="rId15"/>
          <a:stretch>
            <a:fillRect/>
          </a:stretch>
        </p:blipFill>
        <p:spPr>
          <a:xfrm>
            <a:off x="6136032" y="4814821"/>
            <a:ext cx="824230" cy="824230"/>
          </a:xfrm>
          <a:prstGeom prst="rect">
            <a:avLst/>
          </a:prstGeom>
        </p:spPr>
      </p:pic>
      <p:pic>
        <p:nvPicPr>
          <p:cNvPr id="22" name="Image 21">
            <a:extLst>
              <a:ext uri="{FF2B5EF4-FFF2-40B4-BE49-F238E27FC236}">
                <a16:creationId xmlns:a16="http://schemas.microsoft.com/office/drawing/2014/main" id="{AB028114-055D-CB4A-B28D-DFCAC52DD42D}"/>
              </a:ext>
            </a:extLst>
          </p:cNvPr>
          <p:cNvPicPr>
            <a:picLocks noChangeAspect="1"/>
          </p:cNvPicPr>
          <p:nvPr/>
        </p:nvPicPr>
        <p:blipFill>
          <a:blip r:embed="rId16"/>
          <a:stretch>
            <a:fillRect/>
          </a:stretch>
        </p:blipFill>
        <p:spPr>
          <a:xfrm>
            <a:off x="6136032" y="5754124"/>
            <a:ext cx="824230" cy="824230"/>
          </a:xfrm>
          <a:prstGeom prst="rect">
            <a:avLst/>
          </a:prstGeom>
        </p:spPr>
      </p:pic>
      <p:pic>
        <p:nvPicPr>
          <p:cNvPr id="23" name="Image 22">
            <a:extLst>
              <a:ext uri="{FF2B5EF4-FFF2-40B4-BE49-F238E27FC236}">
                <a16:creationId xmlns:a16="http://schemas.microsoft.com/office/drawing/2014/main" id="{D53D7189-E6D0-D44D-B839-117109AEEDCD}"/>
              </a:ext>
            </a:extLst>
          </p:cNvPr>
          <p:cNvPicPr>
            <a:picLocks noChangeAspect="1"/>
          </p:cNvPicPr>
          <p:nvPr/>
        </p:nvPicPr>
        <p:blipFill>
          <a:blip r:embed="rId17"/>
          <a:stretch>
            <a:fillRect/>
          </a:stretch>
        </p:blipFill>
        <p:spPr>
          <a:xfrm>
            <a:off x="9081268" y="3866217"/>
            <a:ext cx="824230" cy="824230"/>
          </a:xfrm>
          <a:prstGeom prst="rect">
            <a:avLst/>
          </a:prstGeom>
        </p:spPr>
      </p:pic>
      <p:pic>
        <p:nvPicPr>
          <p:cNvPr id="24" name="Image 23">
            <a:extLst>
              <a:ext uri="{FF2B5EF4-FFF2-40B4-BE49-F238E27FC236}">
                <a16:creationId xmlns:a16="http://schemas.microsoft.com/office/drawing/2014/main" id="{56CBE637-B1B5-804E-931A-F94983F26427}"/>
              </a:ext>
            </a:extLst>
          </p:cNvPr>
          <p:cNvPicPr>
            <a:picLocks noChangeAspect="1"/>
          </p:cNvPicPr>
          <p:nvPr/>
        </p:nvPicPr>
        <p:blipFill>
          <a:blip r:embed="rId18"/>
          <a:stretch>
            <a:fillRect/>
          </a:stretch>
        </p:blipFill>
        <p:spPr>
          <a:xfrm>
            <a:off x="9064712" y="4795520"/>
            <a:ext cx="824230" cy="824230"/>
          </a:xfrm>
          <a:prstGeom prst="rect">
            <a:avLst/>
          </a:prstGeom>
        </p:spPr>
      </p:pic>
      <p:pic>
        <p:nvPicPr>
          <p:cNvPr id="26" name="Image 25">
            <a:extLst>
              <a:ext uri="{FF2B5EF4-FFF2-40B4-BE49-F238E27FC236}">
                <a16:creationId xmlns:a16="http://schemas.microsoft.com/office/drawing/2014/main" id="{F1FF0E60-B631-A046-AB51-19A8A51105BE}"/>
              </a:ext>
            </a:extLst>
          </p:cNvPr>
          <p:cNvPicPr>
            <a:picLocks noChangeAspect="1"/>
          </p:cNvPicPr>
          <p:nvPr/>
        </p:nvPicPr>
        <p:blipFill>
          <a:blip r:embed="rId19"/>
          <a:stretch>
            <a:fillRect/>
          </a:stretch>
        </p:blipFill>
        <p:spPr>
          <a:xfrm>
            <a:off x="814902" y="155801"/>
            <a:ext cx="865895" cy="789939"/>
          </a:xfrm>
          <a:prstGeom prst="rect">
            <a:avLst/>
          </a:prstGeom>
        </p:spPr>
      </p:pic>
      <p:sp>
        <p:nvSpPr>
          <p:cNvPr id="28" name="ZoneTexte 27">
            <a:extLst>
              <a:ext uri="{FF2B5EF4-FFF2-40B4-BE49-F238E27FC236}">
                <a16:creationId xmlns:a16="http://schemas.microsoft.com/office/drawing/2014/main" id="{B7A67525-02BF-E994-B19C-EAEE6097E538}"/>
              </a:ext>
            </a:extLst>
          </p:cNvPr>
          <p:cNvSpPr txBox="1"/>
          <p:nvPr/>
        </p:nvSpPr>
        <p:spPr>
          <a:xfrm>
            <a:off x="1660194" y="1986328"/>
            <a:ext cx="1865225" cy="738664"/>
          </a:xfrm>
          <a:prstGeom prst="rect">
            <a:avLst/>
          </a:prstGeom>
          <a:noFill/>
        </p:spPr>
        <p:txBody>
          <a:bodyPr wrap="square">
            <a:spAutoFit/>
          </a:bodyPr>
          <a:lstStyle/>
          <a:p>
            <a:r>
              <a:rPr lang="fr-CH" sz="1400" b="1" dirty="0">
                <a:effectLst/>
              </a:rPr>
              <a:t>Contrôle des pauvres, communisme </a:t>
            </a:r>
          </a:p>
          <a:p>
            <a:r>
              <a:rPr lang="fr-CH" sz="1400" b="1" dirty="0">
                <a:effectLst/>
              </a:rPr>
              <a:t>à la chinoise</a:t>
            </a:r>
            <a:endParaRPr lang="fr-FR" sz="1400" b="1" dirty="0"/>
          </a:p>
        </p:txBody>
      </p:sp>
      <p:sp>
        <p:nvSpPr>
          <p:cNvPr id="29" name="ZoneTexte 28">
            <a:extLst>
              <a:ext uri="{FF2B5EF4-FFF2-40B4-BE49-F238E27FC236}">
                <a16:creationId xmlns:a16="http://schemas.microsoft.com/office/drawing/2014/main" id="{D14D7D77-B693-98F2-CC2C-A92EDC2F7CEB}"/>
              </a:ext>
            </a:extLst>
          </p:cNvPr>
          <p:cNvSpPr txBox="1"/>
          <p:nvPr/>
        </p:nvSpPr>
        <p:spPr>
          <a:xfrm>
            <a:off x="1680797" y="2962589"/>
            <a:ext cx="1471161" cy="738664"/>
          </a:xfrm>
          <a:prstGeom prst="rect">
            <a:avLst/>
          </a:prstGeom>
          <a:noFill/>
        </p:spPr>
        <p:txBody>
          <a:bodyPr wrap="square">
            <a:spAutoFit/>
          </a:bodyPr>
          <a:lstStyle/>
          <a:p>
            <a:r>
              <a:rPr lang="fr-CH" sz="1400" b="1" dirty="0">
                <a:effectLst/>
              </a:rPr>
              <a:t>OGM, viande synthétique, insectes, ...</a:t>
            </a:r>
            <a:endParaRPr lang="fr-FR" sz="1400" b="1" dirty="0"/>
          </a:p>
        </p:txBody>
      </p:sp>
      <p:sp>
        <p:nvSpPr>
          <p:cNvPr id="30" name="ZoneTexte 29">
            <a:extLst>
              <a:ext uri="{FF2B5EF4-FFF2-40B4-BE49-F238E27FC236}">
                <a16:creationId xmlns:a16="http://schemas.microsoft.com/office/drawing/2014/main" id="{E1CC485E-02A1-A1B6-73FB-CC994C5922F1}"/>
              </a:ext>
            </a:extLst>
          </p:cNvPr>
          <p:cNvSpPr txBox="1"/>
          <p:nvPr/>
        </p:nvSpPr>
        <p:spPr>
          <a:xfrm>
            <a:off x="1651949" y="3893484"/>
            <a:ext cx="1575442" cy="738664"/>
          </a:xfrm>
          <a:prstGeom prst="rect">
            <a:avLst/>
          </a:prstGeom>
          <a:noFill/>
        </p:spPr>
        <p:txBody>
          <a:bodyPr wrap="square">
            <a:spAutoFit/>
          </a:bodyPr>
          <a:lstStyle/>
          <a:p>
            <a:r>
              <a:rPr lang="fr-FR" sz="1400" b="1" dirty="0"/>
              <a:t>Vaccins géniques, santé digitale, transhumanisme</a:t>
            </a:r>
          </a:p>
        </p:txBody>
      </p:sp>
      <p:sp>
        <p:nvSpPr>
          <p:cNvPr id="31" name="ZoneTexte 30">
            <a:extLst>
              <a:ext uri="{FF2B5EF4-FFF2-40B4-BE49-F238E27FC236}">
                <a16:creationId xmlns:a16="http://schemas.microsoft.com/office/drawing/2014/main" id="{EED65B6D-F630-FBF9-BFF2-C25EA54E4D06}"/>
              </a:ext>
            </a:extLst>
          </p:cNvPr>
          <p:cNvSpPr txBox="1"/>
          <p:nvPr/>
        </p:nvSpPr>
        <p:spPr>
          <a:xfrm>
            <a:off x="1669273" y="4821824"/>
            <a:ext cx="1646192" cy="738664"/>
          </a:xfrm>
          <a:prstGeom prst="rect">
            <a:avLst/>
          </a:prstGeom>
          <a:noFill/>
        </p:spPr>
        <p:txBody>
          <a:bodyPr wrap="square">
            <a:spAutoFit/>
          </a:bodyPr>
          <a:lstStyle/>
          <a:p>
            <a:r>
              <a:rPr lang="fr-CH" sz="1400" b="1"/>
              <a:t>Endoctrinement </a:t>
            </a:r>
            <a:br>
              <a:rPr lang="fr-CH" sz="1400" b="1" dirty="0"/>
            </a:br>
            <a:r>
              <a:rPr lang="fr-CH" sz="1400" b="1" dirty="0"/>
              <a:t>de masse, éducation sexuelle</a:t>
            </a:r>
          </a:p>
        </p:txBody>
      </p:sp>
      <p:sp>
        <p:nvSpPr>
          <p:cNvPr id="33" name="ZoneTexte 32">
            <a:extLst>
              <a:ext uri="{FF2B5EF4-FFF2-40B4-BE49-F238E27FC236}">
                <a16:creationId xmlns:a16="http://schemas.microsoft.com/office/drawing/2014/main" id="{4F706821-161E-63AE-D17B-F3730F0D29B8}"/>
              </a:ext>
            </a:extLst>
          </p:cNvPr>
          <p:cNvSpPr txBox="1"/>
          <p:nvPr/>
        </p:nvSpPr>
        <p:spPr>
          <a:xfrm>
            <a:off x="1666743" y="5841107"/>
            <a:ext cx="1471161" cy="523220"/>
          </a:xfrm>
          <a:prstGeom prst="rect">
            <a:avLst/>
          </a:prstGeom>
          <a:noFill/>
        </p:spPr>
        <p:txBody>
          <a:bodyPr wrap="square">
            <a:spAutoFit/>
          </a:bodyPr>
          <a:lstStyle/>
          <a:p>
            <a:r>
              <a:rPr lang="fr-CH" sz="1400" b="1" dirty="0"/>
              <a:t>Destruction </a:t>
            </a:r>
          </a:p>
          <a:p>
            <a:r>
              <a:rPr lang="fr-CH" sz="1400" b="1" dirty="0"/>
              <a:t>de la famille</a:t>
            </a:r>
            <a:endParaRPr lang="fr-FR" sz="1400" b="1" dirty="0"/>
          </a:p>
        </p:txBody>
      </p:sp>
      <p:sp>
        <p:nvSpPr>
          <p:cNvPr id="35" name="ZoneTexte 34">
            <a:extLst>
              <a:ext uri="{FF2B5EF4-FFF2-40B4-BE49-F238E27FC236}">
                <a16:creationId xmlns:a16="http://schemas.microsoft.com/office/drawing/2014/main" id="{72A1235F-0F79-94DC-2592-9BACD10BBF55}"/>
              </a:ext>
            </a:extLst>
          </p:cNvPr>
          <p:cNvSpPr txBox="1"/>
          <p:nvPr/>
        </p:nvSpPr>
        <p:spPr>
          <a:xfrm>
            <a:off x="4284197" y="2028138"/>
            <a:ext cx="1776329" cy="738664"/>
          </a:xfrm>
          <a:prstGeom prst="rect">
            <a:avLst/>
          </a:prstGeom>
          <a:noFill/>
        </p:spPr>
        <p:txBody>
          <a:bodyPr wrap="square">
            <a:spAutoFit/>
          </a:bodyPr>
          <a:lstStyle/>
          <a:p>
            <a:r>
              <a:rPr lang="fr-CH" sz="1400" b="1" dirty="0"/>
              <a:t>Nouvelles normes</a:t>
            </a:r>
          </a:p>
          <a:p>
            <a:r>
              <a:rPr lang="fr-CH" sz="1400" b="1" dirty="0"/>
              <a:t>et rationnement de l’Eau</a:t>
            </a:r>
            <a:endParaRPr lang="fr-FR" sz="1400" b="1" dirty="0"/>
          </a:p>
        </p:txBody>
      </p:sp>
      <p:sp>
        <p:nvSpPr>
          <p:cNvPr id="37" name="ZoneTexte 36">
            <a:extLst>
              <a:ext uri="{FF2B5EF4-FFF2-40B4-BE49-F238E27FC236}">
                <a16:creationId xmlns:a16="http://schemas.microsoft.com/office/drawing/2014/main" id="{512D415C-7669-A9D9-9EAD-F3CC0C22CDE2}"/>
              </a:ext>
            </a:extLst>
          </p:cNvPr>
          <p:cNvSpPr txBox="1"/>
          <p:nvPr/>
        </p:nvSpPr>
        <p:spPr>
          <a:xfrm>
            <a:off x="4302794" y="2935891"/>
            <a:ext cx="2089152" cy="738664"/>
          </a:xfrm>
          <a:prstGeom prst="rect">
            <a:avLst/>
          </a:prstGeom>
          <a:noFill/>
        </p:spPr>
        <p:txBody>
          <a:bodyPr wrap="square">
            <a:spAutoFit/>
          </a:bodyPr>
          <a:lstStyle/>
          <a:p>
            <a:r>
              <a:rPr lang="fr-CH" sz="1400" b="1" dirty="0"/>
              <a:t>Destruction </a:t>
            </a:r>
          </a:p>
          <a:p>
            <a:r>
              <a:rPr lang="fr-CH" sz="1400" b="1" dirty="0"/>
              <a:t>de la nature, éoliennes,</a:t>
            </a:r>
            <a:br>
              <a:rPr lang="fr-CH" sz="1400" b="1" dirty="0"/>
            </a:br>
            <a:r>
              <a:rPr lang="fr-CH" sz="1400" b="1" dirty="0"/>
              <a:t>panneaux partout </a:t>
            </a:r>
            <a:endParaRPr lang="fr-FR" sz="1400" b="1" dirty="0"/>
          </a:p>
        </p:txBody>
      </p:sp>
      <p:sp>
        <p:nvSpPr>
          <p:cNvPr id="39" name="ZoneTexte 38">
            <a:extLst>
              <a:ext uri="{FF2B5EF4-FFF2-40B4-BE49-F238E27FC236}">
                <a16:creationId xmlns:a16="http://schemas.microsoft.com/office/drawing/2014/main" id="{9CAF6BA4-E4D7-D3DC-1527-05193CF81119}"/>
              </a:ext>
            </a:extLst>
          </p:cNvPr>
          <p:cNvSpPr txBox="1"/>
          <p:nvPr/>
        </p:nvSpPr>
        <p:spPr>
          <a:xfrm>
            <a:off x="4282223" y="3918847"/>
            <a:ext cx="2089152" cy="738664"/>
          </a:xfrm>
          <a:prstGeom prst="rect">
            <a:avLst/>
          </a:prstGeom>
          <a:noFill/>
        </p:spPr>
        <p:txBody>
          <a:bodyPr wrap="square">
            <a:spAutoFit/>
          </a:bodyPr>
          <a:lstStyle/>
          <a:p>
            <a:r>
              <a:rPr lang="fr-FR" sz="1400" b="1" dirty="0"/>
              <a:t>Robotisation du travail,</a:t>
            </a:r>
          </a:p>
          <a:p>
            <a:r>
              <a:rPr lang="fr-FR" sz="1400" b="1" dirty="0"/>
              <a:t>Revenu universel </a:t>
            </a:r>
            <a:br>
              <a:rPr lang="fr-FR" sz="1400" b="1" dirty="0"/>
            </a:br>
            <a:r>
              <a:rPr lang="fr-FR" sz="1400" b="1" dirty="0"/>
              <a:t>CONDITIONNEL</a:t>
            </a:r>
          </a:p>
        </p:txBody>
      </p:sp>
      <p:sp>
        <p:nvSpPr>
          <p:cNvPr id="45" name="ZoneTexte 44">
            <a:extLst>
              <a:ext uri="{FF2B5EF4-FFF2-40B4-BE49-F238E27FC236}">
                <a16:creationId xmlns:a16="http://schemas.microsoft.com/office/drawing/2014/main" id="{7DA32D0E-0230-3D6A-3366-AD692472C6D7}"/>
              </a:ext>
            </a:extLst>
          </p:cNvPr>
          <p:cNvSpPr txBox="1"/>
          <p:nvPr/>
        </p:nvSpPr>
        <p:spPr>
          <a:xfrm>
            <a:off x="7084144" y="2035893"/>
            <a:ext cx="2392683" cy="738664"/>
          </a:xfrm>
          <a:prstGeom prst="rect">
            <a:avLst/>
          </a:prstGeom>
          <a:noFill/>
        </p:spPr>
        <p:txBody>
          <a:bodyPr wrap="square">
            <a:spAutoFit/>
          </a:bodyPr>
          <a:lstStyle/>
          <a:p>
            <a:r>
              <a:rPr lang="fr-CH" sz="1400" b="1" dirty="0"/>
              <a:t>Surveillance de masse </a:t>
            </a:r>
            <a:br>
              <a:rPr lang="fr-CH" sz="1400" b="1" dirty="0"/>
            </a:br>
            <a:r>
              <a:rPr lang="fr-CH" sz="1400" b="1" dirty="0"/>
              <a:t>(Smart-</a:t>
            </a:r>
            <a:r>
              <a:rPr lang="fr-CH" sz="1400" b="1" dirty="0" err="1"/>
              <a:t>cities</a:t>
            </a:r>
            <a:r>
              <a:rPr lang="fr-CH" sz="1400" b="1" dirty="0"/>
              <a:t>, connectées, 6G, </a:t>
            </a:r>
            <a:br>
              <a:rPr lang="fr-CH" sz="1400" b="1" dirty="0"/>
            </a:br>
            <a:r>
              <a:rPr lang="fr-CH" sz="1400" b="1" dirty="0"/>
              <a:t>villes de 15 minutes)</a:t>
            </a:r>
            <a:endParaRPr lang="fr-FR" sz="1400" b="1" dirty="0"/>
          </a:p>
        </p:txBody>
      </p:sp>
      <p:sp>
        <p:nvSpPr>
          <p:cNvPr id="47" name="ZoneTexte 46">
            <a:extLst>
              <a:ext uri="{FF2B5EF4-FFF2-40B4-BE49-F238E27FC236}">
                <a16:creationId xmlns:a16="http://schemas.microsoft.com/office/drawing/2014/main" id="{7FA0EABF-5E27-AFE3-4FEF-7005EF8AD681}"/>
              </a:ext>
            </a:extLst>
          </p:cNvPr>
          <p:cNvSpPr txBox="1"/>
          <p:nvPr/>
        </p:nvSpPr>
        <p:spPr>
          <a:xfrm>
            <a:off x="7037887" y="2857474"/>
            <a:ext cx="2438940" cy="954107"/>
          </a:xfrm>
          <a:prstGeom prst="rect">
            <a:avLst/>
          </a:prstGeom>
          <a:noFill/>
        </p:spPr>
        <p:txBody>
          <a:bodyPr wrap="square">
            <a:spAutoFit/>
          </a:bodyPr>
          <a:lstStyle/>
          <a:p>
            <a:r>
              <a:rPr lang="fr-CH" sz="1400" b="1" dirty="0"/>
              <a:t>Compteurs Linky, </a:t>
            </a:r>
            <a:r>
              <a:rPr lang="fr-CH" sz="1400" b="1" dirty="0" err="1"/>
              <a:t>gazpar</a:t>
            </a:r>
            <a:r>
              <a:rPr lang="fr-CH" sz="1400" b="1" dirty="0"/>
              <a:t>, rationnement de l’énergie, ZFE, </a:t>
            </a:r>
            <a:r>
              <a:rPr lang="fr-CH" sz="1400" b="1" dirty="0" err="1"/>
              <a:t>pass</a:t>
            </a:r>
            <a:r>
              <a:rPr lang="fr-CH" sz="1400" b="1" dirty="0"/>
              <a:t> carbone, CBDC conditionnelle, fin du cash</a:t>
            </a:r>
            <a:endParaRPr lang="fr-FR" sz="1400" b="1" dirty="0"/>
          </a:p>
        </p:txBody>
      </p:sp>
      <p:sp>
        <p:nvSpPr>
          <p:cNvPr id="49" name="ZoneTexte 48">
            <a:extLst>
              <a:ext uri="{FF2B5EF4-FFF2-40B4-BE49-F238E27FC236}">
                <a16:creationId xmlns:a16="http://schemas.microsoft.com/office/drawing/2014/main" id="{756CBD7C-B290-950E-4497-4CAEDEA8565E}"/>
              </a:ext>
            </a:extLst>
          </p:cNvPr>
          <p:cNvSpPr txBox="1"/>
          <p:nvPr/>
        </p:nvSpPr>
        <p:spPr>
          <a:xfrm>
            <a:off x="7040467" y="3795579"/>
            <a:ext cx="1926375" cy="954107"/>
          </a:xfrm>
          <a:prstGeom prst="rect">
            <a:avLst/>
          </a:prstGeom>
          <a:noFill/>
        </p:spPr>
        <p:txBody>
          <a:bodyPr wrap="square">
            <a:spAutoFit/>
          </a:bodyPr>
          <a:lstStyle/>
          <a:p>
            <a:r>
              <a:rPr lang="fr-CH" sz="1400" b="1" dirty="0"/>
              <a:t>Mesures liberticides </a:t>
            </a:r>
            <a:br>
              <a:rPr lang="fr-CH" sz="1400" b="1" dirty="0"/>
            </a:br>
            <a:r>
              <a:rPr lang="fr-CH" sz="1400" b="1" dirty="0"/>
              <a:t>au prétexte du changement climatique </a:t>
            </a:r>
            <a:endParaRPr lang="fr-FR" sz="1400" b="1" dirty="0"/>
          </a:p>
        </p:txBody>
      </p:sp>
      <p:sp>
        <p:nvSpPr>
          <p:cNvPr id="51" name="ZoneTexte 50">
            <a:extLst>
              <a:ext uri="{FF2B5EF4-FFF2-40B4-BE49-F238E27FC236}">
                <a16:creationId xmlns:a16="http://schemas.microsoft.com/office/drawing/2014/main" id="{9C32C510-4EAC-80B8-D079-BE6C69544B7D}"/>
              </a:ext>
            </a:extLst>
          </p:cNvPr>
          <p:cNvSpPr txBox="1"/>
          <p:nvPr/>
        </p:nvSpPr>
        <p:spPr>
          <a:xfrm>
            <a:off x="7052537" y="4808751"/>
            <a:ext cx="1378226" cy="738664"/>
          </a:xfrm>
          <a:prstGeom prst="rect">
            <a:avLst/>
          </a:prstGeom>
          <a:noFill/>
        </p:spPr>
        <p:txBody>
          <a:bodyPr wrap="square">
            <a:spAutoFit/>
          </a:bodyPr>
          <a:lstStyle>
            <a:defPPr>
              <a:defRPr lang="fr-FR"/>
            </a:defPPr>
            <a:lvl1pPr>
              <a:defRPr>
                <a:effectLst/>
                <a:latin typeface="Helvetica Neue" panose="02000503000000020004" pitchFamily="2" charset="0"/>
              </a:defRPr>
            </a:lvl1pPr>
          </a:lstStyle>
          <a:p>
            <a:r>
              <a:rPr lang="fr-CH" sz="1400" b="1" dirty="0">
                <a:latin typeface="+mn-lt"/>
              </a:rPr>
              <a:t>Contrôle </a:t>
            </a:r>
          </a:p>
          <a:p>
            <a:r>
              <a:rPr lang="fr-CH" sz="1400" b="1" dirty="0">
                <a:latin typeface="+mn-lt"/>
              </a:rPr>
              <a:t>de la vie aquatique </a:t>
            </a:r>
            <a:endParaRPr lang="fr-FR" sz="1400" b="1" dirty="0">
              <a:latin typeface="+mn-lt"/>
            </a:endParaRPr>
          </a:p>
        </p:txBody>
      </p:sp>
      <p:sp>
        <p:nvSpPr>
          <p:cNvPr id="53" name="ZoneTexte 52">
            <a:extLst>
              <a:ext uri="{FF2B5EF4-FFF2-40B4-BE49-F238E27FC236}">
                <a16:creationId xmlns:a16="http://schemas.microsoft.com/office/drawing/2014/main" id="{E2C1F8D5-DF6B-4DA0-B71F-25F05FDBAB67}"/>
              </a:ext>
            </a:extLst>
          </p:cNvPr>
          <p:cNvSpPr txBox="1"/>
          <p:nvPr/>
        </p:nvSpPr>
        <p:spPr>
          <a:xfrm>
            <a:off x="7037887" y="5786074"/>
            <a:ext cx="1040663" cy="738664"/>
          </a:xfrm>
          <a:prstGeom prst="rect">
            <a:avLst/>
          </a:prstGeom>
          <a:noFill/>
        </p:spPr>
        <p:txBody>
          <a:bodyPr wrap="square">
            <a:spAutoFit/>
          </a:bodyPr>
          <a:lstStyle/>
          <a:p>
            <a:r>
              <a:rPr lang="fr-CH" sz="1400" b="1" dirty="0"/>
              <a:t>Contrôle de la vie terrestre</a:t>
            </a:r>
            <a:endParaRPr lang="fr-FR" sz="1400" b="1" dirty="0"/>
          </a:p>
        </p:txBody>
      </p:sp>
      <p:sp>
        <p:nvSpPr>
          <p:cNvPr id="55" name="ZoneTexte 54">
            <a:extLst>
              <a:ext uri="{FF2B5EF4-FFF2-40B4-BE49-F238E27FC236}">
                <a16:creationId xmlns:a16="http://schemas.microsoft.com/office/drawing/2014/main" id="{9980922B-6CD5-3B27-7E35-97331F5E9035}"/>
              </a:ext>
            </a:extLst>
          </p:cNvPr>
          <p:cNvSpPr txBox="1"/>
          <p:nvPr/>
        </p:nvSpPr>
        <p:spPr>
          <a:xfrm>
            <a:off x="4315151" y="5677487"/>
            <a:ext cx="1799839" cy="1169551"/>
          </a:xfrm>
          <a:prstGeom prst="rect">
            <a:avLst/>
          </a:prstGeom>
          <a:noFill/>
        </p:spPr>
        <p:txBody>
          <a:bodyPr wrap="square">
            <a:spAutoFit/>
          </a:bodyPr>
          <a:lstStyle/>
          <a:p>
            <a:r>
              <a:rPr lang="fr-CH" sz="1400" b="1" dirty="0"/>
              <a:t>Conformité obligatoire, gommage des différences, standardisation de l’humain</a:t>
            </a:r>
          </a:p>
        </p:txBody>
      </p:sp>
      <p:sp>
        <p:nvSpPr>
          <p:cNvPr id="57" name="ZoneTexte 56">
            <a:extLst>
              <a:ext uri="{FF2B5EF4-FFF2-40B4-BE49-F238E27FC236}">
                <a16:creationId xmlns:a16="http://schemas.microsoft.com/office/drawing/2014/main" id="{E4F437A0-953A-F0F0-11D7-C4322A1AE127}"/>
              </a:ext>
            </a:extLst>
          </p:cNvPr>
          <p:cNvSpPr txBox="1"/>
          <p:nvPr/>
        </p:nvSpPr>
        <p:spPr>
          <a:xfrm>
            <a:off x="4291252" y="4728764"/>
            <a:ext cx="1832423" cy="954107"/>
          </a:xfrm>
          <a:prstGeom prst="rect">
            <a:avLst/>
          </a:prstGeom>
          <a:noFill/>
        </p:spPr>
        <p:txBody>
          <a:bodyPr wrap="square">
            <a:spAutoFit/>
          </a:bodyPr>
          <a:lstStyle/>
          <a:p>
            <a:r>
              <a:rPr lang="fr-CH" sz="1400" b="1" dirty="0"/>
              <a:t>Voiture autonome, internet des objets et des corps, gouvernance digitale </a:t>
            </a:r>
          </a:p>
        </p:txBody>
      </p:sp>
      <p:sp>
        <p:nvSpPr>
          <p:cNvPr id="59" name="ZoneTexte 58">
            <a:extLst>
              <a:ext uri="{FF2B5EF4-FFF2-40B4-BE49-F238E27FC236}">
                <a16:creationId xmlns:a16="http://schemas.microsoft.com/office/drawing/2014/main" id="{DF623F95-F767-9113-04AC-2319B968B5D6}"/>
              </a:ext>
            </a:extLst>
          </p:cNvPr>
          <p:cNvSpPr txBox="1"/>
          <p:nvPr/>
        </p:nvSpPr>
        <p:spPr>
          <a:xfrm>
            <a:off x="9945387" y="3878441"/>
            <a:ext cx="2073204" cy="738664"/>
          </a:xfrm>
          <a:prstGeom prst="rect">
            <a:avLst/>
          </a:prstGeom>
          <a:noFill/>
        </p:spPr>
        <p:txBody>
          <a:bodyPr wrap="square">
            <a:spAutoFit/>
          </a:bodyPr>
          <a:lstStyle/>
          <a:p>
            <a:r>
              <a:rPr lang="fr-CH" sz="1400" b="1" dirty="0"/>
              <a:t>Interdiction de </a:t>
            </a:r>
          </a:p>
          <a:p>
            <a:r>
              <a:rPr lang="fr-CH" sz="1400" b="1" dirty="0"/>
              <a:t>s’opposer </a:t>
            </a:r>
          </a:p>
          <a:p>
            <a:r>
              <a:rPr lang="fr-CH" sz="1400" b="1" dirty="0"/>
              <a:t>au gouvernement</a:t>
            </a:r>
          </a:p>
        </p:txBody>
      </p:sp>
      <p:sp>
        <p:nvSpPr>
          <p:cNvPr id="61" name="ZoneTexte 60">
            <a:extLst>
              <a:ext uri="{FF2B5EF4-FFF2-40B4-BE49-F238E27FC236}">
                <a16:creationId xmlns:a16="http://schemas.microsoft.com/office/drawing/2014/main" id="{5C87DBE4-076D-FB57-F59E-509A8F5A2BEE}"/>
              </a:ext>
            </a:extLst>
          </p:cNvPr>
          <p:cNvSpPr txBox="1"/>
          <p:nvPr/>
        </p:nvSpPr>
        <p:spPr>
          <a:xfrm>
            <a:off x="9936279" y="4795520"/>
            <a:ext cx="1575442" cy="738664"/>
          </a:xfrm>
          <a:prstGeom prst="rect">
            <a:avLst/>
          </a:prstGeom>
          <a:noFill/>
        </p:spPr>
        <p:txBody>
          <a:bodyPr wrap="square">
            <a:spAutoFit/>
          </a:bodyPr>
          <a:lstStyle/>
          <a:p>
            <a:r>
              <a:rPr lang="fr-CH" sz="1400" b="1" dirty="0"/>
              <a:t>Nouvel </a:t>
            </a:r>
          </a:p>
          <a:p>
            <a:r>
              <a:rPr lang="fr-CH" sz="1400" b="1" dirty="0"/>
              <a:t>Ordre </a:t>
            </a:r>
          </a:p>
          <a:p>
            <a:r>
              <a:rPr lang="fr-CH" sz="1400" b="1" dirty="0"/>
              <a:t>Mondial</a:t>
            </a:r>
            <a:endParaRPr lang="fr-FR" sz="1400" b="1" dirty="0"/>
          </a:p>
        </p:txBody>
      </p:sp>
      <p:pic>
        <p:nvPicPr>
          <p:cNvPr id="40" name="Image 39">
            <a:extLst>
              <a:ext uri="{FF2B5EF4-FFF2-40B4-BE49-F238E27FC236}">
                <a16:creationId xmlns:a16="http://schemas.microsoft.com/office/drawing/2014/main" id="{6904717C-F50D-04F4-E86C-FAC1C9567AD3}"/>
              </a:ext>
            </a:extLst>
          </p:cNvPr>
          <p:cNvPicPr>
            <a:picLocks noChangeAspect="1"/>
          </p:cNvPicPr>
          <p:nvPr/>
        </p:nvPicPr>
        <p:blipFill>
          <a:blip r:embed="rId20"/>
          <a:stretch>
            <a:fillRect/>
          </a:stretch>
        </p:blipFill>
        <p:spPr>
          <a:xfrm>
            <a:off x="9321088" y="131304"/>
            <a:ext cx="2206379" cy="2273921"/>
          </a:xfrm>
          <a:prstGeom prst="rect">
            <a:avLst/>
          </a:prstGeom>
        </p:spPr>
      </p:pic>
    </p:spTree>
    <p:extLst>
      <p:ext uri="{BB962C8B-B14F-4D97-AF65-F5344CB8AC3E}">
        <p14:creationId xmlns:p14="http://schemas.microsoft.com/office/powerpoint/2010/main" val="2542228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par>
                                <p:cTn id="10" presetID="55"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strVal val="#ppt_w*0.70"/>
                                          </p:val>
                                        </p:tav>
                                        <p:tav tm="100000">
                                          <p:val>
                                            <p:strVal val="#ppt_w"/>
                                          </p:val>
                                        </p:tav>
                                      </p:tavLst>
                                    </p:anim>
                                    <p:anim calcmode="lin" valueType="num">
                                      <p:cBhvr>
                                        <p:cTn id="13" dur="1000" fill="hold"/>
                                        <p:tgtEl>
                                          <p:spTgt spid="5"/>
                                        </p:tgtEl>
                                        <p:attrNameLst>
                                          <p:attrName>ppt_h</p:attrName>
                                        </p:attrNameLst>
                                      </p:cBhvr>
                                      <p:tavLst>
                                        <p:tav tm="0">
                                          <p:val>
                                            <p:strVal val="#ppt_h"/>
                                          </p:val>
                                        </p:tav>
                                        <p:tav tm="100000">
                                          <p:val>
                                            <p:strVal val="#ppt_h"/>
                                          </p:val>
                                        </p:tav>
                                      </p:tavLst>
                                    </p:anim>
                                    <p:animEffect transition="in" filter="fade">
                                      <p:cBhvr>
                                        <p:cTn id="14" dur="1000"/>
                                        <p:tgtEl>
                                          <p:spTgt spid="5"/>
                                        </p:tgtEl>
                                      </p:cBhvr>
                                    </p:animEffect>
                                  </p:childTnLst>
                                </p:cTn>
                              </p:par>
                              <p:par>
                                <p:cTn id="15" presetID="55"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strVal val="#ppt_w*0.70"/>
                                          </p:val>
                                        </p:tav>
                                        <p:tav tm="100000">
                                          <p:val>
                                            <p:strVal val="#ppt_w"/>
                                          </p:val>
                                        </p:tav>
                                      </p:tavLst>
                                    </p:anim>
                                    <p:anim calcmode="lin" valueType="num">
                                      <p:cBhvr>
                                        <p:cTn id="18" dur="1000" fill="hold"/>
                                        <p:tgtEl>
                                          <p:spTgt spid="7"/>
                                        </p:tgtEl>
                                        <p:attrNameLst>
                                          <p:attrName>ppt_h</p:attrName>
                                        </p:attrNameLst>
                                      </p:cBhvr>
                                      <p:tavLst>
                                        <p:tav tm="0">
                                          <p:val>
                                            <p:strVal val="#ppt_h"/>
                                          </p:val>
                                        </p:tav>
                                        <p:tav tm="100000">
                                          <p:val>
                                            <p:strVal val="#ppt_h"/>
                                          </p:val>
                                        </p:tav>
                                      </p:tavLst>
                                    </p:anim>
                                    <p:animEffect transition="in" filter="fade">
                                      <p:cBhvr>
                                        <p:cTn id="19" dur="1000"/>
                                        <p:tgtEl>
                                          <p:spTgt spid="7"/>
                                        </p:tgtEl>
                                      </p:cBhvr>
                                    </p:animEffect>
                                  </p:childTnLst>
                                </p:cTn>
                              </p:par>
                              <p:par>
                                <p:cTn id="20" presetID="55" presetClass="entr" presetSubtype="0"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1000" fill="hold"/>
                                        <p:tgtEl>
                                          <p:spTgt spid="8"/>
                                        </p:tgtEl>
                                        <p:attrNameLst>
                                          <p:attrName>ppt_w</p:attrName>
                                        </p:attrNameLst>
                                      </p:cBhvr>
                                      <p:tavLst>
                                        <p:tav tm="0">
                                          <p:val>
                                            <p:strVal val="#ppt_w*0.70"/>
                                          </p:val>
                                        </p:tav>
                                        <p:tav tm="100000">
                                          <p:val>
                                            <p:strVal val="#ppt_w"/>
                                          </p:val>
                                        </p:tav>
                                      </p:tavLst>
                                    </p:anim>
                                    <p:anim calcmode="lin" valueType="num">
                                      <p:cBhvr>
                                        <p:cTn id="23" dur="1000" fill="hold"/>
                                        <p:tgtEl>
                                          <p:spTgt spid="8"/>
                                        </p:tgtEl>
                                        <p:attrNameLst>
                                          <p:attrName>ppt_h</p:attrName>
                                        </p:attrNameLst>
                                      </p:cBhvr>
                                      <p:tavLst>
                                        <p:tav tm="0">
                                          <p:val>
                                            <p:strVal val="#ppt_h"/>
                                          </p:val>
                                        </p:tav>
                                        <p:tav tm="100000">
                                          <p:val>
                                            <p:strVal val="#ppt_h"/>
                                          </p:val>
                                        </p:tav>
                                      </p:tavLst>
                                    </p:anim>
                                    <p:animEffect transition="in" filter="fade">
                                      <p:cBhvr>
                                        <p:cTn id="24" dur="1000"/>
                                        <p:tgtEl>
                                          <p:spTgt spid="8"/>
                                        </p:tgtEl>
                                      </p:cBhvr>
                                    </p:animEffect>
                                  </p:childTnLst>
                                </p:cTn>
                              </p:par>
                              <p:par>
                                <p:cTn id="25" presetID="55"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1000" fill="hold"/>
                                        <p:tgtEl>
                                          <p:spTgt spid="9"/>
                                        </p:tgtEl>
                                        <p:attrNameLst>
                                          <p:attrName>ppt_w</p:attrName>
                                        </p:attrNameLst>
                                      </p:cBhvr>
                                      <p:tavLst>
                                        <p:tav tm="0">
                                          <p:val>
                                            <p:strVal val="#ppt_w*0.70"/>
                                          </p:val>
                                        </p:tav>
                                        <p:tav tm="100000">
                                          <p:val>
                                            <p:strVal val="#ppt_w"/>
                                          </p:val>
                                        </p:tav>
                                      </p:tavLst>
                                    </p:anim>
                                    <p:anim calcmode="lin" valueType="num">
                                      <p:cBhvr>
                                        <p:cTn id="28" dur="1000" fill="hold"/>
                                        <p:tgtEl>
                                          <p:spTgt spid="9"/>
                                        </p:tgtEl>
                                        <p:attrNameLst>
                                          <p:attrName>ppt_h</p:attrName>
                                        </p:attrNameLst>
                                      </p:cBhvr>
                                      <p:tavLst>
                                        <p:tav tm="0">
                                          <p:val>
                                            <p:strVal val="#ppt_h"/>
                                          </p:val>
                                        </p:tav>
                                        <p:tav tm="100000">
                                          <p:val>
                                            <p:strVal val="#ppt_h"/>
                                          </p:val>
                                        </p:tav>
                                      </p:tavLst>
                                    </p:anim>
                                    <p:animEffect transition="in" filter="fade">
                                      <p:cBhvr>
                                        <p:cTn id="29" dur="1000"/>
                                        <p:tgtEl>
                                          <p:spTgt spid="9"/>
                                        </p:tgtEl>
                                      </p:cBhvr>
                                    </p:animEffect>
                                  </p:childTnLst>
                                </p:cTn>
                              </p:par>
                              <p:par>
                                <p:cTn id="30" presetID="55" presetClass="entr" presetSubtype="0"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1000" fill="hold"/>
                                        <p:tgtEl>
                                          <p:spTgt spid="10"/>
                                        </p:tgtEl>
                                        <p:attrNameLst>
                                          <p:attrName>ppt_w</p:attrName>
                                        </p:attrNameLst>
                                      </p:cBhvr>
                                      <p:tavLst>
                                        <p:tav tm="0">
                                          <p:val>
                                            <p:strVal val="#ppt_w*0.70"/>
                                          </p:val>
                                        </p:tav>
                                        <p:tav tm="100000">
                                          <p:val>
                                            <p:strVal val="#ppt_w"/>
                                          </p:val>
                                        </p:tav>
                                      </p:tavLst>
                                    </p:anim>
                                    <p:anim calcmode="lin" valueType="num">
                                      <p:cBhvr>
                                        <p:cTn id="33" dur="1000" fill="hold"/>
                                        <p:tgtEl>
                                          <p:spTgt spid="10"/>
                                        </p:tgtEl>
                                        <p:attrNameLst>
                                          <p:attrName>ppt_h</p:attrName>
                                        </p:attrNameLst>
                                      </p:cBhvr>
                                      <p:tavLst>
                                        <p:tav tm="0">
                                          <p:val>
                                            <p:strVal val="#ppt_h"/>
                                          </p:val>
                                        </p:tav>
                                        <p:tav tm="100000">
                                          <p:val>
                                            <p:strVal val="#ppt_h"/>
                                          </p:val>
                                        </p:tav>
                                      </p:tavLst>
                                    </p:anim>
                                    <p:animEffect transition="in" filter="fade">
                                      <p:cBhvr>
                                        <p:cTn id="34" dur="1000"/>
                                        <p:tgtEl>
                                          <p:spTgt spid="10"/>
                                        </p:tgtEl>
                                      </p:cBhvr>
                                    </p:animEffect>
                                  </p:childTnLst>
                                </p:cTn>
                              </p:par>
                              <p:par>
                                <p:cTn id="35" presetID="55"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1000" fill="hold"/>
                                        <p:tgtEl>
                                          <p:spTgt spid="13"/>
                                        </p:tgtEl>
                                        <p:attrNameLst>
                                          <p:attrName>ppt_w</p:attrName>
                                        </p:attrNameLst>
                                      </p:cBhvr>
                                      <p:tavLst>
                                        <p:tav tm="0">
                                          <p:val>
                                            <p:strVal val="#ppt_w*0.70"/>
                                          </p:val>
                                        </p:tav>
                                        <p:tav tm="100000">
                                          <p:val>
                                            <p:strVal val="#ppt_w"/>
                                          </p:val>
                                        </p:tav>
                                      </p:tavLst>
                                    </p:anim>
                                    <p:anim calcmode="lin" valueType="num">
                                      <p:cBhvr>
                                        <p:cTn id="38" dur="1000" fill="hold"/>
                                        <p:tgtEl>
                                          <p:spTgt spid="13"/>
                                        </p:tgtEl>
                                        <p:attrNameLst>
                                          <p:attrName>ppt_h</p:attrName>
                                        </p:attrNameLst>
                                      </p:cBhvr>
                                      <p:tavLst>
                                        <p:tav tm="0">
                                          <p:val>
                                            <p:strVal val="#ppt_h"/>
                                          </p:val>
                                        </p:tav>
                                        <p:tav tm="100000">
                                          <p:val>
                                            <p:strVal val="#ppt_h"/>
                                          </p:val>
                                        </p:tav>
                                      </p:tavLst>
                                    </p:anim>
                                    <p:animEffect transition="in" filter="fade">
                                      <p:cBhvr>
                                        <p:cTn id="39" dur="1000"/>
                                        <p:tgtEl>
                                          <p:spTgt spid="13"/>
                                        </p:tgtEl>
                                      </p:cBhvr>
                                    </p:animEffect>
                                  </p:childTnLst>
                                </p:cTn>
                              </p:par>
                              <p:par>
                                <p:cTn id="40" presetID="55" presetClass="entr" presetSubtype="0" fill="hold" nodeType="with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1000" fill="hold"/>
                                        <p:tgtEl>
                                          <p:spTgt spid="15"/>
                                        </p:tgtEl>
                                        <p:attrNameLst>
                                          <p:attrName>ppt_w</p:attrName>
                                        </p:attrNameLst>
                                      </p:cBhvr>
                                      <p:tavLst>
                                        <p:tav tm="0">
                                          <p:val>
                                            <p:strVal val="#ppt_w*0.70"/>
                                          </p:val>
                                        </p:tav>
                                        <p:tav tm="100000">
                                          <p:val>
                                            <p:strVal val="#ppt_w"/>
                                          </p:val>
                                        </p:tav>
                                      </p:tavLst>
                                    </p:anim>
                                    <p:anim calcmode="lin" valueType="num">
                                      <p:cBhvr>
                                        <p:cTn id="43" dur="1000" fill="hold"/>
                                        <p:tgtEl>
                                          <p:spTgt spid="15"/>
                                        </p:tgtEl>
                                        <p:attrNameLst>
                                          <p:attrName>ppt_h</p:attrName>
                                        </p:attrNameLst>
                                      </p:cBhvr>
                                      <p:tavLst>
                                        <p:tav tm="0">
                                          <p:val>
                                            <p:strVal val="#ppt_h"/>
                                          </p:val>
                                        </p:tav>
                                        <p:tav tm="100000">
                                          <p:val>
                                            <p:strVal val="#ppt_h"/>
                                          </p:val>
                                        </p:tav>
                                      </p:tavLst>
                                    </p:anim>
                                    <p:animEffect transition="in" filter="fade">
                                      <p:cBhvr>
                                        <p:cTn id="44" dur="1000"/>
                                        <p:tgtEl>
                                          <p:spTgt spid="15"/>
                                        </p:tgtEl>
                                      </p:cBhvr>
                                    </p:animEffect>
                                  </p:childTnLst>
                                </p:cTn>
                              </p:par>
                              <p:par>
                                <p:cTn id="45" presetID="55" presetClass="entr" presetSubtype="0"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p:cTn id="47" dur="1000" fill="hold"/>
                                        <p:tgtEl>
                                          <p:spTgt spid="16"/>
                                        </p:tgtEl>
                                        <p:attrNameLst>
                                          <p:attrName>ppt_w</p:attrName>
                                        </p:attrNameLst>
                                      </p:cBhvr>
                                      <p:tavLst>
                                        <p:tav tm="0">
                                          <p:val>
                                            <p:strVal val="#ppt_w*0.70"/>
                                          </p:val>
                                        </p:tav>
                                        <p:tav tm="100000">
                                          <p:val>
                                            <p:strVal val="#ppt_w"/>
                                          </p:val>
                                        </p:tav>
                                      </p:tavLst>
                                    </p:anim>
                                    <p:anim calcmode="lin" valueType="num">
                                      <p:cBhvr>
                                        <p:cTn id="48" dur="1000" fill="hold"/>
                                        <p:tgtEl>
                                          <p:spTgt spid="16"/>
                                        </p:tgtEl>
                                        <p:attrNameLst>
                                          <p:attrName>ppt_h</p:attrName>
                                        </p:attrNameLst>
                                      </p:cBhvr>
                                      <p:tavLst>
                                        <p:tav tm="0">
                                          <p:val>
                                            <p:strVal val="#ppt_h"/>
                                          </p:val>
                                        </p:tav>
                                        <p:tav tm="100000">
                                          <p:val>
                                            <p:strVal val="#ppt_h"/>
                                          </p:val>
                                        </p:tav>
                                      </p:tavLst>
                                    </p:anim>
                                    <p:animEffect transition="in" filter="fade">
                                      <p:cBhvr>
                                        <p:cTn id="49" dur="1000"/>
                                        <p:tgtEl>
                                          <p:spTgt spid="16"/>
                                        </p:tgtEl>
                                      </p:cBhvr>
                                    </p:animEffect>
                                  </p:childTnLst>
                                </p:cTn>
                              </p:par>
                              <p:par>
                                <p:cTn id="50" presetID="55" presetClass="entr" presetSubtype="0" fill="hold" nodeType="with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p:cTn id="52" dur="1000" fill="hold"/>
                                        <p:tgtEl>
                                          <p:spTgt spid="17"/>
                                        </p:tgtEl>
                                        <p:attrNameLst>
                                          <p:attrName>ppt_w</p:attrName>
                                        </p:attrNameLst>
                                      </p:cBhvr>
                                      <p:tavLst>
                                        <p:tav tm="0">
                                          <p:val>
                                            <p:strVal val="#ppt_w*0.70"/>
                                          </p:val>
                                        </p:tav>
                                        <p:tav tm="100000">
                                          <p:val>
                                            <p:strVal val="#ppt_w"/>
                                          </p:val>
                                        </p:tav>
                                      </p:tavLst>
                                    </p:anim>
                                    <p:anim calcmode="lin" valueType="num">
                                      <p:cBhvr>
                                        <p:cTn id="53" dur="1000" fill="hold"/>
                                        <p:tgtEl>
                                          <p:spTgt spid="17"/>
                                        </p:tgtEl>
                                        <p:attrNameLst>
                                          <p:attrName>ppt_h</p:attrName>
                                        </p:attrNameLst>
                                      </p:cBhvr>
                                      <p:tavLst>
                                        <p:tav tm="0">
                                          <p:val>
                                            <p:strVal val="#ppt_h"/>
                                          </p:val>
                                        </p:tav>
                                        <p:tav tm="100000">
                                          <p:val>
                                            <p:strVal val="#ppt_h"/>
                                          </p:val>
                                        </p:tav>
                                      </p:tavLst>
                                    </p:anim>
                                    <p:animEffect transition="in" filter="fade">
                                      <p:cBhvr>
                                        <p:cTn id="54" dur="1000"/>
                                        <p:tgtEl>
                                          <p:spTgt spid="17"/>
                                        </p:tgtEl>
                                      </p:cBhvr>
                                    </p:animEffect>
                                  </p:childTnLst>
                                </p:cTn>
                              </p:par>
                              <p:par>
                                <p:cTn id="55" presetID="55" presetClass="entr" presetSubtype="0" fill="hold" nodeType="with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p:cTn id="57" dur="1000" fill="hold"/>
                                        <p:tgtEl>
                                          <p:spTgt spid="18"/>
                                        </p:tgtEl>
                                        <p:attrNameLst>
                                          <p:attrName>ppt_w</p:attrName>
                                        </p:attrNameLst>
                                      </p:cBhvr>
                                      <p:tavLst>
                                        <p:tav tm="0">
                                          <p:val>
                                            <p:strVal val="#ppt_w*0.70"/>
                                          </p:val>
                                        </p:tav>
                                        <p:tav tm="100000">
                                          <p:val>
                                            <p:strVal val="#ppt_w"/>
                                          </p:val>
                                        </p:tav>
                                      </p:tavLst>
                                    </p:anim>
                                    <p:anim calcmode="lin" valueType="num">
                                      <p:cBhvr>
                                        <p:cTn id="58" dur="1000" fill="hold"/>
                                        <p:tgtEl>
                                          <p:spTgt spid="18"/>
                                        </p:tgtEl>
                                        <p:attrNameLst>
                                          <p:attrName>ppt_h</p:attrName>
                                        </p:attrNameLst>
                                      </p:cBhvr>
                                      <p:tavLst>
                                        <p:tav tm="0">
                                          <p:val>
                                            <p:strVal val="#ppt_h"/>
                                          </p:val>
                                        </p:tav>
                                        <p:tav tm="100000">
                                          <p:val>
                                            <p:strVal val="#ppt_h"/>
                                          </p:val>
                                        </p:tav>
                                      </p:tavLst>
                                    </p:anim>
                                    <p:animEffect transition="in" filter="fade">
                                      <p:cBhvr>
                                        <p:cTn id="59" dur="1000"/>
                                        <p:tgtEl>
                                          <p:spTgt spid="18"/>
                                        </p:tgtEl>
                                      </p:cBhvr>
                                    </p:animEffect>
                                  </p:childTnLst>
                                </p:cTn>
                              </p:par>
                              <p:par>
                                <p:cTn id="60" presetID="55" presetClass="entr" presetSubtype="0" fill="hold" nodeType="withEffect">
                                  <p:stCondLst>
                                    <p:cond delay="0"/>
                                  </p:stCondLst>
                                  <p:childTnLst>
                                    <p:set>
                                      <p:cBhvr>
                                        <p:cTn id="61" dur="1" fill="hold">
                                          <p:stCondLst>
                                            <p:cond delay="0"/>
                                          </p:stCondLst>
                                        </p:cTn>
                                        <p:tgtEl>
                                          <p:spTgt spid="19"/>
                                        </p:tgtEl>
                                        <p:attrNameLst>
                                          <p:attrName>style.visibility</p:attrName>
                                        </p:attrNameLst>
                                      </p:cBhvr>
                                      <p:to>
                                        <p:strVal val="visible"/>
                                      </p:to>
                                    </p:set>
                                    <p:anim calcmode="lin" valueType="num">
                                      <p:cBhvr>
                                        <p:cTn id="62" dur="1000" fill="hold"/>
                                        <p:tgtEl>
                                          <p:spTgt spid="19"/>
                                        </p:tgtEl>
                                        <p:attrNameLst>
                                          <p:attrName>ppt_w</p:attrName>
                                        </p:attrNameLst>
                                      </p:cBhvr>
                                      <p:tavLst>
                                        <p:tav tm="0">
                                          <p:val>
                                            <p:strVal val="#ppt_w*0.70"/>
                                          </p:val>
                                        </p:tav>
                                        <p:tav tm="100000">
                                          <p:val>
                                            <p:strVal val="#ppt_w"/>
                                          </p:val>
                                        </p:tav>
                                      </p:tavLst>
                                    </p:anim>
                                    <p:anim calcmode="lin" valueType="num">
                                      <p:cBhvr>
                                        <p:cTn id="63" dur="1000" fill="hold"/>
                                        <p:tgtEl>
                                          <p:spTgt spid="19"/>
                                        </p:tgtEl>
                                        <p:attrNameLst>
                                          <p:attrName>ppt_h</p:attrName>
                                        </p:attrNameLst>
                                      </p:cBhvr>
                                      <p:tavLst>
                                        <p:tav tm="0">
                                          <p:val>
                                            <p:strVal val="#ppt_h"/>
                                          </p:val>
                                        </p:tav>
                                        <p:tav tm="100000">
                                          <p:val>
                                            <p:strVal val="#ppt_h"/>
                                          </p:val>
                                        </p:tav>
                                      </p:tavLst>
                                    </p:anim>
                                    <p:animEffect transition="in" filter="fade">
                                      <p:cBhvr>
                                        <p:cTn id="64" dur="1000"/>
                                        <p:tgtEl>
                                          <p:spTgt spid="19"/>
                                        </p:tgtEl>
                                      </p:cBhvr>
                                    </p:animEffect>
                                  </p:childTnLst>
                                </p:cTn>
                              </p:par>
                              <p:par>
                                <p:cTn id="65" presetID="55" presetClass="entr" presetSubtype="0" fill="hold" nodeType="with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p:cTn id="67" dur="1000" fill="hold"/>
                                        <p:tgtEl>
                                          <p:spTgt spid="20"/>
                                        </p:tgtEl>
                                        <p:attrNameLst>
                                          <p:attrName>ppt_w</p:attrName>
                                        </p:attrNameLst>
                                      </p:cBhvr>
                                      <p:tavLst>
                                        <p:tav tm="0">
                                          <p:val>
                                            <p:strVal val="#ppt_w*0.70"/>
                                          </p:val>
                                        </p:tav>
                                        <p:tav tm="100000">
                                          <p:val>
                                            <p:strVal val="#ppt_w"/>
                                          </p:val>
                                        </p:tav>
                                      </p:tavLst>
                                    </p:anim>
                                    <p:anim calcmode="lin" valueType="num">
                                      <p:cBhvr>
                                        <p:cTn id="68" dur="1000" fill="hold"/>
                                        <p:tgtEl>
                                          <p:spTgt spid="20"/>
                                        </p:tgtEl>
                                        <p:attrNameLst>
                                          <p:attrName>ppt_h</p:attrName>
                                        </p:attrNameLst>
                                      </p:cBhvr>
                                      <p:tavLst>
                                        <p:tav tm="0">
                                          <p:val>
                                            <p:strVal val="#ppt_h"/>
                                          </p:val>
                                        </p:tav>
                                        <p:tav tm="100000">
                                          <p:val>
                                            <p:strVal val="#ppt_h"/>
                                          </p:val>
                                        </p:tav>
                                      </p:tavLst>
                                    </p:anim>
                                    <p:animEffect transition="in" filter="fade">
                                      <p:cBhvr>
                                        <p:cTn id="69" dur="1000"/>
                                        <p:tgtEl>
                                          <p:spTgt spid="20"/>
                                        </p:tgtEl>
                                      </p:cBhvr>
                                    </p:animEffect>
                                  </p:childTnLst>
                                </p:cTn>
                              </p:par>
                              <p:par>
                                <p:cTn id="70" presetID="55" presetClass="entr" presetSubtype="0" fill="hold" nodeType="withEffect">
                                  <p:stCondLst>
                                    <p:cond delay="0"/>
                                  </p:stCondLst>
                                  <p:childTnLst>
                                    <p:set>
                                      <p:cBhvr>
                                        <p:cTn id="71" dur="1" fill="hold">
                                          <p:stCondLst>
                                            <p:cond delay="0"/>
                                          </p:stCondLst>
                                        </p:cTn>
                                        <p:tgtEl>
                                          <p:spTgt spid="21"/>
                                        </p:tgtEl>
                                        <p:attrNameLst>
                                          <p:attrName>style.visibility</p:attrName>
                                        </p:attrNameLst>
                                      </p:cBhvr>
                                      <p:to>
                                        <p:strVal val="visible"/>
                                      </p:to>
                                    </p:set>
                                    <p:anim calcmode="lin" valueType="num">
                                      <p:cBhvr>
                                        <p:cTn id="72" dur="1000" fill="hold"/>
                                        <p:tgtEl>
                                          <p:spTgt spid="21"/>
                                        </p:tgtEl>
                                        <p:attrNameLst>
                                          <p:attrName>ppt_w</p:attrName>
                                        </p:attrNameLst>
                                      </p:cBhvr>
                                      <p:tavLst>
                                        <p:tav tm="0">
                                          <p:val>
                                            <p:strVal val="#ppt_w*0.70"/>
                                          </p:val>
                                        </p:tav>
                                        <p:tav tm="100000">
                                          <p:val>
                                            <p:strVal val="#ppt_w"/>
                                          </p:val>
                                        </p:tav>
                                      </p:tavLst>
                                    </p:anim>
                                    <p:anim calcmode="lin" valueType="num">
                                      <p:cBhvr>
                                        <p:cTn id="73" dur="1000" fill="hold"/>
                                        <p:tgtEl>
                                          <p:spTgt spid="21"/>
                                        </p:tgtEl>
                                        <p:attrNameLst>
                                          <p:attrName>ppt_h</p:attrName>
                                        </p:attrNameLst>
                                      </p:cBhvr>
                                      <p:tavLst>
                                        <p:tav tm="0">
                                          <p:val>
                                            <p:strVal val="#ppt_h"/>
                                          </p:val>
                                        </p:tav>
                                        <p:tav tm="100000">
                                          <p:val>
                                            <p:strVal val="#ppt_h"/>
                                          </p:val>
                                        </p:tav>
                                      </p:tavLst>
                                    </p:anim>
                                    <p:animEffect transition="in" filter="fade">
                                      <p:cBhvr>
                                        <p:cTn id="74" dur="1000"/>
                                        <p:tgtEl>
                                          <p:spTgt spid="21"/>
                                        </p:tgtEl>
                                      </p:cBhvr>
                                    </p:animEffect>
                                  </p:childTnLst>
                                </p:cTn>
                              </p:par>
                              <p:par>
                                <p:cTn id="75" presetID="55" presetClass="entr" presetSubtype="0" fill="hold" nodeType="withEffect">
                                  <p:stCondLst>
                                    <p:cond delay="0"/>
                                  </p:stCondLst>
                                  <p:childTnLst>
                                    <p:set>
                                      <p:cBhvr>
                                        <p:cTn id="76" dur="1" fill="hold">
                                          <p:stCondLst>
                                            <p:cond delay="0"/>
                                          </p:stCondLst>
                                        </p:cTn>
                                        <p:tgtEl>
                                          <p:spTgt spid="22"/>
                                        </p:tgtEl>
                                        <p:attrNameLst>
                                          <p:attrName>style.visibility</p:attrName>
                                        </p:attrNameLst>
                                      </p:cBhvr>
                                      <p:to>
                                        <p:strVal val="visible"/>
                                      </p:to>
                                    </p:set>
                                    <p:anim calcmode="lin" valueType="num">
                                      <p:cBhvr>
                                        <p:cTn id="77" dur="1000" fill="hold"/>
                                        <p:tgtEl>
                                          <p:spTgt spid="22"/>
                                        </p:tgtEl>
                                        <p:attrNameLst>
                                          <p:attrName>ppt_w</p:attrName>
                                        </p:attrNameLst>
                                      </p:cBhvr>
                                      <p:tavLst>
                                        <p:tav tm="0">
                                          <p:val>
                                            <p:strVal val="#ppt_w*0.70"/>
                                          </p:val>
                                        </p:tav>
                                        <p:tav tm="100000">
                                          <p:val>
                                            <p:strVal val="#ppt_w"/>
                                          </p:val>
                                        </p:tav>
                                      </p:tavLst>
                                    </p:anim>
                                    <p:anim calcmode="lin" valueType="num">
                                      <p:cBhvr>
                                        <p:cTn id="78" dur="1000" fill="hold"/>
                                        <p:tgtEl>
                                          <p:spTgt spid="22"/>
                                        </p:tgtEl>
                                        <p:attrNameLst>
                                          <p:attrName>ppt_h</p:attrName>
                                        </p:attrNameLst>
                                      </p:cBhvr>
                                      <p:tavLst>
                                        <p:tav tm="0">
                                          <p:val>
                                            <p:strVal val="#ppt_h"/>
                                          </p:val>
                                        </p:tav>
                                        <p:tav tm="100000">
                                          <p:val>
                                            <p:strVal val="#ppt_h"/>
                                          </p:val>
                                        </p:tav>
                                      </p:tavLst>
                                    </p:anim>
                                    <p:animEffect transition="in" filter="fade">
                                      <p:cBhvr>
                                        <p:cTn id="79" dur="1000"/>
                                        <p:tgtEl>
                                          <p:spTgt spid="22"/>
                                        </p:tgtEl>
                                      </p:cBhvr>
                                    </p:animEffect>
                                  </p:childTnLst>
                                </p:cTn>
                              </p:par>
                              <p:par>
                                <p:cTn id="80" presetID="55" presetClass="entr" presetSubtype="0" fill="hold" nodeType="withEffect">
                                  <p:stCondLst>
                                    <p:cond delay="0"/>
                                  </p:stCondLst>
                                  <p:childTnLst>
                                    <p:set>
                                      <p:cBhvr>
                                        <p:cTn id="81" dur="1" fill="hold">
                                          <p:stCondLst>
                                            <p:cond delay="0"/>
                                          </p:stCondLst>
                                        </p:cTn>
                                        <p:tgtEl>
                                          <p:spTgt spid="23"/>
                                        </p:tgtEl>
                                        <p:attrNameLst>
                                          <p:attrName>style.visibility</p:attrName>
                                        </p:attrNameLst>
                                      </p:cBhvr>
                                      <p:to>
                                        <p:strVal val="visible"/>
                                      </p:to>
                                    </p:set>
                                    <p:anim calcmode="lin" valueType="num">
                                      <p:cBhvr>
                                        <p:cTn id="82" dur="1000" fill="hold"/>
                                        <p:tgtEl>
                                          <p:spTgt spid="23"/>
                                        </p:tgtEl>
                                        <p:attrNameLst>
                                          <p:attrName>ppt_w</p:attrName>
                                        </p:attrNameLst>
                                      </p:cBhvr>
                                      <p:tavLst>
                                        <p:tav tm="0">
                                          <p:val>
                                            <p:strVal val="#ppt_w*0.70"/>
                                          </p:val>
                                        </p:tav>
                                        <p:tav tm="100000">
                                          <p:val>
                                            <p:strVal val="#ppt_w"/>
                                          </p:val>
                                        </p:tav>
                                      </p:tavLst>
                                    </p:anim>
                                    <p:anim calcmode="lin" valueType="num">
                                      <p:cBhvr>
                                        <p:cTn id="83" dur="1000" fill="hold"/>
                                        <p:tgtEl>
                                          <p:spTgt spid="23"/>
                                        </p:tgtEl>
                                        <p:attrNameLst>
                                          <p:attrName>ppt_h</p:attrName>
                                        </p:attrNameLst>
                                      </p:cBhvr>
                                      <p:tavLst>
                                        <p:tav tm="0">
                                          <p:val>
                                            <p:strVal val="#ppt_h"/>
                                          </p:val>
                                        </p:tav>
                                        <p:tav tm="100000">
                                          <p:val>
                                            <p:strVal val="#ppt_h"/>
                                          </p:val>
                                        </p:tav>
                                      </p:tavLst>
                                    </p:anim>
                                    <p:animEffect transition="in" filter="fade">
                                      <p:cBhvr>
                                        <p:cTn id="84" dur="1000"/>
                                        <p:tgtEl>
                                          <p:spTgt spid="23"/>
                                        </p:tgtEl>
                                      </p:cBhvr>
                                    </p:animEffect>
                                  </p:childTnLst>
                                </p:cTn>
                              </p:par>
                              <p:par>
                                <p:cTn id="85" presetID="55" presetClass="entr" presetSubtype="0" fill="hold" nodeType="withEffect">
                                  <p:stCondLst>
                                    <p:cond delay="0"/>
                                  </p:stCondLst>
                                  <p:childTnLst>
                                    <p:set>
                                      <p:cBhvr>
                                        <p:cTn id="86" dur="1" fill="hold">
                                          <p:stCondLst>
                                            <p:cond delay="0"/>
                                          </p:stCondLst>
                                        </p:cTn>
                                        <p:tgtEl>
                                          <p:spTgt spid="24"/>
                                        </p:tgtEl>
                                        <p:attrNameLst>
                                          <p:attrName>style.visibility</p:attrName>
                                        </p:attrNameLst>
                                      </p:cBhvr>
                                      <p:to>
                                        <p:strVal val="visible"/>
                                      </p:to>
                                    </p:set>
                                    <p:anim calcmode="lin" valueType="num">
                                      <p:cBhvr>
                                        <p:cTn id="87" dur="1000" fill="hold"/>
                                        <p:tgtEl>
                                          <p:spTgt spid="24"/>
                                        </p:tgtEl>
                                        <p:attrNameLst>
                                          <p:attrName>ppt_w</p:attrName>
                                        </p:attrNameLst>
                                      </p:cBhvr>
                                      <p:tavLst>
                                        <p:tav tm="0">
                                          <p:val>
                                            <p:strVal val="#ppt_w*0.70"/>
                                          </p:val>
                                        </p:tav>
                                        <p:tav tm="100000">
                                          <p:val>
                                            <p:strVal val="#ppt_w"/>
                                          </p:val>
                                        </p:tav>
                                      </p:tavLst>
                                    </p:anim>
                                    <p:anim calcmode="lin" valueType="num">
                                      <p:cBhvr>
                                        <p:cTn id="88" dur="1000" fill="hold"/>
                                        <p:tgtEl>
                                          <p:spTgt spid="24"/>
                                        </p:tgtEl>
                                        <p:attrNameLst>
                                          <p:attrName>ppt_h</p:attrName>
                                        </p:attrNameLst>
                                      </p:cBhvr>
                                      <p:tavLst>
                                        <p:tav tm="0">
                                          <p:val>
                                            <p:strVal val="#ppt_h"/>
                                          </p:val>
                                        </p:tav>
                                        <p:tav tm="100000">
                                          <p:val>
                                            <p:strVal val="#ppt_h"/>
                                          </p:val>
                                        </p:tav>
                                      </p:tavLst>
                                    </p:anim>
                                    <p:animEffect transition="in" filter="fade">
                                      <p:cBhvr>
                                        <p:cTn id="89" dur="1000"/>
                                        <p:tgtEl>
                                          <p:spTgt spid="24"/>
                                        </p:tgtEl>
                                      </p:cBhvr>
                                    </p:animEffect>
                                  </p:childTnLst>
                                </p:cTn>
                              </p:par>
                            </p:childTnLst>
                          </p:cTn>
                        </p:par>
                      </p:childTnLst>
                    </p:cTn>
                  </p:par>
                  <p:par>
                    <p:cTn id="90" fill="hold">
                      <p:stCondLst>
                        <p:cond delay="indefinite"/>
                      </p:stCondLst>
                      <p:childTnLst>
                        <p:par>
                          <p:cTn id="91" fill="hold">
                            <p:stCondLst>
                              <p:cond delay="0"/>
                            </p:stCondLst>
                            <p:childTnLst>
                              <p:par>
                                <p:cTn id="92" presetID="12" presetClass="entr" presetSubtype="8" fill="hold" grpId="0" nodeType="clickEffect">
                                  <p:stCondLst>
                                    <p:cond delay="0"/>
                                  </p:stCondLst>
                                  <p:childTnLst>
                                    <p:set>
                                      <p:cBhvr>
                                        <p:cTn id="93" dur="1" fill="hold">
                                          <p:stCondLst>
                                            <p:cond delay="0"/>
                                          </p:stCondLst>
                                        </p:cTn>
                                        <p:tgtEl>
                                          <p:spTgt spid="28"/>
                                        </p:tgtEl>
                                        <p:attrNameLst>
                                          <p:attrName>style.visibility</p:attrName>
                                        </p:attrNameLst>
                                      </p:cBhvr>
                                      <p:to>
                                        <p:strVal val="visible"/>
                                      </p:to>
                                    </p:set>
                                    <p:anim calcmode="lin" valueType="num">
                                      <p:cBhvr additive="base">
                                        <p:cTn id="94" dur="500"/>
                                        <p:tgtEl>
                                          <p:spTgt spid="28"/>
                                        </p:tgtEl>
                                        <p:attrNameLst>
                                          <p:attrName>ppt_x</p:attrName>
                                        </p:attrNameLst>
                                      </p:cBhvr>
                                      <p:tavLst>
                                        <p:tav tm="0">
                                          <p:val>
                                            <p:strVal val="#ppt_x-#ppt_w*1.125000"/>
                                          </p:val>
                                        </p:tav>
                                        <p:tav tm="100000">
                                          <p:val>
                                            <p:strVal val="#ppt_x"/>
                                          </p:val>
                                        </p:tav>
                                      </p:tavLst>
                                    </p:anim>
                                    <p:animEffect transition="in" filter="wipe(right)">
                                      <p:cBhvr>
                                        <p:cTn id="95" dur="500"/>
                                        <p:tgtEl>
                                          <p:spTgt spid="28"/>
                                        </p:tgtEl>
                                      </p:cBhvr>
                                    </p:animEffect>
                                  </p:childTnLst>
                                </p:cTn>
                              </p:par>
                            </p:childTnLst>
                          </p:cTn>
                        </p:par>
                      </p:childTnLst>
                    </p:cTn>
                  </p:par>
                  <p:par>
                    <p:cTn id="96" fill="hold">
                      <p:stCondLst>
                        <p:cond delay="indefinite"/>
                      </p:stCondLst>
                      <p:childTnLst>
                        <p:par>
                          <p:cTn id="97" fill="hold">
                            <p:stCondLst>
                              <p:cond delay="0"/>
                            </p:stCondLst>
                            <p:childTnLst>
                              <p:par>
                                <p:cTn id="98" presetID="12" presetClass="entr" presetSubtype="8" fill="hold" grpId="0" nodeType="clickEffect">
                                  <p:stCondLst>
                                    <p:cond delay="0"/>
                                  </p:stCondLst>
                                  <p:childTnLst>
                                    <p:set>
                                      <p:cBhvr>
                                        <p:cTn id="99" dur="1" fill="hold">
                                          <p:stCondLst>
                                            <p:cond delay="0"/>
                                          </p:stCondLst>
                                        </p:cTn>
                                        <p:tgtEl>
                                          <p:spTgt spid="29"/>
                                        </p:tgtEl>
                                        <p:attrNameLst>
                                          <p:attrName>style.visibility</p:attrName>
                                        </p:attrNameLst>
                                      </p:cBhvr>
                                      <p:to>
                                        <p:strVal val="visible"/>
                                      </p:to>
                                    </p:set>
                                    <p:anim calcmode="lin" valueType="num">
                                      <p:cBhvr additive="base">
                                        <p:cTn id="100" dur="500"/>
                                        <p:tgtEl>
                                          <p:spTgt spid="29"/>
                                        </p:tgtEl>
                                        <p:attrNameLst>
                                          <p:attrName>ppt_x</p:attrName>
                                        </p:attrNameLst>
                                      </p:cBhvr>
                                      <p:tavLst>
                                        <p:tav tm="0">
                                          <p:val>
                                            <p:strVal val="#ppt_x-#ppt_w*1.125000"/>
                                          </p:val>
                                        </p:tav>
                                        <p:tav tm="100000">
                                          <p:val>
                                            <p:strVal val="#ppt_x"/>
                                          </p:val>
                                        </p:tav>
                                      </p:tavLst>
                                    </p:anim>
                                    <p:animEffect transition="in" filter="wipe(right)">
                                      <p:cBhvr>
                                        <p:cTn id="101" dur="500"/>
                                        <p:tgtEl>
                                          <p:spTgt spid="29"/>
                                        </p:tgtEl>
                                      </p:cBhvr>
                                    </p:animEffect>
                                  </p:childTnLst>
                                </p:cTn>
                              </p:par>
                            </p:childTnLst>
                          </p:cTn>
                        </p:par>
                      </p:childTnLst>
                    </p:cTn>
                  </p:par>
                  <p:par>
                    <p:cTn id="102" fill="hold">
                      <p:stCondLst>
                        <p:cond delay="indefinite"/>
                      </p:stCondLst>
                      <p:childTnLst>
                        <p:par>
                          <p:cTn id="103" fill="hold">
                            <p:stCondLst>
                              <p:cond delay="0"/>
                            </p:stCondLst>
                            <p:childTnLst>
                              <p:par>
                                <p:cTn id="104" presetID="12" presetClass="entr" presetSubtype="8" fill="hold" grpId="0" nodeType="clickEffect">
                                  <p:stCondLst>
                                    <p:cond delay="0"/>
                                  </p:stCondLst>
                                  <p:childTnLst>
                                    <p:set>
                                      <p:cBhvr>
                                        <p:cTn id="105" dur="1" fill="hold">
                                          <p:stCondLst>
                                            <p:cond delay="0"/>
                                          </p:stCondLst>
                                        </p:cTn>
                                        <p:tgtEl>
                                          <p:spTgt spid="30"/>
                                        </p:tgtEl>
                                        <p:attrNameLst>
                                          <p:attrName>style.visibility</p:attrName>
                                        </p:attrNameLst>
                                      </p:cBhvr>
                                      <p:to>
                                        <p:strVal val="visible"/>
                                      </p:to>
                                    </p:set>
                                    <p:anim calcmode="lin" valueType="num">
                                      <p:cBhvr additive="base">
                                        <p:cTn id="106" dur="500"/>
                                        <p:tgtEl>
                                          <p:spTgt spid="30"/>
                                        </p:tgtEl>
                                        <p:attrNameLst>
                                          <p:attrName>ppt_x</p:attrName>
                                        </p:attrNameLst>
                                      </p:cBhvr>
                                      <p:tavLst>
                                        <p:tav tm="0">
                                          <p:val>
                                            <p:strVal val="#ppt_x-#ppt_w*1.125000"/>
                                          </p:val>
                                        </p:tav>
                                        <p:tav tm="100000">
                                          <p:val>
                                            <p:strVal val="#ppt_x"/>
                                          </p:val>
                                        </p:tav>
                                      </p:tavLst>
                                    </p:anim>
                                    <p:animEffect transition="in" filter="wipe(right)">
                                      <p:cBhvr>
                                        <p:cTn id="107" dur="500"/>
                                        <p:tgtEl>
                                          <p:spTgt spid="30"/>
                                        </p:tgtEl>
                                      </p:cBhvr>
                                    </p:animEffect>
                                  </p:childTnLst>
                                </p:cTn>
                              </p:par>
                            </p:childTnLst>
                          </p:cTn>
                        </p:par>
                      </p:childTnLst>
                    </p:cTn>
                  </p:par>
                  <p:par>
                    <p:cTn id="108" fill="hold">
                      <p:stCondLst>
                        <p:cond delay="indefinite"/>
                      </p:stCondLst>
                      <p:childTnLst>
                        <p:par>
                          <p:cTn id="109" fill="hold">
                            <p:stCondLst>
                              <p:cond delay="0"/>
                            </p:stCondLst>
                            <p:childTnLst>
                              <p:par>
                                <p:cTn id="110" presetID="12" presetClass="entr" presetSubtype="8" fill="hold" grpId="0" nodeType="clickEffect">
                                  <p:stCondLst>
                                    <p:cond delay="0"/>
                                  </p:stCondLst>
                                  <p:childTnLst>
                                    <p:set>
                                      <p:cBhvr>
                                        <p:cTn id="111" dur="1" fill="hold">
                                          <p:stCondLst>
                                            <p:cond delay="0"/>
                                          </p:stCondLst>
                                        </p:cTn>
                                        <p:tgtEl>
                                          <p:spTgt spid="31"/>
                                        </p:tgtEl>
                                        <p:attrNameLst>
                                          <p:attrName>style.visibility</p:attrName>
                                        </p:attrNameLst>
                                      </p:cBhvr>
                                      <p:to>
                                        <p:strVal val="visible"/>
                                      </p:to>
                                    </p:set>
                                    <p:anim calcmode="lin" valueType="num">
                                      <p:cBhvr additive="base">
                                        <p:cTn id="112" dur="500"/>
                                        <p:tgtEl>
                                          <p:spTgt spid="31"/>
                                        </p:tgtEl>
                                        <p:attrNameLst>
                                          <p:attrName>ppt_x</p:attrName>
                                        </p:attrNameLst>
                                      </p:cBhvr>
                                      <p:tavLst>
                                        <p:tav tm="0">
                                          <p:val>
                                            <p:strVal val="#ppt_x-#ppt_w*1.125000"/>
                                          </p:val>
                                        </p:tav>
                                        <p:tav tm="100000">
                                          <p:val>
                                            <p:strVal val="#ppt_x"/>
                                          </p:val>
                                        </p:tav>
                                      </p:tavLst>
                                    </p:anim>
                                    <p:animEffect transition="in" filter="wipe(right)">
                                      <p:cBhvr>
                                        <p:cTn id="113" dur="500"/>
                                        <p:tgtEl>
                                          <p:spTgt spid="31"/>
                                        </p:tgtEl>
                                      </p:cBhvr>
                                    </p:animEffect>
                                  </p:childTnLst>
                                </p:cTn>
                              </p:par>
                            </p:childTnLst>
                          </p:cTn>
                        </p:par>
                      </p:childTnLst>
                    </p:cTn>
                  </p:par>
                  <p:par>
                    <p:cTn id="114" fill="hold">
                      <p:stCondLst>
                        <p:cond delay="indefinite"/>
                      </p:stCondLst>
                      <p:childTnLst>
                        <p:par>
                          <p:cTn id="115" fill="hold">
                            <p:stCondLst>
                              <p:cond delay="0"/>
                            </p:stCondLst>
                            <p:childTnLst>
                              <p:par>
                                <p:cTn id="116" presetID="12" presetClass="entr" presetSubtype="8" fill="hold" grpId="0" nodeType="clickEffect">
                                  <p:stCondLst>
                                    <p:cond delay="0"/>
                                  </p:stCondLst>
                                  <p:childTnLst>
                                    <p:set>
                                      <p:cBhvr>
                                        <p:cTn id="117" dur="1" fill="hold">
                                          <p:stCondLst>
                                            <p:cond delay="0"/>
                                          </p:stCondLst>
                                        </p:cTn>
                                        <p:tgtEl>
                                          <p:spTgt spid="33"/>
                                        </p:tgtEl>
                                        <p:attrNameLst>
                                          <p:attrName>style.visibility</p:attrName>
                                        </p:attrNameLst>
                                      </p:cBhvr>
                                      <p:to>
                                        <p:strVal val="visible"/>
                                      </p:to>
                                    </p:set>
                                    <p:anim calcmode="lin" valueType="num">
                                      <p:cBhvr additive="base">
                                        <p:cTn id="118" dur="500"/>
                                        <p:tgtEl>
                                          <p:spTgt spid="33"/>
                                        </p:tgtEl>
                                        <p:attrNameLst>
                                          <p:attrName>ppt_x</p:attrName>
                                        </p:attrNameLst>
                                      </p:cBhvr>
                                      <p:tavLst>
                                        <p:tav tm="0">
                                          <p:val>
                                            <p:strVal val="#ppt_x-#ppt_w*1.125000"/>
                                          </p:val>
                                        </p:tav>
                                        <p:tav tm="100000">
                                          <p:val>
                                            <p:strVal val="#ppt_x"/>
                                          </p:val>
                                        </p:tav>
                                      </p:tavLst>
                                    </p:anim>
                                    <p:animEffect transition="in" filter="wipe(right)">
                                      <p:cBhvr>
                                        <p:cTn id="119" dur="500"/>
                                        <p:tgtEl>
                                          <p:spTgt spid="33"/>
                                        </p:tgtEl>
                                      </p:cBhvr>
                                    </p:animEffect>
                                  </p:childTnLst>
                                </p:cTn>
                              </p:par>
                            </p:childTnLst>
                          </p:cTn>
                        </p:par>
                      </p:childTnLst>
                    </p:cTn>
                  </p:par>
                  <p:par>
                    <p:cTn id="120" fill="hold">
                      <p:stCondLst>
                        <p:cond delay="indefinite"/>
                      </p:stCondLst>
                      <p:childTnLst>
                        <p:par>
                          <p:cTn id="121" fill="hold">
                            <p:stCondLst>
                              <p:cond delay="0"/>
                            </p:stCondLst>
                            <p:childTnLst>
                              <p:par>
                                <p:cTn id="122" presetID="12" presetClass="entr" presetSubtype="8" fill="hold" grpId="0" nodeType="clickEffect">
                                  <p:stCondLst>
                                    <p:cond delay="0"/>
                                  </p:stCondLst>
                                  <p:childTnLst>
                                    <p:set>
                                      <p:cBhvr>
                                        <p:cTn id="123" dur="1" fill="hold">
                                          <p:stCondLst>
                                            <p:cond delay="0"/>
                                          </p:stCondLst>
                                        </p:cTn>
                                        <p:tgtEl>
                                          <p:spTgt spid="35"/>
                                        </p:tgtEl>
                                        <p:attrNameLst>
                                          <p:attrName>style.visibility</p:attrName>
                                        </p:attrNameLst>
                                      </p:cBhvr>
                                      <p:to>
                                        <p:strVal val="visible"/>
                                      </p:to>
                                    </p:set>
                                    <p:anim calcmode="lin" valueType="num">
                                      <p:cBhvr additive="base">
                                        <p:cTn id="124" dur="500"/>
                                        <p:tgtEl>
                                          <p:spTgt spid="35"/>
                                        </p:tgtEl>
                                        <p:attrNameLst>
                                          <p:attrName>ppt_x</p:attrName>
                                        </p:attrNameLst>
                                      </p:cBhvr>
                                      <p:tavLst>
                                        <p:tav tm="0">
                                          <p:val>
                                            <p:strVal val="#ppt_x-#ppt_w*1.125000"/>
                                          </p:val>
                                        </p:tav>
                                        <p:tav tm="100000">
                                          <p:val>
                                            <p:strVal val="#ppt_x"/>
                                          </p:val>
                                        </p:tav>
                                      </p:tavLst>
                                    </p:anim>
                                    <p:animEffect transition="in" filter="wipe(right)">
                                      <p:cBhvr>
                                        <p:cTn id="125" dur="500"/>
                                        <p:tgtEl>
                                          <p:spTgt spid="35"/>
                                        </p:tgtEl>
                                      </p:cBhvr>
                                    </p:animEffect>
                                  </p:childTnLst>
                                </p:cTn>
                              </p:par>
                            </p:childTnLst>
                          </p:cTn>
                        </p:par>
                      </p:childTnLst>
                    </p:cTn>
                  </p:par>
                  <p:par>
                    <p:cTn id="126" fill="hold">
                      <p:stCondLst>
                        <p:cond delay="indefinite"/>
                      </p:stCondLst>
                      <p:childTnLst>
                        <p:par>
                          <p:cTn id="127" fill="hold">
                            <p:stCondLst>
                              <p:cond delay="0"/>
                            </p:stCondLst>
                            <p:childTnLst>
                              <p:par>
                                <p:cTn id="128" presetID="12" presetClass="entr" presetSubtype="8" fill="hold" grpId="0" nodeType="clickEffect">
                                  <p:stCondLst>
                                    <p:cond delay="0"/>
                                  </p:stCondLst>
                                  <p:childTnLst>
                                    <p:set>
                                      <p:cBhvr>
                                        <p:cTn id="129" dur="1" fill="hold">
                                          <p:stCondLst>
                                            <p:cond delay="0"/>
                                          </p:stCondLst>
                                        </p:cTn>
                                        <p:tgtEl>
                                          <p:spTgt spid="37"/>
                                        </p:tgtEl>
                                        <p:attrNameLst>
                                          <p:attrName>style.visibility</p:attrName>
                                        </p:attrNameLst>
                                      </p:cBhvr>
                                      <p:to>
                                        <p:strVal val="visible"/>
                                      </p:to>
                                    </p:set>
                                    <p:anim calcmode="lin" valueType="num">
                                      <p:cBhvr additive="base">
                                        <p:cTn id="130" dur="500"/>
                                        <p:tgtEl>
                                          <p:spTgt spid="37"/>
                                        </p:tgtEl>
                                        <p:attrNameLst>
                                          <p:attrName>ppt_x</p:attrName>
                                        </p:attrNameLst>
                                      </p:cBhvr>
                                      <p:tavLst>
                                        <p:tav tm="0">
                                          <p:val>
                                            <p:strVal val="#ppt_x-#ppt_w*1.125000"/>
                                          </p:val>
                                        </p:tav>
                                        <p:tav tm="100000">
                                          <p:val>
                                            <p:strVal val="#ppt_x"/>
                                          </p:val>
                                        </p:tav>
                                      </p:tavLst>
                                    </p:anim>
                                    <p:animEffect transition="in" filter="wipe(right)">
                                      <p:cBhvr>
                                        <p:cTn id="131" dur="500"/>
                                        <p:tgtEl>
                                          <p:spTgt spid="37"/>
                                        </p:tgtEl>
                                      </p:cBhvr>
                                    </p:animEffect>
                                  </p:childTnLst>
                                </p:cTn>
                              </p:par>
                            </p:childTnLst>
                          </p:cTn>
                        </p:par>
                      </p:childTnLst>
                    </p:cTn>
                  </p:par>
                  <p:par>
                    <p:cTn id="132" fill="hold">
                      <p:stCondLst>
                        <p:cond delay="indefinite"/>
                      </p:stCondLst>
                      <p:childTnLst>
                        <p:par>
                          <p:cTn id="133" fill="hold">
                            <p:stCondLst>
                              <p:cond delay="0"/>
                            </p:stCondLst>
                            <p:childTnLst>
                              <p:par>
                                <p:cTn id="134" presetID="12" presetClass="entr" presetSubtype="8" fill="hold" grpId="0" nodeType="clickEffect">
                                  <p:stCondLst>
                                    <p:cond delay="0"/>
                                  </p:stCondLst>
                                  <p:childTnLst>
                                    <p:set>
                                      <p:cBhvr>
                                        <p:cTn id="135" dur="1" fill="hold">
                                          <p:stCondLst>
                                            <p:cond delay="0"/>
                                          </p:stCondLst>
                                        </p:cTn>
                                        <p:tgtEl>
                                          <p:spTgt spid="39"/>
                                        </p:tgtEl>
                                        <p:attrNameLst>
                                          <p:attrName>style.visibility</p:attrName>
                                        </p:attrNameLst>
                                      </p:cBhvr>
                                      <p:to>
                                        <p:strVal val="visible"/>
                                      </p:to>
                                    </p:set>
                                    <p:anim calcmode="lin" valueType="num">
                                      <p:cBhvr additive="base">
                                        <p:cTn id="136" dur="500"/>
                                        <p:tgtEl>
                                          <p:spTgt spid="39"/>
                                        </p:tgtEl>
                                        <p:attrNameLst>
                                          <p:attrName>ppt_x</p:attrName>
                                        </p:attrNameLst>
                                      </p:cBhvr>
                                      <p:tavLst>
                                        <p:tav tm="0">
                                          <p:val>
                                            <p:strVal val="#ppt_x-#ppt_w*1.125000"/>
                                          </p:val>
                                        </p:tav>
                                        <p:tav tm="100000">
                                          <p:val>
                                            <p:strVal val="#ppt_x"/>
                                          </p:val>
                                        </p:tav>
                                      </p:tavLst>
                                    </p:anim>
                                    <p:animEffect transition="in" filter="wipe(right)">
                                      <p:cBhvr>
                                        <p:cTn id="137" dur="500"/>
                                        <p:tgtEl>
                                          <p:spTgt spid="39"/>
                                        </p:tgtEl>
                                      </p:cBhvr>
                                    </p:animEffect>
                                  </p:childTnLst>
                                </p:cTn>
                              </p:par>
                            </p:childTnLst>
                          </p:cTn>
                        </p:par>
                      </p:childTnLst>
                    </p:cTn>
                  </p:par>
                  <p:par>
                    <p:cTn id="138" fill="hold">
                      <p:stCondLst>
                        <p:cond delay="indefinite"/>
                      </p:stCondLst>
                      <p:childTnLst>
                        <p:par>
                          <p:cTn id="139" fill="hold">
                            <p:stCondLst>
                              <p:cond delay="0"/>
                            </p:stCondLst>
                            <p:childTnLst>
                              <p:par>
                                <p:cTn id="140" presetID="12" presetClass="entr" presetSubtype="8" fill="hold" grpId="0" nodeType="clickEffect">
                                  <p:stCondLst>
                                    <p:cond delay="0"/>
                                  </p:stCondLst>
                                  <p:childTnLst>
                                    <p:set>
                                      <p:cBhvr>
                                        <p:cTn id="141" dur="1" fill="hold">
                                          <p:stCondLst>
                                            <p:cond delay="0"/>
                                          </p:stCondLst>
                                        </p:cTn>
                                        <p:tgtEl>
                                          <p:spTgt spid="57"/>
                                        </p:tgtEl>
                                        <p:attrNameLst>
                                          <p:attrName>style.visibility</p:attrName>
                                        </p:attrNameLst>
                                      </p:cBhvr>
                                      <p:to>
                                        <p:strVal val="visible"/>
                                      </p:to>
                                    </p:set>
                                    <p:anim calcmode="lin" valueType="num">
                                      <p:cBhvr additive="base">
                                        <p:cTn id="142" dur="500"/>
                                        <p:tgtEl>
                                          <p:spTgt spid="57"/>
                                        </p:tgtEl>
                                        <p:attrNameLst>
                                          <p:attrName>ppt_x</p:attrName>
                                        </p:attrNameLst>
                                      </p:cBhvr>
                                      <p:tavLst>
                                        <p:tav tm="0">
                                          <p:val>
                                            <p:strVal val="#ppt_x-#ppt_w*1.125000"/>
                                          </p:val>
                                        </p:tav>
                                        <p:tav tm="100000">
                                          <p:val>
                                            <p:strVal val="#ppt_x"/>
                                          </p:val>
                                        </p:tav>
                                      </p:tavLst>
                                    </p:anim>
                                    <p:animEffect transition="in" filter="wipe(right)">
                                      <p:cBhvr>
                                        <p:cTn id="143" dur="500"/>
                                        <p:tgtEl>
                                          <p:spTgt spid="57"/>
                                        </p:tgtEl>
                                      </p:cBhvr>
                                    </p:animEffect>
                                  </p:childTnLst>
                                </p:cTn>
                              </p:par>
                            </p:childTnLst>
                          </p:cTn>
                        </p:par>
                      </p:childTnLst>
                    </p:cTn>
                  </p:par>
                  <p:par>
                    <p:cTn id="144" fill="hold">
                      <p:stCondLst>
                        <p:cond delay="indefinite"/>
                      </p:stCondLst>
                      <p:childTnLst>
                        <p:par>
                          <p:cTn id="145" fill="hold">
                            <p:stCondLst>
                              <p:cond delay="0"/>
                            </p:stCondLst>
                            <p:childTnLst>
                              <p:par>
                                <p:cTn id="146" presetID="12" presetClass="entr" presetSubtype="8" fill="hold" grpId="0" nodeType="clickEffect">
                                  <p:stCondLst>
                                    <p:cond delay="0"/>
                                  </p:stCondLst>
                                  <p:childTnLst>
                                    <p:set>
                                      <p:cBhvr>
                                        <p:cTn id="147" dur="1" fill="hold">
                                          <p:stCondLst>
                                            <p:cond delay="0"/>
                                          </p:stCondLst>
                                        </p:cTn>
                                        <p:tgtEl>
                                          <p:spTgt spid="55"/>
                                        </p:tgtEl>
                                        <p:attrNameLst>
                                          <p:attrName>style.visibility</p:attrName>
                                        </p:attrNameLst>
                                      </p:cBhvr>
                                      <p:to>
                                        <p:strVal val="visible"/>
                                      </p:to>
                                    </p:set>
                                    <p:anim calcmode="lin" valueType="num">
                                      <p:cBhvr additive="base">
                                        <p:cTn id="148" dur="500"/>
                                        <p:tgtEl>
                                          <p:spTgt spid="55"/>
                                        </p:tgtEl>
                                        <p:attrNameLst>
                                          <p:attrName>ppt_x</p:attrName>
                                        </p:attrNameLst>
                                      </p:cBhvr>
                                      <p:tavLst>
                                        <p:tav tm="0">
                                          <p:val>
                                            <p:strVal val="#ppt_x-#ppt_w*1.125000"/>
                                          </p:val>
                                        </p:tav>
                                        <p:tav tm="100000">
                                          <p:val>
                                            <p:strVal val="#ppt_x"/>
                                          </p:val>
                                        </p:tav>
                                      </p:tavLst>
                                    </p:anim>
                                    <p:animEffect transition="in" filter="wipe(right)">
                                      <p:cBhvr>
                                        <p:cTn id="149" dur="500"/>
                                        <p:tgtEl>
                                          <p:spTgt spid="55"/>
                                        </p:tgtEl>
                                      </p:cBhvr>
                                    </p:animEffect>
                                  </p:childTnLst>
                                </p:cTn>
                              </p:par>
                            </p:childTnLst>
                          </p:cTn>
                        </p:par>
                      </p:childTnLst>
                    </p:cTn>
                  </p:par>
                  <p:par>
                    <p:cTn id="150" fill="hold">
                      <p:stCondLst>
                        <p:cond delay="indefinite"/>
                      </p:stCondLst>
                      <p:childTnLst>
                        <p:par>
                          <p:cTn id="151" fill="hold">
                            <p:stCondLst>
                              <p:cond delay="0"/>
                            </p:stCondLst>
                            <p:childTnLst>
                              <p:par>
                                <p:cTn id="152" presetID="12" presetClass="entr" presetSubtype="8" fill="hold" grpId="0" nodeType="clickEffect">
                                  <p:stCondLst>
                                    <p:cond delay="0"/>
                                  </p:stCondLst>
                                  <p:childTnLst>
                                    <p:set>
                                      <p:cBhvr>
                                        <p:cTn id="153" dur="1" fill="hold">
                                          <p:stCondLst>
                                            <p:cond delay="0"/>
                                          </p:stCondLst>
                                        </p:cTn>
                                        <p:tgtEl>
                                          <p:spTgt spid="45"/>
                                        </p:tgtEl>
                                        <p:attrNameLst>
                                          <p:attrName>style.visibility</p:attrName>
                                        </p:attrNameLst>
                                      </p:cBhvr>
                                      <p:to>
                                        <p:strVal val="visible"/>
                                      </p:to>
                                    </p:set>
                                    <p:anim calcmode="lin" valueType="num">
                                      <p:cBhvr additive="base">
                                        <p:cTn id="154" dur="500"/>
                                        <p:tgtEl>
                                          <p:spTgt spid="45"/>
                                        </p:tgtEl>
                                        <p:attrNameLst>
                                          <p:attrName>ppt_x</p:attrName>
                                        </p:attrNameLst>
                                      </p:cBhvr>
                                      <p:tavLst>
                                        <p:tav tm="0">
                                          <p:val>
                                            <p:strVal val="#ppt_x-#ppt_w*1.125000"/>
                                          </p:val>
                                        </p:tav>
                                        <p:tav tm="100000">
                                          <p:val>
                                            <p:strVal val="#ppt_x"/>
                                          </p:val>
                                        </p:tav>
                                      </p:tavLst>
                                    </p:anim>
                                    <p:animEffect transition="in" filter="wipe(right)">
                                      <p:cBhvr>
                                        <p:cTn id="155" dur="500"/>
                                        <p:tgtEl>
                                          <p:spTgt spid="45"/>
                                        </p:tgtEl>
                                      </p:cBhvr>
                                    </p:animEffect>
                                  </p:childTnLst>
                                </p:cTn>
                              </p:par>
                            </p:childTnLst>
                          </p:cTn>
                        </p:par>
                      </p:childTnLst>
                    </p:cTn>
                  </p:par>
                  <p:par>
                    <p:cTn id="156" fill="hold">
                      <p:stCondLst>
                        <p:cond delay="indefinite"/>
                      </p:stCondLst>
                      <p:childTnLst>
                        <p:par>
                          <p:cTn id="157" fill="hold">
                            <p:stCondLst>
                              <p:cond delay="0"/>
                            </p:stCondLst>
                            <p:childTnLst>
                              <p:par>
                                <p:cTn id="158" presetID="12" presetClass="entr" presetSubtype="8" fill="hold" grpId="0" nodeType="clickEffect">
                                  <p:stCondLst>
                                    <p:cond delay="0"/>
                                  </p:stCondLst>
                                  <p:childTnLst>
                                    <p:set>
                                      <p:cBhvr>
                                        <p:cTn id="159" dur="1" fill="hold">
                                          <p:stCondLst>
                                            <p:cond delay="0"/>
                                          </p:stCondLst>
                                        </p:cTn>
                                        <p:tgtEl>
                                          <p:spTgt spid="47"/>
                                        </p:tgtEl>
                                        <p:attrNameLst>
                                          <p:attrName>style.visibility</p:attrName>
                                        </p:attrNameLst>
                                      </p:cBhvr>
                                      <p:to>
                                        <p:strVal val="visible"/>
                                      </p:to>
                                    </p:set>
                                    <p:anim calcmode="lin" valueType="num">
                                      <p:cBhvr additive="base">
                                        <p:cTn id="160" dur="500"/>
                                        <p:tgtEl>
                                          <p:spTgt spid="47"/>
                                        </p:tgtEl>
                                        <p:attrNameLst>
                                          <p:attrName>ppt_x</p:attrName>
                                        </p:attrNameLst>
                                      </p:cBhvr>
                                      <p:tavLst>
                                        <p:tav tm="0">
                                          <p:val>
                                            <p:strVal val="#ppt_x-#ppt_w*1.125000"/>
                                          </p:val>
                                        </p:tav>
                                        <p:tav tm="100000">
                                          <p:val>
                                            <p:strVal val="#ppt_x"/>
                                          </p:val>
                                        </p:tav>
                                      </p:tavLst>
                                    </p:anim>
                                    <p:animEffect transition="in" filter="wipe(right)">
                                      <p:cBhvr>
                                        <p:cTn id="161" dur="500"/>
                                        <p:tgtEl>
                                          <p:spTgt spid="47"/>
                                        </p:tgtEl>
                                      </p:cBhvr>
                                    </p:animEffect>
                                  </p:childTnLst>
                                </p:cTn>
                              </p:par>
                            </p:childTnLst>
                          </p:cTn>
                        </p:par>
                      </p:childTnLst>
                    </p:cTn>
                  </p:par>
                  <p:par>
                    <p:cTn id="162" fill="hold">
                      <p:stCondLst>
                        <p:cond delay="indefinite"/>
                      </p:stCondLst>
                      <p:childTnLst>
                        <p:par>
                          <p:cTn id="163" fill="hold">
                            <p:stCondLst>
                              <p:cond delay="0"/>
                            </p:stCondLst>
                            <p:childTnLst>
                              <p:par>
                                <p:cTn id="164" presetID="12" presetClass="entr" presetSubtype="8" fill="hold" grpId="0" nodeType="clickEffect">
                                  <p:stCondLst>
                                    <p:cond delay="0"/>
                                  </p:stCondLst>
                                  <p:childTnLst>
                                    <p:set>
                                      <p:cBhvr>
                                        <p:cTn id="165" dur="1" fill="hold">
                                          <p:stCondLst>
                                            <p:cond delay="0"/>
                                          </p:stCondLst>
                                        </p:cTn>
                                        <p:tgtEl>
                                          <p:spTgt spid="49"/>
                                        </p:tgtEl>
                                        <p:attrNameLst>
                                          <p:attrName>style.visibility</p:attrName>
                                        </p:attrNameLst>
                                      </p:cBhvr>
                                      <p:to>
                                        <p:strVal val="visible"/>
                                      </p:to>
                                    </p:set>
                                    <p:anim calcmode="lin" valueType="num">
                                      <p:cBhvr additive="base">
                                        <p:cTn id="166" dur="500"/>
                                        <p:tgtEl>
                                          <p:spTgt spid="49"/>
                                        </p:tgtEl>
                                        <p:attrNameLst>
                                          <p:attrName>ppt_x</p:attrName>
                                        </p:attrNameLst>
                                      </p:cBhvr>
                                      <p:tavLst>
                                        <p:tav tm="0">
                                          <p:val>
                                            <p:strVal val="#ppt_x-#ppt_w*1.125000"/>
                                          </p:val>
                                        </p:tav>
                                        <p:tav tm="100000">
                                          <p:val>
                                            <p:strVal val="#ppt_x"/>
                                          </p:val>
                                        </p:tav>
                                      </p:tavLst>
                                    </p:anim>
                                    <p:animEffect transition="in" filter="wipe(right)">
                                      <p:cBhvr>
                                        <p:cTn id="167" dur="500"/>
                                        <p:tgtEl>
                                          <p:spTgt spid="49"/>
                                        </p:tgtEl>
                                      </p:cBhvr>
                                    </p:animEffect>
                                  </p:childTnLst>
                                </p:cTn>
                              </p:par>
                            </p:childTnLst>
                          </p:cTn>
                        </p:par>
                      </p:childTnLst>
                    </p:cTn>
                  </p:par>
                  <p:par>
                    <p:cTn id="168" fill="hold">
                      <p:stCondLst>
                        <p:cond delay="indefinite"/>
                      </p:stCondLst>
                      <p:childTnLst>
                        <p:par>
                          <p:cTn id="169" fill="hold">
                            <p:stCondLst>
                              <p:cond delay="0"/>
                            </p:stCondLst>
                            <p:childTnLst>
                              <p:par>
                                <p:cTn id="170" presetID="12" presetClass="entr" presetSubtype="8" fill="hold" grpId="0" nodeType="clickEffect">
                                  <p:stCondLst>
                                    <p:cond delay="0"/>
                                  </p:stCondLst>
                                  <p:childTnLst>
                                    <p:set>
                                      <p:cBhvr>
                                        <p:cTn id="171" dur="1" fill="hold">
                                          <p:stCondLst>
                                            <p:cond delay="0"/>
                                          </p:stCondLst>
                                        </p:cTn>
                                        <p:tgtEl>
                                          <p:spTgt spid="51"/>
                                        </p:tgtEl>
                                        <p:attrNameLst>
                                          <p:attrName>style.visibility</p:attrName>
                                        </p:attrNameLst>
                                      </p:cBhvr>
                                      <p:to>
                                        <p:strVal val="visible"/>
                                      </p:to>
                                    </p:set>
                                    <p:anim calcmode="lin" valueType="num">
                                      <p:cBhvr additive="base">
                                        <p:cTn id="172" dur="500"/>
                                        <p:tgtEl>
                                          <p:spTgt spid="51"/>
                                        </p:tgtEl>
                                        <p:attrNameLst>
                                          <p:attrName>ppt_x</p:attrName>
                                        </p:attrNameLst>
                                      </p:cBhvr>
                                      <p:tavLst>
                                        <p:tav tm="0">
                                          <p:val>
                                            <p:strVal val="#ppt_x-#ppt_w*1.125000"/>
                                          </p:val>
                                        </p:tav>
                                        <p:tav tm="100000">
                                          <p:val>
                                            <p:strVal val="#ppt_x"/>
                                          </p:val>
                                        </p:tav>
                                      </p:tavLst>
                                    </p:anim>
                                    <p:animEffect transition="in" filter="wipe(right)">
                                      <p:cBhvr>
                                        <p:cTn id="173" dur="500"/>
                                        <p:tgtEl>
                                          <p:spTgt spid="51"/>
                                        </p:tgtEl>
                                      </p:cBhvr>
                                    </p:animEffect>
                                  </p:childTnLst>
                                </p:cTn>
                              </p:par>
                            </p:childTnLst>
                          </p:cTn>
                        </p:par>
                      </p:childTnLst>
                    </p:cTn>
                  </p:par>
                  <p:par>
                    <p:cTn id="174" fill="hold">
                      <p:stCondLst>
                        <p:cond delay="indefinite"/>
                      </p:stCondLst>
                      <p:childTnLst>
                        <p:par>
                          <p:cTn id="175" fill="hold">
                            <p:stCondLst>
                              <p:cond delay="0"/>
                            </p:stCondLst>
                            <p:childTnLst>
                              <p:par>
                                <p:cTn id="176" presetID="12" presetClass="entr" presetSubtype="8" fill="hold" grpId="0" nodeType="clickEffect">
                                  <p:stCondLst>
                                    <p:cond delay="0"/>
                                  </p:stCondLst>
                                  <p:childTnLst>
                                    <p:set>
                                      <p:cBhvr>
                                        <p:cTn id="177" dur="1" fill="hold">
                                          <p:stCondLst>
                                            <p:cond delay="0"/>
                                          </p:stCondLst>
                                        </p:cTn>
                                        <p:tgtEl>
                                          <p:spTgt spid="53"/>
                                        </p:tgtEl>
                                        <p:attrNameLst>
                                          <p:attrName>style.visibility</p:attrName>
                                        </p:attrNameLst>
                                      </p:cBhvr>
                                      <p:to>
                                        <p:strVal val="visible"/>
                                      </p:to>
                                    </p:set>
                                    <p:anim calcmode="lin" valueType="num">
                                      <p:cBhvr additive="base">
                                        <p:cTn id="178" dur="500"/>
                                        <p:tgtEl>
                                          <p:spTgt spid="53"/>
                                        </p:tgtEl>
                                        <p:attrNameLst>
                                          <p:attrName>ppt_x</p:attrName>
                                        </p:attrNameLst>
                                      </p:cBhvr>
                                      <p:tavLst>
                                        <p:tav tm="0">
                                          <p:val>
                                            <p:strVal val="#ppt_x-#ppt_w*1.125000"/>
                                          </p:val>
                                        </p:tav>
                                        <p:tav tm="100000">
                                          <p:val>
                                            <p:strVal val="#ppt_x"/>
                                          </p:val>
                                        </p:tav>
                                      </p:tavLst>
                                    </p:anim>
                                    <p:animEffect transition="in" filter="wipe(right)">
                                      <p:cBhvr>
                                        <p:cTn id="179" dur="500"/>
                                        <p:tgtEl>
                                          <p:spTgt spid="53"/>
                                        </p:tgtEl>
                                      </p:cBhvr>
                                    </p:animEffect>
                                  </p:childTnLst>
                                </p:cTn>
                              </p:par>
                            </p:childTnLst>
                          </p:cTn>
                        </p:par>
                      </p:childTnLst>
                    </p:cTn>
                  </p:par>
                  <p:par>
                    <p:cTn id="180" fill="hold">
                      <p:stCondLst>
                        <p:cond delay="indefinite"/>
                      </p:stCondLst>
                      <p:childTnLst>
                        <p:par>
                          <p:cTn id="181" fill="hold">
                            <p:stCondLst>
                              <p:cond delay="0"/>
                            </p:stCondLst>
                            <p:childTnLst>
                              <p:par>
                                <p:cTn id="182" presetID="12" presetClass="entr" presetSubtype="8" fill="hold" grpId="0" nodeType="clickEffect">
                                  <p:stCondLst>
                                    <p:cond delay="0"/>
                                  </p:stCondLst>
                                  <p:childTnLst>
                                    <p:set>
                                      <p:cBhvr>
                                        <p:cTn id="183" dur="1" fill="hold">
                                          <p:stCondLst>
                                            <p:cond delay="0"/>
                                          </p:stCondLst>
                                        </p:cTn>
                                        <p:tgtEl>
                                          <p:spTgt spid="59"/>
                                        </p:tgtEl>
                                        <p:attrNameLst>
                                          <p:attrName>style.visibility</p:attrName>
                                        </p:attrNameLst>
                                      </p:cBhvr>
                                      <p:to>
                                        <p:strVal val="visible"/>
                                      </p:to>
                                    </p:set>
                                    <p:anim calcmode="lin" valueType="num">
                                      <p:cBhvr additive="base">
                                        <p:cTn id="184" dur="500"/>
                                        <p:tgtEl>
                                          <p:spTgt spid="59"/>
                                        </p:tgtEl>
                                        <p:attrNameLst>
                                          <p:attrName>ppt_x</p:attrName>
                                        </p:attrNameLst>
                                      </p:cBhvr>
                                      <p:tavLst>
                                        <p:tav tm="0">
                                          <p:val>
                                            <p:strVal val="#ppt_x-#ppt_w*1.125000"/>
                                          </p:val>
                                        </p:tav>
                                        <p:tav tm="100000">
                                          <p:val>
                                            <p:strVal val="#ppt_x"/>
                                          </p:val>
                                        </p:tav>
                                      </p:tavLst>
                                    </p:anim>
                                    <p:animEffect transition="in" filter="wipe(right)">
                                      <p:cBhvr>
                                        <p:cTn id="185" dur="500"/>
                                        <p:tgtEl>
                                          <p:spTgt spid="59"/>
                                        </p:tgtEl>
                                      </p:cBhvr>
                                    </p:animEffect>
                                  </p:childTnLst>
                                </p:cTn>
                              </p:par>
                            </p:childTnLst>
                          </p:cTn>
                        </p:par>
                      </p:childTnLst>
                    </p:cTn>
                  </p:par>
                  <p:par>
                    <p:cTn id="186" fill="hold">
                      <p:stCondLst>
                        <p:cond delay="indefinite"/>
                      </p:stCondLst>
                      <p:childTnLst>
                        <p:par>
                          <p:cTn id="187" fill="hold">
                            <p:stCondLst>
                              <p:cond delay="0"/>
                            </p:stCondLst>
                            <p:childTnLst>
                              <p:par>
                                <p:cTn id="188" presetID="12" presetClass="entr" presetSubtype="8" fill="hold" grpId="0" nodeType="clickEffect">
                                  <p:stCondLst>
                                    <p:cond delay="0"/>
                                  </p:stCondLst>
                                  <p:childTnLst>
                                    <p:set>
                                      <p:cBhvr>
                                        <p:cTn id="189" dur="1" fill="hold">
                                          <p:stCondLst>
                                            <p:cond delay="0"/>
                                          </p:stCondLst>
                                        </p:cTn>
                                        <p:tgtEl>
                                          <p:spTgt spid="61"/>
                                        </p:tgtEl>
                                        <p:attrNameLst>
                                          <p:attrName>style.visibility</p:attrName>
                                        </p:attrNameLst>
                                      </p:cBhvr>
                                      <p:to>
                                        <p:strVal val="visible"/>
                                      </p:to>
                                    </p:set>
                                    <p:anim calcmode="lin" valueType="num">
                                      <p:cBhvr additive="base">
                                        <p:cTn id="190" dur="500"/>
                                        <p:tgtEl>
                                          <p:spTgt spid="61"/>
                                        </p:tgtEl>
                                        <p:attrNameLst>
                                          <p:attrName>ppt_x</p:attrName>
                                        </p:attrNameLst>
                                      </p:cBhvr>
                                      <p:tavLst>
                                        <p:tav tm="0">
                                          <p:val>
                                            <p:strVal val="#ppt_x-#ppt_w*1.125000"/>
                                          </p:val>
                                        </p:tav>
                                        <p:tav tm="100000">
                                          <p:val>
                                            <p:strVal val="#ppt_x"/>
                                          </p:val>
                                        </p:tav>
                                      </p:tavLst>
                                    </p:anim>
                                    <p:animEffect transition="in" filter="wipe(right)">
                                      <p:cBhvr>
                                        <p:cTn id="191"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3" grpId="0"/>
      <p:bldP spid="35" grpId="0"/>
      <p:bldP spid="37" grpId="0"/>
      <p:bldP spid="39" grpId="0"/>
      <p:bldP spid="45" grpId="0"/>
      <p:bldP spid="47" grpId="0"/>
      <p:bldP spid="49" grpId="0"/>
      <p:bldP spid="51" grpId="0"/>
      <p:bldP spid="53" grpId="0"/>
      <p:bldP spid="55" grpId="0"/>
      <p:bldP spid="57" grpId="0"/>
      <p:bldP spid="59" grpId="0"/>
      <p:bldP spid="6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ECBBCE65-DF7A-0CFE-D557-CB643ABD1F29}"/>
              </a:ext>
            </a:extLst>
          </p:cNvPr>
          <p:cNvPicPr>
            <a:picLocks noChangeAspect="1"/>
          </p:cNvPicPr>
          <p:nvPr/>
        </p:nvPicPr>
        <p:blipFill>
          <a:blip r:embed="rId2"/>
          <a:stretch>
            <a:fillRect/>
          </a:stretch>
        </p:blipFill>
        <p:spPr>
          <a:xfrm>
            <a:off x="7432981" y="3345855"/>
            <a:ext cx="3389757" cy="1307161"/>
          </a:xfrm>
          <a:prstGeom prst="rect">
            <a:avLst/>
          </a:prstGeom>
        </p:spPr>
      </p:pic>
      <p:sp>
        <p:nvSpPr>
          <p:cNvPr id="8" name="ZoneTexte 7">
            <a:extLst>
              <a:ext uri="{FF2B5EF4-FFF2-40B4-BE49-F238E27FC236}">
                <a16:creationId xmlns:a16="http://schemas.microsoft.com/office/drawing/2014/main" id="{B914348C-3CD5-D70B-1F90-9564F617E805}"/>
              </a:ext>
            </a:extLst>
          </p:cNvPr>
          <p:cNvSpPr txBox="1"/>
          <p:nvPr/>
        </p:nvSpPr>
        <p:spPr>
          <a:xfrm>
            <a:off x="317500" y="136436"/>
            <a:ext cx="10972800" cy="1661993"/>
          </a:xfrm>
          <a:prstGeom prst="rect">
            <a:avLst/>
          </a:prstGeom>
          <a:noFill/>
        </p:spPr>
        <p:txBody>
          <a:bodyPr wrap="square">
            <a:spAutoFit/>
          </a:bodyPr>
          <a:lstStyle/>
          <a:p>
            <a:pPr fontAlgn="base"/>
            <a:r>
              <a:rPr lang="fr-CH" sz="5400" b="1" dirty="0">
                <a:latin typeface="Arial Rounded MT Bold" panose="020F0704030504030204" pitchFamily="34" charset="77"/>
                <a:ea typeface="+mj-ea"/>
                <a:cs typeface="+mj-cs"/>
              </a:rPr>
              <a:t>L’Agenda 2030 (</a:t>
            </a:r>
            <a:r>
              <a:rPr lang="fr-CH" sz="5400" b="1" dirty="0">
                <a:latin typeface="Arial Rounded MT Bold" panose="020F0704030504030204" pitchFamily="34" charset="77"/>
              </a:rPr>
              <a:t>17 ODD)</a:t>
            </a:r>
          </a:p>
          <a:p>
            <a:pPr fontAlgn="base"/>
            <a:r>
              <a:rPr lang="fr-CH" sz="4800" b="1" dirty="0">
                <a:solidFill>
                  <a:srgbClr val="FF0000"/>
                </a:solidFill>
                <a:latin typeface="Arial Rounded MT Bold" panose="020F0704030504030204" pitchFamily="34" charset="77"/>
                <a:ea typeface="+mj-ea"/>
                <a:cs typeface="+mj-cs"/>
              </a:rPr>
              <a:t>risque d’échouer...</a:t>
            </a:r>
          </a:p>
        </p:txBody>
      </p:sp>
      <p:pic>
        <p:nvPicPr>
          <p:cNvPr id="4" name="Image 3">
            <a:extLst>
              <a:ext uri="{FF2B5EF4-FFF2-40B4-BE49-F238E27FC236}">
                <a16:creationId xmlns:a16="http://schemas.microsoft.com/office/drawing/2014/main" id="{C72FA749-E787-457D-41F9-B56D9D8BF852}"/>
              </a:ext>
            </a:extLst>
          </p:cNvPr>
          <p:cNvPicPr>
            <a:picLocks noChangeAspect="1"/>
          </p:cNvPicPr>
          <p:nvPr/>
        </p:nvPicPr>
        <p:blipFill>
          <a:blip r:embed="rId3"/>
          <a:stretch>
            <a:fillRect/>
          </a:stretch>
        </p:blipFill>
        <p:spPr>
          <a:xfrm>
            <a:off x="10490200" y="1053253"/>
            <a:ext cx="1168400" cy="2375747"/>
          </a:xfrm>
          <a:prstGeom prst="rect">
            <a:avLst/>
          </a:prstGeom>
        </p:spPr>
      </p:pic>
      <p:pic>
        <p:nvPicPr>
          <p:cNvPr id="5" name="Image 4">
            <a:extLst>
              <a:ext uri="{FF2B5EF4-FFF2-40B4-BE49-F238E27FC236}">
                <a16:creationId xmlns:a16="http://schemas.microsoft.com/office/drawing/2014/main" id="{C30F98F2-0320-32E3-8072-264D1BDF17F0}"/>
              </a:ext>
            </a:extLst>
          </p:cNvPr>
          <p:cNvPicPr>
            <a:picLocks noChangeAspect="1"/>
          </p:cNvPicPr>
          <p:nvPr/>
        </p:nvPicPr>
        <p:blipFill>
          <a:blip r:embed="rId4"/>
          <a:stretch>
            <a:fillRect/>
          </a:stretch>
        </p:blipFill>
        <p:spPr>
          <a:xfrm>
            <a:off x="7912100" y="950153"/>
            <a:ext cx="2578100" cy="1104900"/>
          </a:xfrm>
          <a:prstGeom prst="rect">
            <a:avLst/>
          </a:prstGeom>
        </p:spPr>
      </p:pic>
      <p:pic>
        <p:nvPicPr>
          <p:cNvPr id="11" name="Picture 2" descr="ITU">
            <a:extLst>
              <a:ext uri="{FF2B5EF4-FFF2-40B4-BE49-F238E27FC236}">
                <a16:creationId xmlns:a16="http://schemas.microsoft.com/office/drawing/2014/main" id="{AEE3F904-693A-76A1-9DD0-EB88023CFAA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32422" y="2005093"/>
            <a:ext cx="1228454" cy="142306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Inter-American Development Bank | World Economic Forum">
            <a:extLst>
              <a:ext uri="{FF2B5EF4-FFF2-40B4-BE49-F238E27FC236}">
                <a16:creationId xmlns:a16="http://schemas.microsoft.com/office/drawing/2014/main" id="{FBE42B52-A8BC-8F35-9A71-77FCB1823BC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46396" y="4345817"/>
            <a:ext cx="2548847" cy="1323440"/>
          </a:xfrm>
          <a:prstGeom prst="rect">
            <a:avLst/>
          </a:prstGeom>
          <a:noFill/>
          <a:extLst>
            <a:ext uri="{909E8E84-426E-40DD-AFC4-6F175D3DCCD1}">
              <a14:hiddenFill xmlns:a14="http://schemas.microsoft.com/office/drawing/2010/main">
                <a:solidFill>
                  <a:srgbClr val="FFFFFF"/>
                </a:solidFill>
              </a14:hiddenFill>
            </a:ext>
          </a:extLst>
        </p:spPr>
      </p:pic>
      <p:sp>
        <p:nvSpPr>
          <p:cNvPr id="12" name="ZoneTexte 11">
            <a:extLst>
              <a:ext uri="{FF2B5EF4-FFF2-40B4-BE49-F238E27FC236}">
                <a16:creationId xmlns:a16="http://schemas.microsoft.com/office/drawing/2014/main" id="{62D80440-5907-433C-875F-52FD88975389}"/>
              </a:ext>
            </a:extLst>
          </p:cNvPr>
          <p:cNvSpPr txBox="1"/>
          <p:nvPr/>
        </p:nvSpPr>
        <p:spPr>
          <a:xfrm>
            <a:off x="864426" y="2234277"/>
            <a:ext cx="6096000" cy="2693045"/>
          </a:xfrm>
          <a:prstGeom prst="rect">
            <a:avLst/>
          </a:prstGeom>
          <a:noFill/>
        </p:spPr>
        <p:txBody>
          <a:bodyPr wrap="square">
            <a:spAutoFit/>
          </a:bodyPr>
          <a:lstStyle/>
          <a:p>
            <a:pPr algn="l"/>
            <a:r>
              <a:rPr lang="fr-CH" sz="2000" b="1" i="0" dirty="0">
                <a:solidFill>
                  <a:srgbClr val="2F2F2F"/>
                </a:solidFill>
                <a:effectLst/>
                <a:latin typeface="Avenir Next" panose="020B0503020202020204" pitchFamily="34" charset="0"/>
              </a:rPr>
              <a:t>Programme d'accélération</a:t>
            </a:r>
          </a:p>
          <a:p>
            <a:pPr algn="l"/>
            <a:endParaRPr lang="fr-CH" sz="900" b="1" i="0" dirty="0">
              <a:solidFill>
                <a:srgbClr val="2F2F2F"/>
              </a:solidFill>
              <a:effectLst/>
              <a:latin typeface="Avenir Next" panose="020B0503020202020204" pitchFamily="34" charset="0"/>
            </a:endParaRPr>
          </a:p>
          <a:p>
            <a:r>
              <a:rPr lang="fr-CH" sz="2000" b="1" i="0" dirty="0">
                <a:solidFill>
                  <a:srgbClr val="2F2F2F"/>
                </a:solidFill>
                <a:effectLst/>
                <a:highlight>
                  <a:srgbClr val="FFFF00"/>
                </a:highlight>
                <a:latin typeface="Avenir Next" panose="020B0503020202020204" pitchFamily="34" charset="0"/>
              </a:rPr>
              <a:t>L'Agenda 2030 pour le développement durable risque dangereusement d'échouer. </a:t>
            </a:r>
          </a:p>
          <a:p>
            <a:r>
              <a:rPr lang="fr-CH" sz="2000" b="0" i="0" dirty="0">
                <a:solidFill>
                  <a:srgbClr val="2F2F2F"/>
                </a:solidFill>
                <a:effectLst/>
                <a:latin typeface="Avenir Next" panose="020B0503020202020204" pitchFamily="34" charset="0"/>
              </a:rPr>
              <a:t>Le programme d'accélération numérique des ODD présente des exemples concrets de la manière dont les données et les technologies numériques peuvent être utilisées pour remettre les ODD sur les rails. </a:t>
            </a:r>
            <a:endParaRPr lang="fr-FR" sz="2000" dirty="0">
              <a:latin typeface="Avenir Next" panose="020B0503020202020204" pitchFamily="34" charset="0"/>
            </a:endParaRPr>
          </a:p>
        </p:txBody>
      </p:sp>
      <p:sp>
        <p:nvSpPr>
          <p:cNvPr id="13" name="Rectangle : coins arrondis 12">
            <a:extLst>
              <a:ext uri="{FF2B5EF4-FFF2-40B4-BE49-F238E27FC236}">
                <a16:creationId xmlns:a16="http://schemas.microsoft.com/office/drawing/2014/main" id="{279281E1-A477-E751-4084-F8DF6E42DECD}"/>
              </a:ext>
            </a:extLst>
          </p:cNvPr>
          <p:cNvSpPr/>
          <p:nvPr/>
        </p:nvSpPr>
        <p:spPr>
          <a:xfrm>
            <a:off x="569003" y="2005094"/>
            <a:ext cx="6946882" cy="4586206"/>
          </a:xfrm>
          <a:prstGeom prst="round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ZoneTexte 13">
            <a:extLst>
              <a:ext uri="{FF2B5EF4-FFF2-40B4-BE49-F238E27FC236}">
                <a16:creationId xmlns:a16="http://schemas.microsoft.com/office/drawing/2014/main" id="{DED7AF7F-E3A8-6FFD-A8CE-CA149DA33AEE}"/>
              </a:ext>
            </a:extLst>
          </p:cNvPr>
          <p:cNvSpPr txBox="1"/>
          <p:nvPr/>
        </p:nvSpPr>
        <p:spPr>
          <a:xfrm>
            <a:off x="864426" y="4900161"/>
            <a:ext cx="6096000" cy="1477328"/>
          </a:xfrm>
          <a:prstGeom prst="rect">
            <a:avLst/>
          </a:prstGeom>
          <a:noFill/>
        </p:spPr>
        <p:txBody>
          <a:bodyPr wrap="square">
            <a:spAutoFit/>
          </a:bodyPr>
          <a:lstStyle/>
          <a:p>
            <a:r>
              <a:rPr lang="fr-CH" b="1" i="0" dirty="0">
                <a:solidFill>
                  <a:srgbClr val="2F2F2F"/>
                </a:solidFill>
                <a:effectLst/>
                <a:highlight>
                  <a:srgbClr val="FFFF00"/>
                </a:highlight>
                <a:latin typeface="Avenir Next" panose="020B0503020202020204" pitchFamily="34" charset="0"/>
              </a:rPr>
              <a:t>Avec seulement une fraction des Objectifs de Développement Durable (ODD) sur la bonne voie à mi-parcours du Programme 2030</a:t>
            </a:r>
            <a:r>
              <a:rPr lang="fr-CH" b="0" i="0" dirty="0">
                <a:solidFill>
                  <a:srgbClr val="2F2F2F"/>
                </a:solidFill>
                <a:effectLst/>
                <a:latin typeface="Avenir Next" panose="020B0503020202020204" pitchFamily="34" charset="0"/>
              </a:rPr>
              <a:t>, le monde est dans une course pour sauver les objectifs et tenir sa promesse de ne laisser personne de côté.</a:t>
            </a:r>
            <a:endParaRPr lang="fr-FR" dirty="0">
              <a:latin typeface="Avenir Next" panose="020B0503020202020204" pitchFamily="34" charset="0"/>
            </a:endParaRPr>
          </a:p>
        </p:txBody>
      </p:sp>
      <p:pic>
        <p:nvPicPr>
          <p:cNvPr id="7" name="Image 6">
            <a:extLst>
              <a:ext uri="{FF2B5EF4-FFF2-40B4-BE49-F238E27FC236}">
                <a16:creationId xmlns:a16="http://schemas.microsoft.com/office/drawing/2014/main" id="{6B1126D3-B4EE-6627-3AB0-E755E5E5FCEB}"/>
              </a:ext>
            </a:extLst>
          </p:cNvPr>
          <p:cNvPicPr>
            <a:picLocks noChangeAspect="1"/>
          </p:cNvPicPr>
          <p:nvPr/>
        </p:nvPicPr>
        <p:blipFill>
          <a:blip r:embed="rId7"/>
          <a:stretch>
            <a:fillRect/>
          </a:stretch>
        </p:blipFill>
        <p:spPr>
          <a:xfrm>
            <a:off x="7028143" y="4536672"/>
            <a:ext cx="2032000" cy="304800"/>
          </a:xfrm>
          <a:prstGeom prst="rect">
            <a:avLst/>
          </a:prstGeom>
          <a:ln>
            <a:solidFill>
              <a:schemeClr val="tx1"/>
            </a:solidFill>
          </a:ln>
        </p:spPr>
      </p:pic>
      <p:pic>
        <p:nvPicPr>
          <p:cNvPr id="9" name="Image 8">
            <a:extLst>
              <a:ext uri="{FF2B5EF4-FFF2-40B4-BE49-F238E27FC236}">
                <a16:creationId xmlns:a16="http://schemas.microsoft.com/office/drawing/2014/main" id="{46ED0A7E-EA14-448F-52AC-CCD301073526}"/>
              </a:ext>
            </a:extLst>
          </p:cNvPr>
          <p:cNvPicPr>
            <a:picLocks noChangeAspect="1"/>
          </p:cNvPicPr>
          <p:nvPr/>
        </p:nvPicPr>
        <p:blipFill>
          <a:blip r:embed="rId8"/>
          <a:stretch>
            <a:fillRect/>
          </a:stretch>
        </p:blipFill>
        <p:spPr>
          <a:xfrm>
            <a:off x="7028143" y="4896837"/>
            <a:ext cx="2318253" cy="1784579"/>
          </a:xfrm>
          <a:prstGeom prst="rect">
            <a:avLst/>
          </a:prstGeom>
          <a:ln>
            <a:solidFill>
              <a:schemeClr val="tx1"/>
            </a:solidFill>
          </a:ln>
        </p:spPr>
      </p:pic>
      <p:sp>
        <p:nvSpPr>
          <p:cNvPr id="18" name="ZoneTexte 17">
            <a:extLst>
              <a:ext uri="{FF2B5EF4-FFF2-40B4-BE49-F238E27FC236}">
                <a16:creationId xmlns:a16="http://schemas.microsoft.com/office/drawing/2014/main" id="{FD9F3375-E2FE-1ACB-BC15-83E1B121AEDB}"/>
              </a:ext>
            </a:extLst>
          </p:cNvPr>
          <p:cNvSpPr txBox="1"/>
          <p:nvPr/>
        </p:nvSpPr>
        <p:spPr>
          <a:xfrm>
            <a:off x="8244521" y="6066618"/>
            <a:ext cx="3833176" cy="707886"/>
          </a:xfrm>
          <a:prstGeom prst="rect">
            <a:avLst/>
          </a:prstGeom>
          <a:solidFill>
            <a:srgbClr val="FFFF00"/>
          </a:solidFill>
          <a:ln>
            <a:solidFill>
              <a:schemeClr val="tx1"/>
            </a:solidFill>
          </a:ln>
        </p:spPr>
        <p:txBody>
          <a:bodyPr wrap="square">
            <a:spAutoFit/>
          </a:bodyPr>
          <a:lstStyle/>
          <a:p>
            <a:pPr algn="ctr"/>
            <a:r>
              <a:rPr lang="fr-CH" sz="2000" b="1" dirty="0">
                <a:latin typeface="Arial Rounded MT Bold" panose="020F0704030504030204" pitchFamily="34" charset="77"/>
                <a:ea typeface="+mj-ea"/>
                <a:cs typeface="+mj-cs"/>
              </a:rPr>
              <a:t>Plus de 50% des objectifs progressent insuffisamment</a:t>
            </a:r>
            <a:endParaRPr lang="fr-FR" sz="2000" dirty="0"/>
          </a:p>
        </p:txBody>
      </p:sp>
      <p:sp>
        <p:nvSpPr>
          <p:cNvPr id="15" name="ZoneTexte 14">
            <a:extLst>
              <a:ext uri="{FF2B5EF4-FFF2-40B4-BE49-F238E27FC236}">
                <a16:creationId xmlns:a16="http://schemas.microsoft.com/office/drawing/2014/main" id="{381CF551-4F67-129E-2EB8-8B2056AF76F8}"/>
              </a:ext>
            </a:extLst>
          </p:cNvPr>
          <p:cNvSpPr txBox="1"/>
          <p:nvPr/>
        </p:nvSpPr>
        <p:spPr>
          <a:xfrm>
            <a:off x="5803900" y="889115"/>
            <a:ext cx="1451949" cy="1446550"/>
          </a:xfrm>
          <a:prstGeom prst="rect">
            <a:avLst/>
          </a:prstGeom>
          <a:noFill/>
        </p:spPr>
        <p:txBody>
          <a:bodyPr wrap="square">
            <a:spAutoFit/>
          </a:bodyPr>
          <a:lstStyle/>
          <a:p>
            <a:r>
              <a:rPr lang="fr-CH" sz="8800" dirty="0">
                <a:solidFill>
                  <a:srgbClr val="000000"/>
                </a:solidFill>
                <a:effectLst/>
                <a:latin typeface="Helvetica Neue" panose="02000503000000020004" pitchFamily="2" charset="0"/>
              </a:rPr>
              <a:t>⚡️</a:t>
            </a:r>
          </a:p>
        </p:txBody>
      </p:sp>
    </p:spTree>
    <p:extLst>
      <p:ext uri="{BB962C8B-B14F-4D97-AF65-F5344CB8AC3E}">
        <p14:creationId xmlns:p14="http://schemas.microsoft.com/office/powerpoint/2010/main" val="3988035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15"/>
                                        </p:tgtEl>
                                        <p:attrNameLst>
                                          <p:attrName>style.visibility</p:attrName>
                                        </p:attrNameLst>
                                      </p:cBhvr>
                                      <p:to>
                                        <p:strVal val="visible"/>
                                      </p:to>
                                    </p:set>
                                    <p:set>
                                      <p:cBhvr>
                                        <p:cTn id="7" dur="455" fill="hold">
                                          <p:stCondLst>
                                            <p:cond delay="0"/>
                                          </p:stCondLst>
                                        </p:cTn>
                                        <p:tgtEl>
                                          <p:spTgt spid="15"/>
                                        </p:tgtEl>
                                        <p:attrNameLst>
                                          <p:attrName>style.rotation</p:attrName>
                                        </p:attrNameLst>
                                      </p:cBhvr>
                                      <p:to>
                                        <p:strVal val="-45.0"/>
                                      </p:to>
                                    </p:set>
                                    <p:anim calcmode="lin" valueType="num">
                                      <p:cBhvr>
                                        <p:cTn id="8" dur="455" fill="hold">
                                          <p:stCondLst>
                                            <p:cond delay="455"/>
                                          </p:stCondLst>
                                        </p:cTn>
                                        <p:tgtEl>
                                          <p:spTgt spid="15"/>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15"/>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15"/>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15"/>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5" presetClass="entr" presetSubtype="0"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p:cTn id="16" dur="1000" fill="hold"/>
                                        <p:tgtEl>
                                          <p:spTgt spid="12"/>
                                        </p:tgtEl>
                                        <p:attrNameLst>
                                          <p:attrName>ppt_w</p:attrName>
                                        </p:attrNameLst>
                                      </p:cBhvr>
                                      <p:tavLst>
                                        <p:tav tm="0">
                                          <p:val>
                                            <p:strVal val="#ppt_w*0.70"/>
                                          </p:val>
                                        </p:tav>
                                        <p:tav tm="100000">
                                          <p:val>
                                            <p:strVal val="#ppt_w"/>
                                          </p:val>
                                        </p:tav>
                                      </p:tavLst>
                                    </p:anim>
                                    <p:anim calcmode="lin" valueType="num">
                                      <p:cBhvr>
                                        <p:cTn id="17" dur="1000" fill="hold"/>
                                        <p:tgtEl>
                                          <p:spTgt spid="12"/>
                                        </p:tgtEl>
                                        <p:attrNameLst>
                                          <p:attrName>ppt_h</p:attrName>
                                        </p:attrNameLst>
                                      </p:cBhvr>
                                      <p:tavLst>
                                        <p:tav tm="0">
                                          <p:val>
                                            <p:strVal val="#ppt_h"/>
                                          </p:val>
                                        </p:tav>
                                        <p:tav tm="100000">
                                          <p:val>
                                            <p:strVal val="#ppt_h"/>
                                          </p:val>
                                        </p:tav>
                                      </p:tavLst>
                                    </p:anim>
                                    <p:animEffect transition="in" filter="fade">
                                      <p:cBhvr>
                                        <p:cTn id="18" dur="1000"/>
                                        <p:tgtEl>
                                          <p:spTgt spid="12"/>
                                        </p:tgtEl>
                                      </p:cBhvr>
                                    </p:animEffect>
                                  </p:childTnLst>
                                </p:cTn>
                              </p:par>
                              <p:par>
                                <p:cTn id="19" presetID="55"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1000" fill="hold"/>
                                        <p:tgtEl>
                                          <p:spTgt spid="14"/>
                                        </p:tgtEl>
                                        <p:attrNameLst>
                                          <p:attrName>ppt_w</p:attrName>
                                        </p:attrNameLst>
                                      </p:cBhvr>
                                      <p:tavLst>
                                        <p:tav tm="0">
                                          <p:val>
                                            <p:strVal val="#ppt_w*0.70"/>
                                          </p:val>
                                        </p:tav>
                                        <p:tav tm="100000">
                                          <p:val>
                                            <p:strVal val="#ppt_w"/>
                                          </p:val>
                                        </p:tav>
                                      </p:tavLst>
                                    </p:anim>
                                    <p:anim calcmode="lin" valueType="num">
                                      <p:cBhvr>
                                        <p:cTn id="22" dur="1000" fill="hold"/>
                                        <p:tgtEl>
                                          <p:spTgt spid="14"/>
                                        </p:tgtEl>
                                        <p:attrNameLst>
                                          <p:attrName>ppt_h</p:attrName>
                                        </p:attrNameLst>
                                      </p:cBhvr>
                                      <p:tavLst>
                                        <p:tav tm="0">
                                          <p:val>
                                            <p:strVal val="#ppt_h"/>
                                          </p:val>
                                        </p:tav>
                                        <p:tav tm="100000">
                                          <p:val>
                                            <p:strVal val="#ppt_h"/>
                                          </p:val>
                                        </p:tav>
                                      </p:tavLst>
                                    </p:anim>
                                    <p:animEffect transition="in" filter="fade">
                                      <p:cBhvr>
                                        <p:cTn id="23" dur="1000"/>
                                        <p:tgtEl>
                                          <p:spTgt spid="14"/>
                                        </p:tgtEl>
                                      </p:cBhvr>
                                    </p:animEffect>
                                  </p:childTnLst>
                                </p:cTn>
                              </p:par>
                              <p:par>
                                <p:cTn id="24" presetID="55"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1000" fill="hold"/>
                                        <p:tgtEl>
                                          <p:spTgt spid="13"/>
                                        </p:tgtEl>
                                        <p:attrNameLst>
                                          <p:attrName>ppt_w</p:attrName>
                                        </p:attrNameLst>
                                      </p:cBhvr>
                                      <p:tavLst>
                                        <p:tav tm="0">
                                          <p:val>
                                            <p:strVal val="#ppt_w*0.70"/>
                                          </p:val>
                                        </p:tav>
                                        <p:tav tm="100000">
                                          <p:val>
                                            <p:strVal val="#ppt_w"/>
                                          </p:val>
                                        </p:tav>
                                      </p:tavLst>
                                    </p:anim>
                                    <p:anim calcmode="lin" valueType="num">
                                      <p:cBhvr>
                                        <p:cTn id="27" dur="1000" fill="hold"/>
                                        <p:tgtEl>
                                          <p:spTgt spid="13"/>
                                        </p:tgtEl>
                                        <p:attrNameLst>
                                          <p:attrName>ppt_h</p:attrName>
                                        </p:attrNameLst>
                                      </p:cBhvr>
                                      <p:tavLst>
                                        <p:tav tm="0">
                                          <p:val>
                                            <p:strVal val="#ppt_h"/>
                                          </p:val>
                                        </p:tav>
                                        <p:tav tm="100000">
                                          <p:val>
                                            <p:strVal val="#ppt_h"/>
                                          </p:val>
                                        </p:tav>
                                      </p:tavLst>
                                    </p:anim>
                                    <p:animEffect transition="in" filter="fade">
                                      <p:cBhvr>
                                        <p:cTn id="28" dur="1000"/>
                                        <p:tgtEl>
                                          <p:spTgt spid="13"/>
                                        </p:tgtEl>
                                      </p:cBhvr>
                                    </p:animEffect>
                                  </p:childTnLst>
                                </p:cTn>
                              </p:par>
                              <p:par>
                                <p:cTn id="29" presetID="12" presetClass="entr" presetSubtype="2"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p:tgtEl>
                                          <p:spTgt spid="7"/>
                                        </p:tgtEl>
                                        <p:attrNameLst>
                                          <p:attrName>ppt_x</p:attrName>
                                        </p:attrNameLst>
                                      </p:cBhvr>
                                      <p:tavLst>
                                        <p:tav tm="0">
                                          <p:val>
                                            <p:strVal val="#ppt_x+#ppt_w*1.125000"/>
                                          </p:val>
                                        </p:tav>
                                        <p:tav tm="100000">
                                          <p:val>
                                            <p:strVal val="#ppt_x"/>
                                          </p:val>
                                        </p:tav>
                                      </p:tavLst>
                                    </p:anim>
                                    <p:animEffect transition="in" filter="wipe(left)">
                                      <p:cBhvr>
                                        <p:cTn id="32" dur="500"/>
                                        <p:tgtEl>
                                          <p:spTgt spid="7"/>
                                        </p:tgtEl>
                                      </p:cBhvr>
                                    </p:animEffect>
                                  </p:childTnLst>
                                </p:cTn>
                              </p:par>
                              <p:par>
                                <p:cTn id="33" presetID="12" presetClass="entr" presetSubtype="2" fill="hold"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p:tgtEl>
                                          <p:spTgt spid="9"/>
                                        </p:tgtEl>
                                        <p:attrNameLst>
                                          <p:attrName>ppt_x</p:attrName>
                                        </p:attrNameLst>
                                      </p:cBhvr>
                                      <p:tavLst>
                                        <p:tav tm="0">
                                          <p:val>
                                            <p:strVal val="#ppt_x+#ppt_w*1.125000"/>
                                          </p:val>
                                        </p:tav>
                                        <p:tav tm="100000">
                                          <p:val>
                                            <p:strVal val="#ppt_x"/>
                                          </p:val>
                                        </p:tav>
                                      </p:tavLst>
                                    </p:anim>
                                    <p:animEffect transition="in" filter="wipe(left)">
                                      <p:cBhvr>
                                        <p:cTn id="36" dur="500"/>
                                        <p:tgtEl>
                                          <p:spTgt spid="9"/>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2"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1000"/>
                                        <p:tgtEl>
                                          <p:spTgt spid="18"/>
                                        </p:tgtEl>
                                        <p:attrNameLst>
                                          <p:attrName>ppt_x</p:attrName>
                                        </p:attrNameLst>
                                      </p:cBhvr>
                                      <p:tavLst>
                                        <p:tav tm="0">
                                          <p:val>
                                            <p:strVal val="#ppt_x+#ppt_w*1.125000"/>
                                          </p:val>
                                        </p:tav>
                                        <p:tav tm="100000">
                                          <p:val>
                                            <p:strVal val="#ppt_x"/>
                                          </p:val>
                                        </p:tav>
                                      </p:tavLst>
                                    </p:anim>
                                    <p:animEffect transition="in" filter="wipe(left)">
                                      <p:cBhvr>
                                        <p:cTn id="42"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p:bldP spid="18" grpId="0" animBg="1"/>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87BBCB5F-2A0E-E2D8-6CC9-E833160CADCE}"/>
              </a:ext>
            </a:extLst>
          </p:cNvPr>
          <p:cNvSpPr txBox="1"/>
          <p:nvPr/>
        </p:nvSpPr>
        <p:spPr>
          <a:xfrm>
            <a:off x="1401194" y="339919"/>
            <a:ext cx="9537739" cy="923330"/>
          </a:xfrm>
          <a:prstGeom prst="rect">
            <a:avLst/>
          </a:prstGeom>
          <a:noFill/>
        </p:spPr>
        <p:txBody>
          <a:bodyPr wrap="square">
            <a:spAutoFit/>
          </a:bodyPr>
          <a:lstStyle/>
          <a:p>
            <a:r>
              <a:rPr lang="fr-CH" sz="5400" dirty="0">
                <a:latin typeface="Gill Sans Ultra Bold" panose="020B0A02020104020203" pitchFamily="34" charset="77"/>
              </a:rPr>
              <a:t>Vaccination covid</a:t>
            </a:r>
          </a:p>
        </p:txBody>
      </p:sp>
      <p:sp>
        <p:nvSpPr>
          <p:cNvPr id="9" name="ZoneTexte 8">
            <a:extLst>
              <a:ext uri="{FF2B5EF4-FFF2-40B4-BE49-F238E27FC236}">
                <a16:creationId xmlns:a16="http://schemas.microsoft.com/office/drawing/2014/main" id="{5C02514F-BA87-E67C-4A7E-F70BE6973934}"/>
              </a:ext>
            </a:extLst>
          </p:cNvPr>
          <p:cNvSpPr txBox="1"/>
          <p:nvPr/>
        </p:nvSpPr>
        <p:spPr>
          <a:xfrm>
            <a:off x="6096000" y="1683224"/>
            <a:ext cx="2114892" cy="461665"/>
          </a:xfrm>
          <a:prstGeom prst="rect">
            <a:avLst/>
          </a:prstGeom>
          <a:noFill/>
        </p:spPr>
        <p:txBody>
          <a:bodyPr wrap="square">
            <a:spAutoFit/>
          </a:bodyPr>
          <a:lstStyle/>
          <a:p>
            <a:r>
              <a:rPr lang="fr-CH" sz="2400" dirty="0">
                <a:highlight>
                  <a:srgbClr val="FFFF00"/>
                </a:highlight>
                <a:latin typeface="Arial Rounded MT Bold" panose="020F0704030504030204" pitchFamily="34" charset="77"/>
              </a:rPr>
              <a:t>7</a:t>
            </a:r>
            <a:r>
              <a:rPr lang="fr-CH" sz="2400" dirty="0">
                <a:effectLst/>
                <a:highlight>
                  <a:srgbClr val="FFFF00"/>
                </a:highlight>
                <a:latin typeface="Arial Rounded MT Bold" panose="020F0704030504030204" pitchFamily="34" charset="77"/>
              </a:rPr>
              <a:t> avril 2021</a:t>
            </a:r>
            <a:endParaRPr lang="fr-FR" sz="2400" dirty="0">
              <a:highlight>
                <a:srgbClr val="FFFF00"/>
              </a:highlight>
              <a:latin typeface="Arial Rounded MT Bold" panose="020F0704030504030204" pitchFamily="34" charset="77"/>
            </a:endParaRPr>
          </a:p>
        </p:txBody>
      </p:sp>
      <p:pic>
        <p:nvPicPr>
          <p:cNvPr id="10" name="Image 9">
            <a:extLst>
              <a:ext uri="{FF2B5EF4-FFF2-40B4-BE49-F238E27FC236}">
                <a16:creationId xmlns:a16="http://schemas.microsoft.com/office/drawing/2014/main" id="{7A5AEF58-740B-02C4-51FC-D97293EA01D5}"/>
              </a:ext>
            </a:extLst>
          </p:cNvPr>
          <p:cNvPicPr>
            <a:picLocks noChangeAspect="1"/>
          </p:cNvPicPr>
          <p:nvPr/>
        </p:nvPicPr>
        <p:blipFill>
          <a:blip r:embed="rId2"/>
          <a:stretch>
            <a:fillRect/>
          </a:stretch>
        </p:blipFill>
        <p:spPr>
          <a:xfrm>
            <a:off x="1346849" y="5098653"/>
            <a:ext cx="3519183" cy="1407673"/>
          </a:xfrm>
          <a:prstGeom prst="rect">
            <a:avLst/>
          </a:prstGeom>
        </p:spPr>
      </p:pic>
      <p:pic>
        <p:nvPicPr>
          <p:cNvPr id="11" name="Image 10">
            <a:extLst>
              <a:ext uri="{FF2B5EF4-FFF2-40B4-BE49-F238E27FC236}">
                <a16:creationId xmlns:a16="http://schemas.microsoft.com/office/drawing/2014/main" id="{8C0CAA32-27F5-54CB-E4B2-DD76282A8F57}"/>
              </a:ext>
            </a:extLst>
          </p:cNvPr>
          <p:cNvPicPr>
            <a:picLocks noChangeAspect="1"/>
          </p:cNvPicPr>
          <p:nvPr/>
        </p:nvPicPr>
        <p:blipFill>
          <a:blip r:embed="rId3"/>
          <a:stretch>
            <a:fillRect/>
          </a:stretch>
        </p:blipFill>
        <p:spPr>
          <a:xfrm>
            <a:off x="1279220" y="1715911"/>
            <a:ext cx="4546679" cy="3025608"/>
          </a:xfrm>
          <a:prstGeom prst="rect">
            <a:avLst/>
          </a:prstGeom>
          <a:ln>
            <a:solidFill>
              <a:schemeClr val="tx1"/>
            </a:solidFill>
          </a:ln>
        </p:spPr>
      </p:pic>
      <p:sp>
        <p:nvSpPr>
          <p:cNvPr id="8" name="Bulle rectangulaire 7">
            <a:extLst>
              <a:ext uri="{FF2B5EF4-FFF2-40B4-BE49-F238E27FC236}">
                <a16:creationId xmlns:a16="http://schemas.microsoft.com/office/drawing/2014/main" id="{765E8E3A-12E1-C6CD-0BEF-F9BC1F6B0500}"/>
              </a:ext>
            </a:extLst>
          </p:cNvPr>
          <p:cNvSpPr/>
          <p:nvPr/>
        </p:nvSpPr>
        <p:spPr>
          <a:xfrm>
            <a:off x="6170063" y="2405760"/>
            <a:ext cx="4392751" cy="3025608"/>
          </a:xfrm>
          <a:prstGeom prst="wedgeRectCallout">
            <a:avLst>
              <a:gd name="adj1" fmla="val -65114"/>
              <a:gd name="adj2" fmla="val 2993"/>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2000" dirty="0">
                <a:solidFill>
                  <a:schemeClr val="tx1"/>
                </a:solidFill>
                <a:latin typeface="Arial" panose="020B0604020202020204" pitchFamily="34" charset="0"/>
              </a:rPr>
              <a:t>« J’ai </a:t>
            </a:r>
            <a:r>
              <a:rPr lang="fr-CH" sz="2000" b="1" u="sng" dirty="0">
                <a:solidFill>
                  <a:schemeClr val="tx1"/>
                </a:solidFill>
                <a:highlight>
                  <a:srgbClr val="FFFF00"/>
                </a:highlight>
                <a:latin typeface="Arial" panose="020B0604020202020204" pitchFamily="34" charset="0"/>
              </a:rPr>
              <a:t>demandé</a:t>
            </a:r>
            <a:r>
              <a:rPr lang="fr-CH" sz="2000" dirty="0">
                <a:solidFill>
                  <a:schemeClr val="tx1"/>
                </a:solidFill>
                <a:latin typeface="Arial" panose="020B0604020202020204" pitchFamily="34" charset="0"/>
              </a:rPr>
              <a:t> à plusieurs reprises que 10 % de la population soit vaccinée dans tous les pays d’ici septembre et que ce chiffre atteigne 40 % d’ici la fin de l’année. Cela positionnerait le monde sur la voie de </a:t>
            </a:r>
            <a:r>
              <a:rPr lang="fr-CH" sz="2000" b="1" dirty="0">
                <a:solidFill>
                  <a:schemeClr val="tx1"/>
                </a:solidFill>
                <a:highlight>
                  <a:srgbClr val="FFFF00"/>
                </a:highlight>
                <a:latin typeface="Arial" panose="020B0604020202020204" pitchFamily="34" charset="0"/>
              </a:rPr>
              <a:t>la vaccination de 70 % de la population </a:t>
            </a:r>
            <a:r>
              <a:rPr lang="fr-CH" sz="2000" b="1" u="sng" dirty="0">
                <a:solidFill>
                  <a:schemeClr val="tx1"/>
                </a:solidFill>
                <a:highlight>
                  <a:srgbClr val="FFFF00"/>
                </a:highlight>
                <a:latin typeface="Arial" panose="020B0604020202020204" pitchFamily="34" charset="0"/>
              </a:rPr>
              <a:t>dans tous les pays </a:t>
            </a:r>
            <a:r>
              <a:rPr lang="fr-CH" sz="2000" b="1" dirty="0">
                <a:solidFill>
                  <a:schemeClr val="tx1"/>
                </a:solidFill>
                <a:highlight>
                  <a:srgbClr val="FFFF00"/>
                </a:highlight>
                <a:latin typeface="Arial" panose="020B0604020202020204" pitchFamily="34" charset="0"/>
              </a:rPr>
              <a:t>d’ici le milieu de 2022. » </a:t>
            </a:r>
            <a:endParaRPr lang="fr-FR" sz="2000" b="1" dirty="0">
              <a:solidFill>
                <a:schemeClr val="tx1"/>
              </a:solidFill>
              <a:highlight>
                <a:srgbClr val="FFFF00"/>
              </a:highlight>
            </a:endParaRPr>
          </a:p>
        </p:txBody>
      </p:sp>
      <p:sp>
        <p:nvSpPr>
          <p:cNvPr id="12" name="ZoneTexte 11">
            <a:extLst>
              <a:ext uri="{FF2B5EF4-FFF2-40B4-BE49-F238E27FC236}">
                <a16:creationId xmlns:a16="http://schemas.microsoft.com/office/drawing/2014/main" id="{FBFABDED-C01E-319B-0F42-908A3F25E809}"/>
              </a:ext>
            </a:extLst>
          </p:cNvPr>
          <p:cNvSpPr txBox="1"/>
          <p:nvPr/>
        </p:nvSpPr>
        <p:spPr>
          <a:xfrm>
            <a:off x="643337" y="481680"/>
            <a:ext cx="580496" cy="830997"/>
          </a:xfrm>
          <a:prstGeom prst="rect">
            <a:avLst/>
          </a:prstGeom>
          <a:noFill/>
        </p:spPr>
        <p:txBody>
          <a:bodyPr wrap="square">
            <a:spAutoFit/>
          </a:bodyPr>
          <a:lstStyle/>
          <a:p>
            <a:r>
              <a:rPr lang="fr-CH" sz="4800" dirty="0">
                <a:effectLst/>
                <a:latin typeface=".Apple Color Emoji UI"/>
              </a:rPr>
              <a:t>2️⃣</a:t>
            </a:r>
          </a:p>
        </p:txBody>
      </p:sp>
      <p:sp>
        <p:nvSpPr>
          <p:cNvPr id="13" name="ZoneTexte 12">
            <a:extLst>
              <a:ext uri="{FF2B5EF4-FFF2-40B4-BE49-F238E27FC236}">
                <a16:creationId xmlns:a16="http://schemas.microsoft.com/office/drawing/2014/main" id="{E4C84446-6661-5BE0-8F31-BBA6E50F309F}"/>
              </a:ext>
            </a:extLst>
          </p:cNvPr>
          <p:cNvSpPr txBox="1"/>
          <p:nvPr/>
        </p:nvSpPr>
        <p:spPr>
          <a:xfrm>
            <a:off x="1214120" y="4741519"/>
            <a:ext cx="4303928" cy="553998"/>
          </a:xfrm>
          <a:prstGeom prst="rect">
            <a:avLst/>
          </a:prstGeom>
          <a:noFill/>
        </p:spPr>
        <p:txBody>
          <a:bodyPr wrap="square">
            <a:spAutoFit/>
          </a:bodyPr>
          <a:lstStyle/>
          <a:p>
            <a:r>
              <a:rPr lang="fr-CH" sz="1800" b="1" dirty="0" err="1">
                <a:solidFill>
                  <a:schemeClr val="tx1"/>
                </a:solidFill>
                <a:latin typeface="Arial" panose="020B0604020202020204" pitchFamily="34" charset="0"/>
              </a:rPr>
              <a:t>Tedros</a:t>
            </a:r>
            <a:r>
              <a:rPr lang="fr-CH" sz="1800" b="1" dirty="0">
                <a:solidFill>
                  <a:schemeClr val="tx1"/>
                </a:solidFill>
                <a:latin typeface="Arial" panose="020B0604020202020204" pitchFamily="34" charset="0"/>
              </a:rPr>
              <a:t> </a:t>
            </a:r>
            <a:r>
              <a:rPr lang="fr-CH" sz="1800" b="1" dirty="0" err="1">
                <a:solidFill>
                  <a:schemeClr val="tx1"/>
                </a:solidFill>
                <a:latin typeface="Arial" panose="020B0604020202020204" pitchFamily="34" charset="0"/>
              </a:rPr>
              <a:t>Adhanom</a:t>
            </a:r>
            <a:r>
              <a:rPr lang="fr-CH" sz="1800" b="1" dirty="0">
                <a:solidFill>
                  <a:schemeClr val="tx1"/>
                </a:solidFill>
                <a:latin typeface="Arial" panose="020B0604020202020204" pitchFamily="34" charset="0"/>
              </a:rPr>
              <a:t> </a:t>
            </a:r>
            <a:r>
              <a:rPr lang="fr-CH" sz="1800" b="1" dirty="0" err="1">
                <a:solidFill>
                  <a:schemeClr val="tx1"/>
                </a:solidFill>
                <a:latin typeface="Arial" panose="020B0604020202020204" pitchFamily="34" charset="0"/>
              </a:rPr>
              <a:t>Ghebreyesus</a:t>
            </a:r>
            <a:endParaRPr lang="fr-CH" sz="1800" b="1" dirty="0">
              <a:solidFill>
                <a:schemeClr val="tx1"/>
              </a:solidFill>
              <a:latin typeface="Arial" panose="020B0604020202020204" pitchFamily="34" charset="0"/>
            </a:endParaRPr>
          </a:p>
          <a:p>
            <a:r>
              <a:rPr lang="fr-CH" sz="1200" b="1" dirty="0">
                <a:solidFill>
                  <a:schemeClr val="tx1"/>
                </a:solidFill>
                <a:latin typeface="Arial" panose="020B0604020202020204" pitchFamily="34" charset="0"/>
              </a:rPr>
              <a:t>Directeur général de l’OMS</a:t>
            </a:r>
            <a:endParaRPr lang="fr-FR" sz="1200" dirty="0">
              <a:latin typeface="Arial Rounded MT Bold" panose="020F0704030504030204" pitchFamily="34" charset="77"/>
            </a:endParaRPr>
          </a:p>
        </p:txBody>
      </p:sp>
    </p:spTree>
    <p:extLst>
      <p:ext uri="{BB962C8B-B14F-4D97-AF65-F5344CB8AC3E}">
        <p14:creationId xmlns:p14="http://schemas.microsoft.com/office/powerpoint/2010/main" val="3098403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0.70"/>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1000" fill="hold"/>
                                        <p:tgtEl>
                                          <p:spTgt spid="9"/>
                                        </p:tgtEl>
                                        <p:attrNameLst>
                                          <p:attrName>ppt_w</p:attrName>
                                        </p:attrNameLst>
                                      </p:cBhvr>
                                      <p:tavLst>
                                        <p:tav tm="0">
                                          <p:val>
                                            <p:strVal val="#ppt_w*0.70"/>
                                          </p:val>
                                        </p:tav>
                                        <p:tav tm="100000">
                                          <p:val>
                                            <p:strVal val="#ppt_w"/>
                                          </p:val>
                                        </p:tav>
                                      </p:tavLst>
                                    </p:anim>
                                    <p:anim calcmode="lin" valueType="num">
                                      <p:cBhvr>
                                        <p:cTn id="13" dur="1000" fill="hold"/>
                                        <p:tgtEl>
                                          <p:spTgt spid="9"/>
                                        </p:tgtEl>
                                        <p:attrNameLst>
                                          <p:attrName>ppt_h</p:attrName>
                                        </p:attrNameLst>
                                      </p:cBhvr>
                                      <p:tavLst>
                                        <p:tav tm="0">
                                          <p:val>
                                            <p:strVal val="#ppt_h"/>
                                          </p:val>
                                        </p:tav>
                                        <p:tav tm="100000">
                                          <p:val>
                                            <p:strVal val="#ppt_h"/>
                                          </p:val>
                                        </p:tav>
                                      </p:tavLst>
                                    </p:anim>
                                    <p:animEffect transition="in" filter="fade">
                                      <p:cBhvr>
                                        <p:cTn id="14" dur="1000"/>
                                        <p:tgtEl>
                                          <p:spTgt spid="9"/>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1000" fill="hold"/>
                                        <p:tgtEl>
                                          <p:spTgt spid="13"/>
                                        </p:tgtEl>
                                        <p:attrNameLst>
                                          <p:attrName>ppt_w</p:attrName>
                                        </p:attrNameLst>
                                      </p:cBhvr>
                                      <p:tavLst>
                                        <p:tav tm="0">
                                          <p:val>
                                            <p:strVal val="#ppt_w*0.70"/>
                                          </p:val>
                                        </p:tav>
                                        <p:tav tm="100000">
                                          <p:val>
                                            <p:strVal val="#ppt_w"/>
                                          </p:val>
                                        </p:tav>
                                      </p:tavLst>
                                    </p:anim>
                                    <p:anim calcmode="lin" valueType="num">
                                      <p:cBhvr>
                                        <p:cTn id="18" dur="1000" fill="hold"/>
                                        <p:tgtEl>
                                          <p:spTgt spid="13"/>
                                        </p:tgtEl>
                                        <p:attrNameLst>
                                          <p:attrName>ppt_h</p:attrName>
                                        </p:attrNameLst>
                                      </p:cBhvr>
                                      <p:tavLst>
                                        <p:tav tm="0">
                                          <p:val>
                                            <p:strVal val="#ppt_h"/>
                                          </p:val>
                                        </p:tav>
                                        <p:tav tm="100000">
                                          <p:val>
                                            <p:strVal val="#ppt_h"/>
                                          </p:val>
                                        </p:tav>
                                      </p:tavLst>
                                    </p:anim>
                                    <p:animEffect transition="in" filter="fade">
                                      <p:cBhvr>
                                        <p:cTn id="19" dur="1000"/>
                                        <p:tgtEl>
                                          <p:spTgt spid="13"/>
                                        </p:tgtEl>
                                      </p:cBhvr>
                                    </p:animEffect>
                                  </p:childTnLst>
                                </p:cTn>
                              </p:par>
                              <p:par>
                                <p:cTn id="20" presetID="55"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1000" fill="hold"/>
                                        <p:tgtEl>
                                          <p:spTgt spid="10"/>
                                        </p:tgtEl>
                                        <p:attrNameLst>
                                          <p:attrName>ppt_w</p:attrName>
                                        </p:attrNameLst>
                                      </p:cBhvr>
                                      <p:tavLst>
                                        <p:tav tm="0">
                                          <p:val>
                                            <p:strVal val="#ppt_w*0.70"/>
                                          </p:val>
                                        </p:tav>
                                        <p:tav tm="100000">
                                          <p:val>
                                            <p:strVal val="#ppt_w"/>
                                          </p:val>
                                        </p:tav>
                                      </p:tavLst>
                                    </p:anim>
                                    <p:anim calcmode="lin" valueType="num">
                                      <p:cBhvr>
                                        <p:cTn id="23" dur="1000" fill="hold"/>
                                        <p:tgtEl>
                                          <p:spTgt spid="10"/>
                                        </p:tgtEl>
                                        <p:attrNameLst>
                                          <p:attrName>ppt_h</p:attrName>
                                        </p:attrNameLst>
                                      </p:cBhvr>
                                      <p:tavLst>
                                        <p:tav tm="0">
                                          <p:val>
                                            <p:strVal val="#ppt_h"/>
                                          </p:val>
                                        </p:tav>
                                        <p:tav tm="100000">
                                          <p:val>
                                            <p:strVal val="#ppt_h"/>
                                          </p:val>
                                        </p:tav>
                                      </p:tavLst>
                                    </p:anim>
                                    <p:animEffect transition="in" filter="fade">
                                      <p:cBhvr>
                                        <p:cTn id="24" dur="10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8"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1000"/>
                                        <p:tgtEl>
                                          <p:spTgt spid="8"/>
                                        </p:tgtEl>
                                        <p:attrNameLst>
                                          <p:attrName>ppt_x</p:attrName>
                                        </p:attrNameLst>
                                      </p:cBhvr>
                                      <p:tavLst>
                                        <p:tav tm="0">
                                          <p:val>
                                            <p:strVal val="#ppt_x-#ppt_w*1.125000"/>
                                          </p:val>
                                        </p:tav>
                                        <p:tav tm="100000">
                                          <p:val>
                                            <p:strVal val="#ppt_x"/>
                                          </p:val>
                                        </p:tav>
                                      </p:tavLst>
                                    </p:anim>
                                    <p:animEffect transition="in" filter="wipe(right)">
                                      <p:cBhvr>
                                        <p:cTn id="3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 grpId="0" animBg="1"/>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C1AC37-FC30-1947-98FE-88F81A3C36F0}"/>
              </a:ext>
            </a:extLst>
          </p:cNvPr>
          <p:cNvSpPr>
            <a:spLocks noGrp="1"/>
          </p:cNvSpPr>
          <p:nvPr>
            <p:ph type="title"/>
          </p:nvPr>
        </p:nvSpPr>
        <p:spPr>
          <a:xfrm>
            <a:off x="838200" y="284291"/>
            <a:ext cx="10515600" cy="1756283"/>
          </a:xfrm>
        </p:spPr>
        <p:txBody>
          <a:bodyPr>
            <a:normAutofit/>
          </a:bodyPr>
          <a:lstStyle/>
          <a:p>
            <a:pPr algn="ctr"/>
            <a:r>
              <a:rPr lang="fr-FR" b="1" dirty="0">
                <a:latin typeface="Gill Sans Ultra Bold" panose="020B0A02020104020203" pitchFamily="34" charset="77"/>
              </a:rPr>
              <a:t>Taux de vaccination </a:t>
            </a:r>
            <a:br>
              <a:rPr lang="fr-FR" b="1" dirty="0">
                <a:latin typeface="Gill Sans Ultra Bold" panose="020B0A02020104020203" pitchFamily="34" charset="77"/>
              </a:rPr>
            </a:br>
            <a:r>
              <a:rPr lang="fr-FR" b="1" dirty="0">
                <a:latin typeface="Gill Sans Ultra Bold" panose="020B0A02020104020203" pitchFamily="34" charset="77"/>
              </a:rPr>
              <a:t>dans le monde</a:t>
            </a:r>
            <a:endParaRPr lang="fr-FR" sz="3600" b="1" dirty="0">
              <a:latin typeface="Arial Rounded MT Bold" panose="020F0704030504030204" pitchFamily="34" charset="77"/>
            </a:endParaRPr>
          </a:p>
        </p:txBody>
      </p:sp>
      <p:sp>
        <p:nvSpPr>
          <p:cNvPr id="3" name="Rectangle 2">
            <a:extLst>
              <a:ext uri="{FF2B5EF4-FFF2-40B4-BE49-F238E27FC236}">
                <a16:creationId xmlns:a16="http://schemas.microsoft.com/office/drawing/2014/main" id="{DA18A9D4-BA62-674D-A343-A1540079BF51}"/>
              </a:ext>
            </a:extLst>
          </p:cNvPr>
          <p:cNvSpPr/>
          <p:nvPr/>
        </p:nvSpPr>
        <p:spPr>
          <a:xfrm>
            <a:off x="1105721" y="2909760"/>
            <a:ext cx="10248079" cy="2554545"/>
          </a:xfrm>
          <a:prstGeom prst="rect">
            <a:avLst/>
          </a:prstGeom>
          <a:ln>
            <a:solidFill>
              <a:schemeClr val="tx1"/>
            </a:solidFill>
          </a:ln>
        </p:spPr>
        <p:txBody>
          <a:bodyPr wrap="square">
            <a:spAutoFit/>
          </a:bodyPr>
          <a:lstStyle/>
          <a:p>
            <a:r>
              <a:rPr lang="fr-CH" sz="3200" b="1" dirty="0">
                <a:solidFill>
                  <a:srgbClr val="FF0000"/>
                </a:solidFill>
                <a:highlight>
                  <a:srgbClr val="FFFF00"/>
                </a:highlight>
                <a:latin typeface="Arial Rounded MT Bold" panose="020F0704030504030204" pitchFamily="34" charset="77"/>
              </a:rPr>
              <a:t>68,2% </a:t>
            </a:r>
            <a:r>
              <a:rPr lang="fr-CH" sz="3200" dirty="0">
                <a:highlight>
                  <a:srgbClr val="FFFF00"/>
                </a:highlight>
                <a:latin typeface="Arial Rounded MT Bold" panose="020F0704030504030204" pitchFamily="34" charset="77"/>
              </a:rPr>
              <a:t>de la population mondiale a reçu au moins une dose d'un vaccin COVID-19. </a:t>
            </a:r>
          </a:p>
          <a:p>
            <a:endParaRPr lang="fr-CH" sz="3200" dirty="0">
              <a:highlight>
                <a:srgbClr val="FFFF00"/>
              </a:highlight>
              <a:latin typeface="Arial Rounded MT Bold" panose="020F0704030504030204" pitchFamily="34" charset="77"/>
            </a:endParaRPr>
          </a:p>
          <a:p>
            <a:r>
              <a:rPr lang="fr-CH" sz="3200" dirty="0">
                <a:latin typeface="Arial Rounded MT Bold" panose="020F0704030504030204" pitchFamily="34" charset="77"/>
              </a:rPr>
              <a:t>… Mais seulement</a:t>
            </a:r>
            <a:r>
              <a:rPr lang="fr-CH" sz="3200" b="1" dirty="0">
                <a:latin typeface="Arial Rounded MT Bold" panose="020F0704030504030204" pitchFamily="34" charset="77"/>
              </a:rPr>
              <a:t> </a:t>
            </a:r>
            <a:r>
              <a:rPr lang="fr-CH" sz="3200" b="1" dirty="0">
                <a:solidFill>
                  <a:srgbClr val="FF0000"/>
                </a:solidFill>
                <a:highlight>
                  <a:srgbClr val="FFFF00"/>
                </a:highlight>
                <a:latin typeface="Arial Rounded MT Bold" panose="020F0704030504030204" pitchFamily="34" charset="77"/>
              </a:rPr>
              <a:t>23,4%</a:t>
            </a:r>
            <a:r>
              <a:rPr lang="fr-CH" sz="3200" dirty="0">
                <a:solidFill>
                  <a:srgbClr val="FF0000"/>
                </a:solidFill>
                <a:highlight>
                  <a:srgbClr val="FFFF00"/>
                </a:highlight>
                <a:latin typeface="Arial Rounded MT Bold" panose="020F0704030504030204" pitchFamily="34" charset="77"/>
              </a:rPr>
              <a:t> </a:t>
            </a:r>
            <a:r>
              <a:rPr lang="fr-CH" sz="3200" dirty="0">
                <a:highlight>
                  <a:srgbClr val="FFFF00"/>
                </a:highlight>
                <a:latin typeface="Arial Rounded MT Bold" panose="020F0704030504030204" pitchFamily="34" charset="77"/>
              </a:rPr>
              <a:t>des habitants des pays à faible revenu ont reçu au moins une dose.</a:t>
            </a:r>
            <a:endParaRPr lang="fr-CH" sz="3200" b="0" i="0" dirty="0">
              <a:effectLst/>
              <a:highlight>
                <a:srgbClr val="FFFF00"/>
              </a:highlight>
              <a:latin typeface="Arial Rounded MT Bold" panose="020F0704030504030204" pitchFamily="34" charset="77"/>
            </a:endParaRPr>
          </a:p>
        </p:txBody>
      </p:sp>
      <p:sp>
        <p:nvSpPr>
          <p:cNvPr id="5" name="ZoneTexte 4">
            <a:extLst>
              <a:ext uri="{FF2B5EF4-FFF2-40B4-BE49-F238E27FC236}">
                <a16:creationId xmlns:a16="http://schemas.microsoft.com/office/drawing/2014/main" id="{86C9F2A3-A3CC-EC39-CB0B-2CEA9F79F106}"/>
              </a:ext>
            </a:extLst>
          </p:cNvPr>
          <p:cNvSpPr txBox="1"/>
          <p:nvPr/>
        </p:nvSpPr>
        <p:spPr>
          <a:xfrm>
            <a:off x="1105721" y="5546092"/>
            <a:ext cx="6096000" cy="369332"/>
          </a:xfrm>
          <a:prstGeom prst="rect">
            <a:avLst/>
          </a:prstGeom>
          <a:noFill/>
        </p:spPr>
        <p:txBody>
          <a:bodyPr wrap="square">
            <a:spAutoFit/>
          </a:bodyPr>
          <a:lstStyle/>
          <a:p>
            <a:r>
              <a:rPr lang="fr-FR" b="1">
                <a:latin typeface="+mn-lt"/>
              </a:rPr>
              <a:t>Source : </a:t>
            </a:r>
            <a:r>
              <a:rPr lang="fr-FR" b="1" err="1">
                <a:latin typeface="+mn-lt"/>
              </a:rPr>
              <a:t>ourworldindata.org</a:t>
            </a:r>
            <a:endParaRPr lang="fr-FR"/>
          </a:p>
        </p:txBody>
      </p:sp>
      <p:sp>
        <p:nvSpPr>
          <p:cNvPr id="6" name="ZoneTexte 5">
            <a:extLst>
              <a:ext uri="{FF2B5EF4-FFF2-40B4-BE49-F238E27FC236}">
                <a16:creationId xmlns:a16="http://schemas.microsoft.com/office/drawing/2014/main" id="{507CB21F-064E-8E4B-8135-A8926229DF90}"/>
              </a:ext>
            </a:extLst>
          </p:cNvPr>
          <p:cNvSpPr txBox="1"/>
          <p:nvPr/>
        </p:nvSpPr>
        <p:spPr>
          <a:xfrm>
            <a:off x="8370362" y="1263444"/>
            <a:ext cx="1642741" cy="1446550"/>
          </a:xfrm>
          <a:prstGeom prst="rect">
            <a:avLst/>
          </a:prstGeom>
          <a:noFill/>
        </p:spPr>
        <p:txBody>
          <a:bodyPr wrap="square">
            <a:spAutoFit/>
          </a:bodyPr>
          <a:lstStyle/>
          <a:p>
            <a:r>
              <a:rPr lang="fr-CH" sz="8800" dirty="0">
                <a:solidFill>
                  <a:srgbClr val="000000"/>
                </a:solidFill>
                <a:effectLst/>
                <a:latin typeface="Helvetica Neue" panose="02000503000000020004" pitchFamily="2" charset="0"/>
              </a:rPr>
              <a:t>⚡️</a:t>
            </a:r>
          </a:p>
        </p:txBody>
      </p:sp>
      <p:sp>
        <p:nvSpPr>
          <p:cNvPr id="7" name="ZoneTexte 6">
            <a:extLst>
              <a:ext uri="{FF2B5EF4-FFF2-40B4-BE49-F238E27FC236}">
                <a16:creationId xmlns:a16="http://schemas.microsoft.com/office/drawing/2014/main" id="{D3647268-D5E3-2AA9-0AAA-56412A93432F}"/>
              </a:ext>
            </a:extLst>
          </p:cNvPr>
          <p:cNvSpPr txBox="1"/>
          <p:nvPr/>
        </p:nvSpPr>
        <p:spPr>
          <a:xfrm>
            <a:off x="4632008" y="1840519"/>
            <a:ext cx="6315074" cy="400110"/>
          </a:xfrm>
          <a:prstGeom prst="rect">
            <a:avLst/>
          </a:prstGeom>
          <a:noFill/>
        </p:spPr>
        <p:txBody>
          <a:bodyPr wrap="square">
            <a:spAutoFit/>
          </a:bodyPr>
          <a:lstStyle/>
          <a:p>
            <a:r>
              <a:rPr lang="fr-FR" sz="2000" b="1" dirty="0">
                <a:highlight>
                  <a:srgbClr val="FFFF00"/>
                </a:highlight>
                <a:latin typeface="Arial Rounded MT Bold" panose="020F0704030504030204" pitchFamily="34" charset="77"/>
              </a:rPr>
              <a:t>7 novembre 2022</a:t>
            </a:r>
            <a:endParaRPr lang="fr-FR" sz="2000" dirty="0">
              <a:highlight>
                <a:srgbClr val="FFFF00"/>
              </a:highlight>
            </a:endParaRPr>
          </a:p>
        </p:txBody>
      </p:sp>
    </p:spTree>
    <p:extLst>
      <p:ext uri="{BB962C8B-B14F-4D97-AF65-F5344CB8AC3E}">
        <p14:creationId xmlns:p14="http://schemas.microsoft.com/office/powerpoint/2010/main" val="3893554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strVal val="#ppt_w*0.70"/>
                                          </p:val>
                                        </p:tav>
                                        <p:tav tm="100000">
                                          <p:val>
                                            <p:strVal val="#ppt_w"/>
                                          </p:val>
                                        </p:tav>
                                      </p:tavLst>
                                    </p:anim>
                                    <p:anim calcmode="lin" valueType="num">
                                      <p:cBhvr>
                                        <p:cTn id="13" dur="1000" fill="hold"/>
                                        <p:tgtEl>
                                          <p:spTgt spid="5"/>
                                        </p:tgtEl>
                                        <p:attrNameLst>
                                          <p:attrName>ppt_h</p:attrName>
                                        </p:attrNameLst>
                                      </p:cBhvr>
                                      <p:tavLst>
                                        <p:tav tm="0">
                                          <p:val>
                                            <p:strVal val="#ppt_h"/>
                                          </p:val>
                                        </p:tav>
                                        <p:tav tm="100000">
                                          <p:val>
                                            <p:strVal val="#ppt_h"/>
                                          </p:val>
                                        </p:tav>
                                      </p:tavLst>
                                    </p:anim>
                                    <p:animEffect transition="in" filter="fade">
                                      <p:cBhvr>
                                        <p:cTn id="14" dur="1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38" presetClass="entr" presetSubtype="0" accel="50000" fill="hold" grpId="0" nodeType="clickEffect">
                                  <p:stCondLst>
                                    <p:cond delay="0"/>
                                  </p:stCondLst>
                                  <p:iterate type="lt">
                                    <p:tmPct val="50000"/>
                                  </p:iterate>
                                  <p:childTnLst>
                                    <p:set>
                                      <p:cBhvr>
                                        <p:cTn id="18" dur="1" fill="hold">
                                          <p:stCondLst>
                                            <p:cond delay="0"/>
                                          </p:stCondLst>
                                        </p:cTn>
                                        <p:tgtEl>
                                          <p:spTgt spid="6"/>
                                        </p:tgtEl>
                                        <p:attrNameLst>
                                          <p:attrName>style.visibility</p:attrName>
                                        </p:attrNameLst>
                                      </p:cBhvr>
                                      <p:to>
                                        <p:strVal val="visible"/>
                                      </p:to>
                                    </p:set>
                                    <p:set>
                                      <p:cBhvr>
                                        <p:cTn id="19" dur="455" fill="hold">
                                          <p:stCondLst>
                                            <p:cond delay="0"/>
                                          </p:stCondLst>
                                        </p:cTn>
                                        <p:tgtEl>
                                          <p:spTgt spid="6"/>
                                        </p:tgtEl>
                                        <p:attrNameLst>
                                          <p:attrName>style.rotation</p:attrName>
                                        </p:attrNameLst>
                                      </p:cBhvr>
                                      <p:to>
                                        <p:strVal val="-45.0"/>
                                      </p:to>
                                    </p:set>
                                    <p:anim calcmode="lin" valueType="num">
                                      <p:cBhvr>
                                        <p:cTn id="20" dur="455" fill="hold">
                                          <p:stCondLst>
                                            <p:cond delay="455"/>
                                          </p:stCondLst>
                                        </p:cTn>
                                        <p:tgtEl>
                                          <p:spTgt spid="6"/>
                                        </p:tgtEl>
                                        <p:attrNameLst>
                                          <p:attrName>style.rotation</p:attrName>
                                        </p:attrNameLst>
                                      </p:cBhvr>
                                      <p:tavLst>
                                        <p:tav tm="0">
                                          <p:val>
                                            <p:fltVal val="-45"/>
                                          </p:val>
                                        </p:tav>
                                        <p:tav tm="69900">
                                          <p:val>
                                            <p:fltVal val="45"/>
                                          </p:val>
                                        </p:tav>
                                        <p:tav tm="100000">
                                          <p:val>
                                            <p:fltVal val="0"/>
                                          </p:val>
                                        </p:tav>
                                      </p:tavLst>
                                    </p:anim>
                                    <p:anim calcmode="lin" valueType="num">
                                      <p:cBhvr>
                                        <p:cTn id="21" dur="455" fill="hold">
                                          <p:stCondLst>
                                            <p:cond delay="0"/>
                                          </p:stCondLst>
                                        </p:cTn>
                                        <p:tgtEl>
                                          <p:spTgt spid="6"/>
                                        </p:tgtEl>
                                        <p:attrNameLst>
                                          <p:attrName>ppt_y</p:attrName>
                                        </p:attrNameLst>
                                      </p:cBhvr>
                                      <p:tavLst>
                                        <p:tav tm="0">
                                          <p:val>
                                            <p:strVal val="#ppt_y-1"/>
                                          </p:val>
                                        </p:tav>
                                        <p:tav tm="100000">
                                          <p:val>
                                            <p:strVal val="#ppt_y-(0.354*#ppt_w-0.172*#ppt_h)"/>
                                          </p:val>
                                        </p:tav>
                                      </p:tavLst>
                                    </p:anim>
                                    <p:anim calcmode="lin" valueType="num">
                                      <p:cBhvr>
                                        <p:cTn id="22" dur="156" decel="50000" autoRev="1" fill="hold">
                                          <p:stCondLst>
                                            <p:cond delay="455"/>
                                          </p:stCondLst>
                                        </p:cTn>
                                        <p:tgtEl>
                                          <p:spTgt spid="6"/>
                                        </p:tgtEl>
                                        <p:attrNameLst>
                                          <p:attrName>ppt_y</p:attrName>
                                        </p:attrNameLst>
                                      </p:cBhvr>
                                      <p:tavLst>
                                        <p:tav tm="0">
                                          <p:val>
                                            <p:strVal val="#ppt_y-(0.354*#ppt_w-0.172*#ppt_h)"/>
                                          </p:val>
                                        </p:tav>
                                        <p:tav tm="100000">
                                          <p:val>
                                            <p:strVal val="#ppt_y-(0.354*#ppt_w-0.172*#ppt_h)-#ppt_h/2"/>
                                          </p:val>
                                        </p:tav>
                                      </p:tavLst>
                                    </p:anim>
                                    <p:anim calcmode="lin" valueType="num">
                                      <p:cBhvr>
                                        <p:cTn id="23" dur="136" fill="hold">
                                          <p:stCondLst>
                                            <p:cond delay="864"/>
                                          </p:stCondLst>
                                        </p:cTn>
                                        <p:tgtEl>
                                          <p:spTgt spid="6"/>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C1AC37-FC30-1947-98FE-88F81A3C36F0}"/>
              </a:ext>
            </a:extLst>
          </p:cNvPr>
          <p:cNvSpPr>
            <a:spLocks noGrp="1"/>
          </p:cNvSpPr>
          <p:nvPr>
            <p:ph type="title"/>
          </p:nvPr>
        </p:nvSpPr>
        <p:spPr>
          <a:xfrm>
            <a:off x="838200" y="250825"/>
            <a:ext cx="10515600" cy="1756283"/>
          </a:xfrm>
        </p:spPr>
        <p:txBody>
          <a:bodyPr>
            <a:normAutofit/>
          </a:bodyPr>
          <a:lstStyle/>
          <a:p>
            <a:pPr algn="ctr"/>
            <a:r>
              <a:rPr lang="fr-FR" b="1" dirty="0">
                <a:latin typeface="Gill Sans Ultra Bold" panose="020B0A02020104020203" pitchFamily="34" charset="77"/>
              </a:rPr>
              <a:t>Taux de vaccination </a:t>
            </a:r>
            <a:br>
              <a:rPr lang="fr-FR" b="1" dirty="0">
                <a:latin typeface="Gill Sans Ultra Bold" panose="020B0A02020104020203" pitchFamily="34" charset="77"/>
              </a:rPr>
            </a:br>
            <a:r>
              <a:rPr lang="fr-FR" b="1" dirty="0">
                <a:latin typeface="Gill Sans Ultra Bold" panose="020B0A02020104020203" pitchFamily="34" charset="77"/>
              </a:rPr>
              <a:t>dans le monde</a:t>
            </a:r>
            <a:endParaRPr lang="fr-FR" sz="3600" b="1" dirty="0">
              <a:latin typeface="Arial Rounded MT Bold" panose="020F0704030504030204" pitchFamily="34" charset="77"/>
            </a:endParaRPr>
          </a:p>
        </p:txBody>
      </p:sp>
      <p:sp>
        <p:nvSpPr>
          <p:cNvPr id="3" name="Rectangle 2">
            <a:extLst>
              <a:ext uri="{FF2B5EF4-FFF2-40B4-BE49-F238E27FC236}">
                <a16:creationId xmlns:a16="http://schemas.microsoft.com/office/drawing/2014/main" id="{DA18A9D4-BA62-674D-A343-A1540079BF51}"/>
              </a:ext>
            </a:extLst>
          </p:cNvPr>
          <p:cNvSpPr/>
          <p:nvPr/>
        </p:nvSpPr>
        <p:spPr>
          <a:xfrm>
            <a:off x="1105721" y="2966592"/>
            <a:ext cx="10248079" cy="2554545"/>
          </a:xfrm>
          <a:prstGeom prst="rect">
            <a:avLst/>
          </a:prstGeom>
          <a:ln>
            <a:solidFill>
              <a:schemeClr val="tx1"/>
            </a:solidFill>
          </a:ln>
        </p:spPr>
        <p:txBody>
          <a:bodyPr wrap="square">
            <a:spAutoFit/>
          </a:bodyPr>
          <a:lstStyle/>
          <a:p>
            <a:r>
              <a:rPr lang="fr-CH" sz="3200" b="1" dirty="0">
                <a:solidFill>
                  <a:srgbClr val="FF0000"/>
                </a:solidFill>
                <a:highlight>
                  <a:srgbClr val="FFFF00"/>
                </a:highlight>
                <a:latin typeface="Arial Rounded MT Bold" panose="020F0704030504030204" pitchFamily="34" charset="77"/>
              </a:rPr>
              <a:t>70,6% </a:t>
            </a:r>
            <a:r>
              <a:rPr lang="fr-CH" sz="3200" dirty="0">
                <a:highlight>
                  <a:srgbClr val="FFFF00"/>
                </a:highlight>
                <a:latin typeface="Arial Rounded MT Bold" panose="020F0704030504030204" pitchFamily="34" charset="77"/>
              </a:rPr>
              <a:t>de la population mondiale a reçu au moins une dose d'un vaccin COVID-19. </a:t>
            </a:r>
          </a:p>
          <a:p>
            <a:endParaRPr lang="fr-CH" sz="3200" dirty="0">
              <a:highlight>
                <a:srgbClr val="FFFF00"/>
              </a:highlight>
              <a:latin typeface="Arial Rounded MT Bold" panose="020F0704030504030204" pitchFamily="34" charset="77"/>
            </a:endParaRPr>
          </a:p>
          <a:p>
            <a:r>
              <a:rPr lang="fr-CH" sz="3200" dirty="0">
                <a:latin typeface="Arial Rounded MT Bold" panose="020F0704030504030204" pitchFamily="34" charset="77"/>
              </a:rPr>
              <a:t>… Mais seulement</a:t>
            </a:r>
            <a:r>
              <a:rPr lang="fr-CH" sz="3200" b="1" dirty="0">
                <a:latin typeface="Arial Rounded MT Bold" panose="020F0704030504030204" pitchFamily="34" charset="77"/>
              </a:rPr>
              <a:t> </a:t>
            </a:r>
            <a:r>
              <a:rPr lang="fr-CH" sz="3200" b="1" dirty="0">
                <a:solidFill>
                  <a:srgbClr val="FF0000"/>
                </a:solidFill>
                <a:highlight>
                  <a:srgbClr val="FFFF00"/>
                </a:highlight>
                <a:latin typeface="Arial Rounded MT Bold" panose="020F0704030504030204" pitchFamily="34" charset="77"/>
              </a:rPr>
              <a:t>32,7%</a:t>
            </a:r>
            <a:r>
              <a:rPr lang="fr-CH" sz="3200" dirty="0">
                <a:solidFill>
                  <a:srgbClr val="FF0000"/>
                </a:solidFill>
                <a:highlight>
                  <a:srgbClr val="FFFF00"/>
                </a:highlight>
                <a:latin typeface="Arial Rounded MT Bold" panose="020F0704030504030204" pitchFamily="34" charset="77"/>
              </a:rPr>
              <a:t> </a:t>
            </a:r>
            <a:r>
              <a:rPr lang="fr-CH" sz="3200" dirty="0">
                <a:highlight>
                  <a:srgbClr val="FFFF00"/>
                </a:highlight>
                <a:latin typeface="Arial Rounded MT Bold" panose="020F0704030504030204" pitchFamily="34" charset="77"/>
              </a:rPr>
              <a:t>des habitants des pays à faible revenu ont reçu au moins une dose.</a:t>
            </a:r>
            <a:endParaRPr lang="fr-CH" sz="3200" b="0" i="0" dirty="0">
              <a:effectLst/>
              <a:highlight>
                <a:srgbClr val="FFFF00"/>
              </a:highlight>
              <a:latin typeface="Arial Rounded MT Bold" panose="020F0704030504030204" pitchFamily="34" charset="77"/>
            </a:endParaRPr>
          </a:p>
        </p:txBody>
      </p:sp>
      <p:sp>
        <p:nvSpPr>
          <p:cNvPr id="5" name="ZoneTexte 4">
            <a:extLst>
              <a:ext uri="{FF2B5EF4-FFF2-40B4-BE49-F238E27FC236}">
                <a16:creationId xmlns:a16="http://schemas.microsoft.com/office/drawing/2014/main" id="{86C9F2A3-A3CC-EC39-CB0B-2CEA9F79F106}"/>
              </a:ext>
            </a:extLst>
          </p:cNvPr>
          <p:cNvSpPr txBox="1"/>
          <p:nvPr/>
        </p:nvSpPr>
        <p:spPr>
          <a:xfrm>
            <a:off x="1105721" y="5521137"/>
            <a:ext cx="6096000" cy="369332"/>
          </a:xfrm>
          <a:prstGeom prst="rect">
            <a:avLst/>
          </a:prstGeom>
          <a:noFill/>
        </p:spPr>
        <p:txBody>
          <a:bodyPr wrap="square">
            <a:spAutoFit/>
          </a:bodyPr>
          <a:lstStyle/>
          <a:p>
            <a:r>
              <a:rPr lang="fr-FR" b="1" dirty="0">
                <a:latin typeface="+mn-lt"/>
              </a:rPr>
              <a:t>Source : </a:t>
            </a:r>
            <a:r>
              <a:rPr lang="fr-FR" b="1" dirty="0" err="1">
                <a:latin typeface="+mn-lt"/>
              </a:rPr>
              <a:t>ourworldindata.org</a:t>
            </a:r>
            <a:endParaRPr lang="fr-FR" dirty="0"/>
          </a:p>
        </p:txBody>
      </p:sp>
      <p:sp>
        <p:nvSpPr>
          <p:cNvPr id="6" name="ZoneTexte 5">
            <a:extLst>
              <a:ext uri="{FF2B5EF4-FFF2-40B4-BE49-F238E27FC236}">
                <a16:creationId xmlns:a16="http://schemas.microsoft.com/office/drawing/2014/main" id="{C143C16A-2D27-6709-7C53-1D5D959AFA0C}"/>
              </a:ext>
            </a:extLst>
          </p:cNvPr>
          <p:cNvSpPr txBox="1"/>
          <p:nvPr/>
        </p:nvSpPr>
        <p:spPr>
          <a:xfrm>
            <a:off x="10557700" y="2383773"/>
            <a:ext cx="1642741" cy="1446550"/>
          </a:xfrm>
          <a:prstGeom prst="rect">
            <a:avLst/>
          </a:prstGeom>
          <a:noFill/>
        </p:spPr>
        <p:txBody>
          <a:bodyPr wrap="square">
            <a:spAutoFit/>
          </a:bodyPr>
          <a:lstStyle/>
          <a:p>
            <a:r>
              <a:rPr lang="fr-CH" sz="8800" dirty="0">
                <a:solidFill>
                  <a:srgbClr val="000000"/>
                </a:solidFill>
                <a:effectLst/>
                <a:latin typeface="Helvetica Neue" panose="02000503000000020004" pitchFamily="2" charset="0"/>
              </a:rPr>
              <a:t>⚡️</a:t>
            </a:r>
          </a:p>
        </p:txBody>
      </p:sp>
      <p:sp>
        <p:nvSpPr>
          <p:cNvPr id="7" name="ZoneTexte 6">
            <a:extLst>
              <a:ext uri="{FF2B5EF4-FFF2-40B4-BE49-F238E27FC236}">
                <a16:creationId xmlns:a16="http://schemas.microsoft.com/office/drawing/2014/main" id="{D5D59B39-56B1-1E24-0553-8275DE16E1E8}"/>
              </a:ext>
            </a:extLst>
          </p:cNvPr>
          <p:cNvSpPr txBox="1"/>
          <p:nvPr/>
        </p:nvSpPr>
        <p:spPr>
          <a:xfrm>
            <a:off x="4632008" y="1840519"/>
            <a:ext cx="6315074" cy="400110"/>
          </a:xfrm>
          <a:prstGeom prst="rect">
            <a:avLst/>
          </a:prstGeom>
          <a:noFill/>
        </p:spPr>
        <p:txBody>
          <a:bodyPr wrap="square">
            <a:spAutoFit/>
          </a:bodyPr>
          <a:lstStyle/>
          <a:p>
            <a:r>
              <a:rPr lang="fr-FR" sz="2000" b="1" dirty="0">
                <a:highlight>
                  <a:srgbClr val="FFFF00"/>
                </a:highlight>
                <a:latin typeface="Arial Rounded MT Bold" panose="020F0704030504030204" pitchFamily="34" charset="77"/>
              </a:rPr>
              <a:t>5 mai 2024</a:t>
            </a:r>
            <a:endParaRPr lang="fr-FR" sz="2000" dirty="0">
              <a:highlight>
                <a:srgbClr val="FFFF00"/>
              </a:highlight>
            </a:endParaRPr>
          </a:p>
        </p:txBody>
      </p:sp>
    </p:spTree>
    <p:extLst>
      <p:ext uri="{BB962C8B-B14F-4D97-AF65-F5344CB8AC3E}">
        <p14:creationId xmlns:p14="http://schemas.microsoft.com/office/powerpoint/2010/main" val="256043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strVal val="#ppt_w*0.70"/>
                                          </p:val>
                                        </p:tav>
                                        <p:tav tm="100000">
                                          <p:val>
                                            <p:strVal val="#ppt_w"/>
                                          </p:val>
                                        </p:tav>
                                      </p:tavLst>
                                    </p:anim>
                                    <p:anim calcmode="lin" valueType="num">
                                      <p:cBhvr>
                                        <p:cTn id="13" dur="1000" fill="hold"/>
                                        <p:tgtEl>
                                          <p:spTgt spid="5"/>
                                        </p:tgtEl>
                                        <p:attrNameLst>
                                          <p:attrName>ppt_h</p:attrName>
                                        </p:attrNameLst>
                                      </p:cBhvr>
                                      <p:tavLst>
                                        <p:tav tm="0">
                                          <p:val>
                                            <p:strVal val="#ppt_h"/>
                                          </p:val>
                                        </p:tav>
                                        <p:tav tm="100000">
                                          <p:val>
                                            <p:strVal val="#ppt_h"/>
                                          </p:val>
                                        </p:tav>
                                      </p:tavLst>
                                    </p:anim>
                                    <p:animEffect transition="in" filter="fade">
                                      <p:cBhvr>
                                        <p:cTn id="14" dur="1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38" presetClass="entr" presetSubtype="0" accel="50000" fill="hold" grpId="0" nodeType="clickEffect">
                                  <p:stCondLst>
                                    <p:cond delay="0"/>
                                  </p:stCondLst>
                                  <p:iterate type="lt">
                                    <p:tmPct val="50000"/>
                                  </p:iterate>
                                  <p:childTnLst>
                                    <p:set>
                                      <p:cBhvr>
                                        <p:cTn id="18" dur="1" fill="hold">
                                          <p:stCondLst>
                                            <p:cond delay="0"/>
                                          </p:stCondLst>
                                        </p:cTn>
                                        <p:tgtEl>
                                          <p:spTgt spid="6"/>
                                        </p:tgtEl>
                                        <p:attrNameLst>
                                          <p:attrName>style.visibility</p:attrName>
                                        </p:attrNameLst>
                                      </p:cBhvr>
                                      <p:to>
                                        <p:strVal val="visible"/>
                                      </p:to>
                                    </p:set>
                                    <p:set>
                                      <p:cBhvr>
                                        <p:cTn id="19" dur="455" fill="hold">
                                          <p:stCondLst>
                                            <p:cond delay="0"/>
                                          </p:stCondLst>
                                        </p:cTn>
                                        <p:tgtEl>
                                          <p:spTgt spid="6"/>
                                        </p:tgtEl>
                                        <p:attrNameLst>
                                          <p:attrName>style.rotation</p:attrName>
                                        </p:attrNameLst>
                                      </p:cBhvr>
                                      <p:to>
                                        <p:strVal val="-45.0"/>
                                      </p:to>
                                    </p:set>
                                    <p:anim calcmode="lin" valueType="num">
                                      <p:cBhvr>
                                        <p:cTn id="20" dur="455" fill="hold">
                                          <p:stCondLst>
                                            <p:cond delay="455"/>
                                          </p:stCondLst>
                                        </p:cTn>
                                        <p:tgtEl>
                                          <p:spTgt spid="6"/>
                                        </p:tgtEl>
                                        <p:attrNameLst>
                                          <p:attrName>style.rotation</p:attrName>
                                        </p:attrNameLst>
                                      </p:cBhvr>
                                      <p:tavLst>
                                        <p:tav tm="0">
                                          <p:val>
                                            <p:fltVal val="-45"/>
                                          </p:val>
                                        </p:tav>
                                        <p:tav tm="69900">
                                          <p:val>
                                            <p:fltVal val="45"/>
                                          </p:val>
                                        </p:tav>
                                        <p:tav tm="100000">
                                          <p:val>
                                            <p:fltVal val="0"/>
                                          </p:val>
                                        </p:tav>
                                      </p:tavLst>
                                    </p:anim>
                                    <p:anim calcmode="lin" valueType="num">
                                      <p:cBhvr>
                                        <p:cTn id="21" dur="455" fill="hold">
                                          <p:stCondLst>
                                            <p:cond delay="0"/>
                                          </p:stCondLst>
                                        </p:cTn>
                                        <p:tgtEl>
                                          <p:spTgt spid="6"/>
                                        </p:tgtEl>
                                        <p:attrNameLst>
                                          <p:attrName>ppt_y</p:attrName>
                                        </p:attrNameLst>
                                      </p:cBhvr>
                                      <p:tavLst>
                                        <p:tav tm="0">
                                          <p:val>
                                            <p:strVal val="#ppt_y-1"/>
                                          </p:val>
                                        </p:tav>
                                        <p:tav tm="100000">
                                          <p:val>
                                            <p:strVal val="#ppt_y-(0.354*#ppt_w-0.172*#ppt_h)"/>
                                          </p:val>
                                        </p:tav>
                                      </p:tavLst>
                                    </p:anim>
                                    <p:anim calcmode="lin" valueType="num">
                                      <p:cBhvr>
                                        <p:cTn id="22" dur="156" decel="50000" autoRev="1" fill="hold">
                                          <p:stCondLst>
                                            <p:cond delay="455"/>
                                          </p:stCondLst>
                                        </p:cTn>
                                        <p:tgtEl>
                                          <p:spTgt spid="6"/>
                                        </p:tgtEl>
                                        <p:attrNameLst>
                                          <p:attrName>ppt_y</p:attrName>
                                        </p:attrNameLst>
                                      </p:cBhvr>
                                      <p:tavLst>
                                        <p:tav tm="0">
                                          <p:val>
                                            <p:strVal val="#ppt_y-(0.354*#ppt_w-0.172*#ppt_h)"/>
                                          </p:val>
                                        </p:tav>
                                        <p:tav tm="100000">
                                          <p:val>
                                            <p:strVal val="#ppt_y-(0.354*#ppt_w-0.172*#ppt_h)-#ppt_h/2"/>
                                          </p:val>
                                        </p:tav>
                                      </p:tavLst>
                                    </p:anim>
                                    <p:anim calcmode="lin" valueType="num">
                                      <p:cBhvr>
                                        <p:cTn id="23" dur="136" fill="hold">
                                          <p:stCondLst>
                                            <p:cond delay="864"/>
                                          </p:stCondLst>
                                        </p:cTn>
                                        <p:tgtEl>
                                          <p:spTgt spid="6"/>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5C385E57-2A32-5442-99F3-8C3F3FD4C798}"/>
              </a:ext>
            </a:extLst>
          </p:cNvPr>
          <p:cNvPicPr>
            <a:picLocks noChangeAspect="1"/>
          </p:cNvPicPr>
          <p:nvPr/>
        </p:nvPicPr>
        <p:blipFill>
          <a:blip r:embed="rId2"/>
          <a:stretch>
            <a:fillRect/>
          </a:stretch>
        </p:blipFill>
        <p:spPr>
          <a:xfrm>
            <a:off x="6842034" y="780308"/>
            <a:ext cx="5177950" cy="2911159"/>
          </a:xfrm>
          <a:prstGeom prst="rect">
            <a:avLst/>
          </a:prstGeom>
          <a:ln>
            <a:solidFill>
              <a:schemeClr val="tx1"/>
            </a:solidFill>
          </a:ln>
        </p:spPr>
      </p:pic>
      <p:pic>
        <p:nvPicPr>
          <p:cNvPr id="6" name="Image 5">
            <a:extLst>
              <a:ext uri="{FF2B5EF4-FFF2-40B4-BE49-F238E27FC236}">
                <a16:creationId xmlns:a16="http://schemas.microsoft.com/office/drawing/2014/main" id="{0D058F5A-DBD8-CF4B-8E20-77C2B34F7E98}"/>
              </a:ext>
            </a:extLst>
          </p:cNvPr>
          <p:cNvPicPr>
            <a:picLocks noChangeAspect="1"/>
          </p:cNvPicPr>
          <p:nvPr/>
        </p:nvPicPr>
        <p:blipFill>
          <a:blip r:embed="rId3"/>
          <a:stretch>
            <a:fillRect/>
          </a:stretch>
        </p:blipFill>
        <p:spPr>
          <a:xfrm>
            <a:off x="999070" y="3429000"/>
            <a:ext cx="5842964" cy="3287479"/>
          </a:xfrm>
          <a:prstGeom prst="rect">
            <a:avLst/>
          </a:prstGeom>
          <a:ln>
            <a:solidFill>
              <a:schemeClr val="tx1"/>
            </a:solidFill>
          </a:ln>
        </p:spPr>
      </p:pic>
      <p:pic>
        <p:nvPicPr>
          <p:cNvPr id="7" name="Image 6">
            <a:extLst>
              <a:ext uri="{FF2B5EF4-FFF2-40B4-BE49-F238E27FC236}">
                <a16:creationId xmlns:a16="http://schemas.microsoft.com/office/drawing/2014/main" id="{2FA94363-554F-9745-8A04-E3916A2FEB03}"/>
              </a:ext>
            </a:extLst>
          </p:cNvPr>
          <p:cNvPicPr>
            <a:picLocks noChangeAspect="1"/>
          </p:cNvPicPr>
          <p:nvPr/>
        </p:nvPicPr>
        <p:blipFill>
          <a:blip r:embed="rId4"/>
          <a:stretch>
            <a:fillRect/>
          </a:stretch>
        </p:blipFill>
        <p:spPr>
          <a:xfrm>
            <a:off x="280607" y="2613053"/>
            <a:ext cx="1631893" cy="1631893"/>
          </a:xfrm>
          <a:prstGeom prst="rect">
            <a:avLst/>
          </a:prstGeom>
          <a:ln>
            <a:noFill/>
          </a:ln>
        </p:spPr>
      </p:pic>
      <p:sp>
        <p:nvSpPr>
          <p:cNvPr id="8" name="ZoneTexte 7">
            <a:extLst>
              <a:ext uri="{FF2B5EF4-FFF2-40B4-BE49-F238E27FC236}">
                <a16:creationId xmlns:a16="http://schemas.microsoft.com/office/drawing/2014/main" id="{30932E8B-1F1C-86B6-4547-ADF8CE516DE1}"/>
              </a:ext>
            </a:extLst>
          </p:cNvPr>
          <p:cNvSpPr txBox="1"/>
          <p:nvPr/>
        </p:nvSpPr>
        <p:spPr>
          <a:xfrm>
            <a:off x="999070" y="364633"/>
            <a:ext cx="5564050" cy="1754326"/>
          </a:xfrm>
          <a:prstGeom prst="rect">
            <a:avLst/>
          </a:prstGeom>
          <a:noFill/>
        </p:spPr>
        <p:txBody>
          <a:bodyPr wrap="square">
            <a:spAutoFit/>
          </a:bodyPr>
          <a:lstStyle/>
          <a:p>
            <a:r>
              <a:rPr lang="fr-CH" sz="5400" dirty="0">
                <a:latin typeface="Gill Sans Ultra Bold" panose="020B0A02020104020203" pitchFamily="34" charset="77"/>
              </a:rPr>
              <a:t>Mesures liberticides</a:t>
            </a:r>
          </a:p>
        </p:txBody>
      </p:sp>
      <p:sp>
        <p:nvSpPr>
          <p:cNvPr id="10" name="ZoneTexte 9">
            <a:extLst>
              <a:ext uri="{FF2B5EF4-FFF2-40B4-BE49-F238E27FC236}">
                <a16:creationId xmlns:a16="http://schemas.microsoft.com/office/drawing/2014/main" id="{F1670802-9B42-A327-03F1-05EB299CB277}"/>
              </a:ext>
            </a:extLst>
          </p:cNvPr>
          <p:cNvSpPr txBox="1"/>
          <p:nvPr/>
        </p:nvSpPr>
        <p:spPr>
          <a:xfrm>
            <a:off x="207259" y="518749"/>
            <a:ext cx="889295" cy="830997"/>
          </a:xfrm>
          <a:prstGeom prst="rect">
            <a:avLst/>
          </a:prstGeom>
          <a:noFill/>
        </p:spPr>
        <p:txBody>
          <a:bodyPr wrap="square">
            <a:spAutoFit/>
          </a:bodyPr>
          <a:lstStyle/>
          <a:p>
            <a:r>
              <a:rPr lang="fr-CH" sz="4800" dirty="0">
                <a:effectLst/>
                <a:latin typeface=".Apple Color Emoji UI"/>
              </a:rPr>
              <a:t>3️⃣</a:t>
            </a:r>
          </a:p>
        </p:txBody>
      </p:sp>
      <p:pic>
        <p:nvPicPr>
          <p:cNvPr id="9" name="Image 8">
            <a:extLst>
              <a:ext uri="{FF2B5EF4-FFF2-40B4-BE49-F238E27FC236}">
                <a16:creationId xmlns:a16="http://schemas.microsoft.com/office/drawing/2014/main" id="{A0DE09B4-93D8-9B1F-244E-8CB92CB30219}"/>
              </a:ext>
            </a:extLst>
          </p:cNvPr>
          <p:cNvPicPr>
            <a:picLocks noChangeAspect="1"/>
          </p:cNvPicPr>
          <p:nvPr/>
        </p:nvPicPr>
        <p:blipFill>
          <a:blip r:embed="rId5"/>
          <a:stretch>
            <a:fillRect/>
          </a:stretch>
        </p:blipFill>
        <p:spPr>
          <a:xfrm>
            <a:off x="9272550" y="3866481"/>
            <a:ext cx="2747434" cy="2585820"/>
          </a:xfrm>
          <a:prstGeom prst="rect">
            <a:avLst/>
          </a:prstGeom>
          <a:ln>
            <a:solidFill>
              <a:schemeClr val="tx1"/>
            </a:solidFill>
          </a:ln>
        </p:spPr>
      </p:pic>
      <p:pic>
        <p:nvPicPr>
          <p:cNvPr id="11" name="Picture 2" descr="EN IMAGES - Coronavirus : les premières heures de confinement en France">
            <a:extLst>
              <a:ext uri="{FF2B5EF4-FFF2-40B4-BE49-F238E27FC236}">
                <a16:creationId xmlns:a16="http://schemas.microsoft.com/office/drawing/2014/main" id="{ADCF22AA-DFF4-ADED-ED98-8A8FD8F147A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90164" y="2118959"/>
            <a:ext cx="3373372" cy="189752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2" name="Image 11">
            <a:extLst>
              <a:ext uri="{FF2B5EF4-FFF2-40B4-BE49-F238E27FC236}">
                <a16:creationId xmlns:a16="http://schemas.microsoft.com/office/drawing/2014/main" id="{D170EE4D-A618-D78C-384A-0C3030E3C3BA}"/>
              </a:ext>
            </a:extLst>
          </p:cNvPr>
          <p:cNvPicPr>
            <a:picLocks noChangeAspect="1"/>
          </p:cNvPicPr>
          <p:nvPr/>
        </p:nvPicPr>
        <p:blipFill>
          <a:blip r:embed="rId7"/>
          <a:stretch>
            <a:fillRect/>
          </a:stretch>
        </p:blipFill>
        <p:spPr>
          <a:xfrm>
            <a:off x="6249641" y="4133892"/>
            <a:ext cx="3532429" cy="1174307"/>
          </a:xfrm>
          <a:prstGeom prst="rect">
            <a:avLst/>
          </a:prstGeom>
          <a:ln>
            <a:solidFill>
              <a:schemeClr val="tx1"/>
            </a:solidFill>
          </a:ln>
        </p:spPr>
      </p:pic>
      <p:pic>
        <p:nvPicPr>
          <p:cNvPr id="13" name="Image 12">
            <a:extLst>
              <a:ext uri="{FF2B5EF4-FFF2-40B4-BE49-F238E27FC236}">
                <a16:creationId xmlns:a16="http://schemas.microsoft.com/office/drawing/2014/main" id="{2609AD38-545A-4450-2518-34D8EA1FF894}"/>
              </a:ext>
            </a:extLst>
          </p:cNvPr>
          <p:cNvPicPr>
            <a:picLocks noChangeAspect="1"/>
          </p:cNvPicPr>
          <p:nvPr/>
        </p:nvPicPr>
        <p:blipFill>
          <a:blip r:embed="rId8"/>
          <a:stretch>
            <a:fillRect/>
          </a:stretch>
        </p:blipFill>
        <p:spPr>
          <a:xfrm>
            <a:off x="7203858" y="5425610"/>
            <a:ext cx="1623996" cy="1290869"/>
          </a:xfrm>
          <a:prstGeom prst="rect">
            <a:avLst/>
          </a:prstGeom>
          <a:ln>
            <a:solidFill>
              <a:schemeClr val="tx1"/>
            </a:solidFill>
          </a:ln>
        </p:spPr>
      </p:pic>
    </p:spTree>
    <p:extLst>
      <p:ext uri="{BB962C8B-B14F-4D97-AF65-F5344CB8AC3E}">
        <p14:creationId xmlns:p14="http://schemas.microsoft.com/office/powerpoint/2010/main" val="1864778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par>
                                <p:cTn id="10" presetID="55"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strVal val="#ppt_w*0.70"/>
                                          </p:val>
                                        </p:tav>
                                        <p:tav tm="100000">
                                          <p:val>
                                            <p:strVal val="#ppt_w"/>
                                          </p:val>
                                        </p:tav>
                                      </p:tavLst>
                                    </p:anim>
                                    <p:anim calcmode="lin" valueType="num">
                                      <p:cBhvr>
                                        <p:cTn id="13" dur="1000" fill="hold"/>
                                        <p:tgtEl>
                                          <p:spTgt spid="6"/>
                                        </p:tgtEl>
                                        <p:attrNameLst>
                                          <p:attrName>ppt_h</p:attrName>
                                        </p:attrNameLst>
                                      </p:cBhvr>
                                      <p:tavLst>
                                        <p:tav tm="0">
                                          <p:val>
                                            <p:strVal val="#ppt_h"/>
                                          </p:val>
                                        </p:tav>
                                        <p:tav tm="100000">
                                          <p:val>
                                            <p:strVal val="#ppt_h"/>
                                          </p:val>
                                        </p:tav>
                                      </p:tavLst>
                                    </p:anim>
                                    <p:animEffect transition="in" filter="fade">
                                      <p:cBhvr>
                                        <p:cTn id="14" dur="1000"/>
                                        <p:tgtEl>
                                          <p:spTgt spid="6"/>
                                        </p:tgtEl>
                                      </p:cBhvr>
                                    </p:animEffect>
                                  </p:childTnLst>
                                </p:cTn>
                              </p:par>
                              <p:par>
                                <p:cTn id="15" presetID="55"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strVal val="#ppt_w*0.70"/>
                                          </p:val>
                                        </p:tav>
                                        <p:tav tm="100000">
                                          <p:val>
                                            <p:strVal val="#ppt_w"/>
                                          </p:val>
                                        </p:tav>
                                      </p:tavLst>
                                    </p:anim>
                                    <p:anim calcmode="lin" valueType="num">
                                      <p:cBhvr>
                                        <p:cTn id="18" dur="1000" fill="hold"/>
                                        <p:tgtEl>
                                          <p:spTgt spid="7"/>
                                        </p:tgtEl>
                                        <p:attrNameLst>
                                          <p:attrName>ppt_h</p:attrName>
                                        </p:attrNameLst>
                                      </p:cBhvr>
                                      <p:tavLst>
                                        <p:tav tm="0">
                                          <p:val>
                                            <p:strVal val="#ppt_h"/>
                                          </p:val>
                                        </p:tav>
                                        <p:tav tm="100000">
                                          <p:val>
                                            <p:strVal val="#ppt_h"/>
                                          </p:val>
                                        </p:tav>
                                      </p:tavLst>
                                    </p:anim>
                                    <p:animEffect transition="in" filter="fade">
                                      <p:cBhvr>
                                        <p:cTn id="19" dur="10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1000" fill="hold"/>
                                        <p:tgtEl>
                                          <p:spTgt spid="9"/>
                                        </p:tgtEl>
                                        <p:attrNameLst>
                                          <p:attrName>ppt_w</p:attrName>
                                        </p:attrNameLst>
                                      </p:cBhvr>
                                      <p:tavLst>
                                        <p:tav tm="0">
                                          <p:val>
                                            <p:strVal val="#ppt_w*0.70"/>
                                          </p:val>
                                        </p:tav>
                                        <p:tav tm="100000">
                                          <p:val>
                                            <p:strVal val="#ppt_w"/>
                                          </p:val>
                                        </p:tav>
                                      </p:tavLst>
                                    </p:anim>
                                    <p:anim calcmode="lin" valueType="num">
                                      <p:cBhvr>
                                        <p:cTn id="25" dur="1000" fill="hold"/>
                                        <p:tgtEl>
                                          <p:spTgt spid="9"/>
                                        </p:tgtEl>
                                        <p:attrNameLst>
                                          <p:attrName>ppt_h</p:attrName>
                                        </p:attrNameLst>
                                      </p:cBhvr>
                                      <p:tavLst>
                                        <p:tav tm="0">
                                          <p:val>
                                            <p:strVal val="#ppt_h"/>
                                          </p:val>
                                        </p:tav>
                                        <p:tav tm="100000">
                                          <p:val>
                                            <p:strVal val="#ppt_h"/>
                                          </p:val>
                                        </p:tav>
                                      </p:tavLst>
                                    </p:anim>
                                    <p:animEffect transition="in" filter="fade">
                                      <p:cBhvr>
                                        <p:cTn id="26" dur="1000"/>
                                        <p:tgtEl>
                                          <p:spTgt spid="9"/>
                                        </p:tgtEl>
                                      </p:cBhvr>
                                    </p:animEffect>
                                  </p:childTnLst>
                                </p:cTn>
                              </p:par>
                              <p:par>
                                <p:cTn id="27" presetID="55" presetClass="entr" presetSubtype="0"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1000" fill="hold"/>
                                        <p:tgtEl>
                                          <p:spTgt spid="11"/>
                                        </p:tgtEl>
                                        <p:attrNameLst>
                                          <p:attrName>ppt_w</p:attrName>
                                        </p:attrNameLst>
                                      </p:cBhvr>
                                      <p:tavLst>
                                        <p:tav tm="0">
                                          <p:val>
                                            <p:strVal val="#ppt_w*0.70"/>
                                          </p:val>
                                        </p:tav>
                                        <p:tav tm="100000">
                                          <p:val>
                                            <p:strVal val="#ppt_w"/>
                                          </p:val>
                                        </p:tav>
                                      </p:tavLst>
                                    </p:anim>
                                    <p:anim calcmode="lin" valueType="num">
                                      <p:cBhvr>
                                        <p:cTn id="30" dur="1000" fill="hold"/>
                                        <p:tgtEl>
                                          <p:spTgt spid="11"/>
                                        </p:tgtEl>
                                        <p:attrNameLst>
                                          <p:attrName>ppt_h</p:attrName>
                                        </p:attrNameLst>
                                      </p:cBhvr>
                                      <p:tavLst>
                                        <p:tav tm="0">
                                          <p:val>
                                            <p:strVal val="#ppt_h"/>
                                          </p:val>
                                        </p:tav>
                                        <p:tav tm="100000">
                                          <p:val>
                                            <p:strVal val="#ppt_h"/>
                                          </p:val>
                                        </p:tav>
                                      </p:tavLst>
                                    </p:anim>
                                    <p:animEffect transition="in" filter="fade">
                                      <p:cBhvr>
                                        <p:cTn id="31" dur="1000"/>
                                        <p:tgtEl>
                                          <p:spTgt spid="11"/>
                                        </p:tgtEl>
                                      </p:cBhvr>
                                    </p:animEffect>
                                  </p:childTnLst>
                                </p:cTn>
                              </p:par>
                              <p:par>
                                <p:cTn id="32" presetID="55" presetClass="entr" presetSubtype="0"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p:cTn id="34" dur="1000" fill="hold"/>
                                        <p:tgtEl>
                                          <p:spTgt spid="12"/>
                                        </p:tgtEl>
                                        <p:attrNameLst>
                                          <p:attrName>ppt_w</p:attrName>
                                        </p:attrNameLst>
                                      </p:cBhvr>
                                      <p:tavLst>
                                        <p:tav tm="0">
                                          <p:val>
                                            <p:strVal val="#ppt_w*0.70"/>
                                          </p:val>
                                        </p:tav>
                                        <p:tav tm="100000">
                                          <p:val>
                                            <p:strVal val="#ppt_w"/>
                                          </p:val>
                                        </p:tav>
                                      </p:tavLst>
                                    </p:anim>
                                    <p:anim calcmode="lin" valueType="num">
                                      <p:cBhvr>
                                        <p:cTn id="35" dur="1000" fill="hold"/>
                                        <p:tgtEl>
                                          <p:spTgt spid="12"/>
                                        </p:tgtEl>
                                        <p:attrNameLst>
                                          <p:attrName>ppt_h</p:attrName>
                                        </p:attrNameLst>
                                      </p:cBhvr>
                                      <p:tavLst>
                                        <p:tav tm="0">
                                          <p:val>
                                            <p:strVal val="#ppt_h"/>
                                          </p:val>
                                        </p:tav>
                                        <p:tav tm="100000">
                                          <p:val>
                                            <p:strVal val="#ppt_h"/>
                                          </p:val>
                                        </p:tav>
                                      </p:tavLst>
                                    </p:anim>
                                    <p:animEffect transition="in" filter="fade">
                                      <p:cBhvr>
                                        <p:cTn id="36" dur="1000"/>
                                        <p:tgtEl>
                                          <p:spTgt spid="12"/>
                                        </p:tgtEl>
                                      </p:cBhvr>
                                    </p:animEffect>
                                  </p:childTnLst>
                                </p:cTn>
                              </p:par>
                              <p:par>
                                <p:cTn id="37" presetID="55" presetClass="entr" presetSubtype="0"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1000" fill="hold"/>
                                        <p:tgtEl>
                                          <p:spTgt spid="13"/>
                                        </p:tgtEl>
                                        <p:attrNameLst>
                                          <p:attrName>ppt_w</p:attrName>
                                        </p:attrNameLst>
                                      </p:cBhvr>
                                      <p:tavLst>
                                        <p:tav tm="0">
                                          <p:val>
                                            <p:strVal val="#ppt_w*0.70"/>
                                          </p:val>
                                        </p:tav>
                                        <p:tav tm="100000">
                                          <p:val>
                                            <p:strVal val="#ppt_w"/>
                                          </p:val>
                                        </p:tav>
                                      </p:tavLst>
                                    </p:anim>
                                    <p:anim calcmode="lin" valueType="num">
                                      <p:cBhvr>
                                        <p:cTn id="40" dur="1000" fill="hold"/>
                                        <p:tgtEl>
                                          <p:spTgt spid="13"/>
                                        </p:tgtEl>
                                        <p:attrNameLst>
                                          <p:attrName>ppt_h</p:attrName>
                                        </p:attrNameLst>
                                      </p:cBhvr>
                                      <p:tavLst>
                                        <p:tav tm="0">
                                          <p:val>
                                            <p:strVal val="#ppt_h"/>
                                          </p:val>
                                        </p:tav>
                                        <p:tav tm="100000">
                                          <p:val>
                                            <p:strVal val="#ppt_h"/>
                                          </p:val>
                                        </p:tav>
                                      </p:tavLst>
                                    </p:anim>
                                    <p:animEffect transition="in" filter="fade">
                                      <p:cBhvr>
                                        <p:cTn id="41"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DD0DD952-D899-6293-0BC7-6D3DD367A93B}"/>
              </a:ext>
            </a:extLst>
          </p:cNvPr>
          <p:cNvPicPr>
            <a:picLocks noChangeAspect="1"/>
          </p:cNvPicPr>
          <p:nvPr/>
        </p:nvPicPr>
        <p:blipFill>
          <a:blip r:embed="rId2"/>
          <a:stretch>
            <a:fillRect/>
          </a:stretch>
        </p:blipFill>
        <p:spPr>
          <a:xfrm>
            <a:off x="4831492" y="3275752"/>
            <a:ext cx="6883154" cy="3228656"/>
          </a:xfrm>
          <a:prstGeom prst="rect">
            <a:avLst/>
          </a:prstGeom>
          <a:ln>
            <a:solidFill>
              <a:schemeClr val="tx1"/>
            </a:solidFill>
          </a:ln>
        </p:spPr>
      </p:pic>
      <p:sp>
        <p:nvSpPr>
          <p:cNvPr id="13" name="ZoneTexte 12">
            <a:extLst>
              <a:ext uri="{FF2B5EF4-FFF2-40B4-BE49-F238E27FC236}">
                <a16:creationId xmlns:a16="http://schemas.microsoft.com/office/drawing/2014/main" id="{9921D0CB-81AD-C0A8-A301-E01454A517B8}"/>
              </a:ext>
            </a:extLst>
          </p:cNvPr>
          <p:cNvSpPr txBox="1"/>
          <p:nvPr/>
        </p:nvSpPr>
        <p:spPr>
          <a:xfrm>
            <a:off x="580767" y="647428"/>
            <a:ext cx="6098058" cy="1015663"/>
          </a:xfrm>
          <a:prstGeom prst="rect">
            <a:avLst/>
          </a:prstGeom>
          <a:noFill/>
        </p:spPr>
        <p:txBody>
          <a:bodyPr wrap="square">
            <a:spAutoFit/>
          </a:bodyPr>
          <a:lstStyle/>
          <a:p>
            <a:r>
              <a:rPr lang="fr-FR" sz="6000" b="1" dirty="0">
                <a:latin typeface="Arial Rounded MT Bold" panose="020F0704030504030204" pitchFamily="34" charset="77"/>
              </a:rPr>
              <a:t>Les Covid Files </a:t>
            </a:r>
            <a:endParaRPr lang="fr-FR" sz="6000" dirty="0"/>
          </a:p>
        </p:txBody>
      </p:sp>
      <p:sp>
        <p:nvSpPr>
          <p:cNvPr id="14" name="Rectangle 13">
            <a:extLst>
              <a:ext uri="{FF2B5EF4-FFF2-40B4-BE49-F238E27FC236}">
                <a16:creationId xmlns:a16="http://schemas.microsoft.com/office/drawing/2014/main" id="{81C7D984-2CC0-605D-84DF-47F88AEB0EF1}"/>
              </a:ext>
            </a:extLst>
          </p:cNvPr>
          <p:cNvSpPr/>
          <p:nvPr/>
        </p:nvSpPr>
        <p:spPr>
          <a:xfrm>
            <a:off x="6025682" y="647428"/>
            <a:ext cx="1306286" cy="1446550"/>
          </a:xfrm>
          <a:prstGeom prst="rect">
            <a:avLst/>
          </a:prstGeom>
        </p:spPr>
        <p:txBody>
          <a:bodyPr wrap="square">
            <a:spAutoFit/>
          </a:bodyPr>
          <a:lstStyle/>
          <a:p>
            <a:r>
              <a:rPr lang="fr-CH" sz="8800" dirty="0">
                <a:latin typeface=".Apple Color Emoji UI"/>
              </a:rPr>
              <a:t>🇨🇭</a:t>
            </a:r>
            <a:endParaRPr lang="fr-CH" sz="8800" dirty="0">
              <a:effectLst/>
              <a:latin typeface=".Apple Color Emoji UI"/>
            </a:endParaRPr>
          </a:p>
        </p:txBody>
      </p:sp>
      <p:pic>
        <p:nvPicPr>
          <p:cNvPr id="15" name="Image 14">
            <a:extLst>
              <a:ext uri="{FF2B5EF4-FFF2-40B4-BE49-F238E27FC236}">
                <a16:creationId xmlns:a16="http://schemas.microsoft.com/office/drawing/2014/main" id="{E1CDC340-9235-5B5B-A9E4-146378316C9A}"/>
              </a:ext>
            </a:extLst>
          </p:cNvPr>
          <p:cNvPicPr>
            <a:picLocks noChangeAspect="1"/>
          </p:cNvPicPr>
          <p:nvPr/>
        </p:nvPicPr>
        <p:blipFill>
          <a:blip r:embed="rId3"/>
          <a:stretch>
            <a:fillRect/>
          </a:stretch>
        </p:blipFill>
        <p:spPr>
          <a:xfrm>
            <a:off x="7289524" y="474751"/>
            <a:ext cx="4425122" cy="2472619"/>
          </a:xfrm>
          <a:prstGeom prst="rect">
            <a:avLst/>
          </a:prstGeom>
          <a:ln>
            <a:solidFill>
              <a:schemeClr val="tx1"/>
            </a:solidFill>
          </a:ln>
        </p:spPr>
      </p:pic>
      <p:sp>
        <p:nvSpPr>
          <p:cNvPr id="16" name="ZoneTexte 15">
            <a:extLst>
              <a:ext uri="{FF2B5EF4-FFF2-40B4-BE49-F238E27FC236}">
                <a16:creationId xmlns:a16="http://schemas.microsoft.com/office/drawing/2014/main" id="{7C76F7E6-4570-946E-8472-9ACE5CED1E3F}"/>
              </a:ext>
            </a:extLst>
          </p:cNvPr>
          <p:cNvSpPr txBox="1"/>
          <p:nvPr/>
        </p:nvSpPr>
        <p:spPr>
          <a:xfrm>
            <a:off x="680061" y="1705847"/>
            <a:ext cx="5893733" cy="1569660"/>
          </a:xfrm>
          <a:prstGeom prst="rect">
            <a:avLst/>
          </a:prstGeom>
          <a:noFill/>
        </p:spPr>
        <p:txBody>
          <a:bodyPr wrap="square">
            <a:spAutoFit/>
          </a:bodyPr>
          <a:lstStyle/>
          <a:p>
            <a:r>
              <a:rPr lang="fr-CH" sz="2400" b="1" dirty="0">
                <a:solidFill>
                  <a:srgbClr val="000000"/>
                </a:solidFill>
                <a:effectLst/>
                <a:highlight>
                  <a:srgbClr val="FFFF00"/>
                </a:highlight>
                <a:latin typeface="Arial Rounded MT Bold" panose="020F0704030504030204" pitchFamily="34" charset="77"/>
              </a:rPr>
              <a:t>= 1661 pages publiées</a:t>
            </a:r>
            <a:r>
              <a:rPr lang="fr-CH" sz="2400" b="1" dirty="0">
                <a:solidFill>
                  <a:srgbClr val="000000"/>
                </a:solidFill>
                <a:effectLst/>
                <a:latin typeface="Arial Rounded MT Bold" panose="020F0704030504030204" pitchFamily="34" charset="77"/>
              </a:rPr>
              <a:t> </a:t>
            </a:r>
          </a:p>
          <a:p>
            <a:r>
              <a:rPr lang="fr-CH" sz="2400" b="1" dirty="0">
                <a:solidFill>
                  <a:srgbClr val="000000"/>
                </a:solidFill>
                <a:effectLst/>
                <a:latin typeface="Arial Rounded MT Bold" panose="020F0704030504030204" pitchFamily="34" charset="77"/>
              </a:rPr>
              <a:t>par l’OFSP (Office fédéral de Santé publique) le 4 avril 2024 </a:t>
            </a:r>
            <a:br>
              <a:rPr lang="fr-CH" sz="2400" dirty="0">
                <a:solidFill>
                  <a:srgbClr val="000000"/>
                </a:solidFill>
                <a:effectLst/>
                <a:latin typeface="Arial Rounded MT Bold" panose="020F0704030504030204" pitchFamily="34" charset="77"/>
              </a:rPr>
            </a:br>
            <a:endParaRPr lang="fr-CH" sz="2400" dirty="0">
              <a:solidFill>
                <a:srgbClr val="000000"/>
              </a:solidFill>
              <a:effectLst/>
              <a:latin typeface="Arial Rounded MT Bold" panose="020F0704030504030204" pitchFamily="34" charset="77"/>
            </a:endParaRPr>
          </a:p>
        </p:txBody>
      </p:sp>
      <p:sp>
        <p:nvSpPr>
          <p:cNvPr id="17" name="ZoneTexte 16">
            <a:extLst>
              <a:ext uri="{FF2B5EF4-FFF2-40B4-BE49-F238E27FC236}">
                <a16:creationId xmlns:a16="http://schemas.microsoft.com/office/drawing/2014/main" id="{9AF63E0B-F6F7-C6F9-9693-C23C81D87781}"/>
              </a:ext>
            </a:extLst>
          </p:cNvPr>
          <p:cNvSpPr txBox="1"/>
          <p:nvPr/>
        </p:nvSpPr>
        <p:spPr>
          <a:xfrm>
            <a:off x="731541" y="3275507"/>
            <a:ext cx="3526827" cy="1323439"/>
          </a:xfrm>
          <a:prstGeom prst="rect">
            <a:avLst/>
          </a:prstGeom>
          <a:noFill/>
          <a:ln>
            <a:solidFill>
              <a:schemeClr val="tx1"/>
            </a:solidFill>
          </a:ln>
        </p:spPr>
        <p:txBody>
          <a:bodyPr wrap="square">
            <a:spAutoFit/>
          </a:bodyPr>
          <a:lstStyle/>
          <a:p>
            <a:r>
              <a:rPr lang="fr-CH" sz="2000" b="1" dirty="0">
                <a:solidFill>
                  <a:srgbClr val="000000"/>
                </a:solidFill>
                <a:effectLst/>
                <a:highlight>
                  <a:srgbClr val="FFFF00"/>
                </a:highlight>
                <a:latin typeface="Arial Rounded MT Bold" panose="020F0704030504030204" pitchFamily="34" charset="77"/>
              </a:rPr>
              <a:t>Tous les Procès verbaux de la </a:t>
            </a:r>
            <a:r>
              <a:rPr lang="fr-CH" sz="2000" b="1" dirty="0" err="1">
                <a:solidFill>
                  <a:srgbClr val="000000"/>
                </a:solidFill>
                <a:effectLst/>
                <a:highlight>
                  <a:srgbClr val="FFFF00"/>
                </a:highlight>
                <a:latin typeface="Arial Rounded MT Bold" panose="020F0704030504030204" pitchFamily="34" charset="77"/>
              </a:rPr>
              <a:t>Task</a:t>
            </a:r>
            <a:r>
              <a:rPr lang="fr-CH" sz="2000" b="1" dirty="0">
                <a:solidFill>
                  <a:srgbClr val="000000"/>
                </a:solidFill>
                <a:effectLst/>
                <a:highlight>
                  <a:srgbClr val="FFFF00"/>
                </a:highlight>
                <a:latin typeface="Arial Rounded MT Bold" panose="020F0704030504030204" pitchFamily="34" charset="77"/>
              </a:rPr>
              <a:t> Force de l’OFSP durant les années </a:t>
            </a:r>
          </a:p>
          <a:p>
            <a:r>
              <a:rPr lang="fr-CH" sz="2000" b="1" dirty="0">
                <a:solidFill>
                  <a:srgbClr val="000000"/>
                </a:solidFill>
                <a:effectLst/>
                <a:highlight>
                  <a:srgbClr val="FFFF00"/>
                </a:highlight>
                <a:latin typeface="Arial Rounded MT Bold" panose="020F0704030504030204" pitchFamily="34" charset="77"/>
              </a:rPr>
              <a:t>2020-2022 ont été publiés.</a:t>
            </a:r>
            <a:endParaRPr lang="fr-CH" sz="2000" dirty="0">
              <a:solidFill>
                <a:srgbClr val="000000"/>
              </a:solidFill>
              <a:effectLst/>
              <a:highlight>
                <a:srgbClr val="FFFF00"/>
              </a:highlight>
              <a:latin typeface="Arial Rounded MT Bold" panose="020F0704030504030204" pitchFamily="34" charset="77"/>
            </a:endParaRPr>
          </a:p>
        </p:txBody>
      </p:sp>
      <p:sp>
        <p:nvSpPr>
          <p:cNvPr id="18" name="ZoneTexte 17">
            <a:extLst>
              <a:ext uri="{FF2B5EF4-FFF2-40B4-BE49-F238E27FC236}">
                <a16:creationId xmlns:a16="http://schemas.microsoft.com/office/drawing/2014/main" id="{413002FC-C77C-C9DF-2DB6-78B458510E69}"/>
              </a:ext>
            </a:extLst>
          </p:cNvPr>
          <p:cNvSpPr txBox="1"/>
          <p:nvPr/>
        </p:nvSpPr>
        <p:spPr>
          <a:xfrm>
            <a:off x="-39719" y="115826"/>
            <a:ext cx="719781" cy="1446550"/>
          </a:xfrm>
          <a:prstGeom prst="rect">
            <a:avLst/>
          </a:prstGeom>
          <a:noFill/>
        </p:spPr>
        <p:txBody>
          <a:bodyPr wrap="square">
            <a:spAutoFit/>
          </a:bodyPr>
          <a:lstStyle/>
          <a:p>
            <a:r>
              <a:rPr lang="fr-CH" sz="8800" dirty="0">
                <a:solidFill>
                  <a:srgbClr val="000000"/>
                </a:solidFill>
                <a:effectLst/>
                <a:latin typeface="Helvetica Neue" panose="02000503000000020004" pitchFamily="2" charset="0"/>
              </a:rPr>
              <a:t>⚡️</a:t>
            </a:r>
          </a:p>
        </p:txBody>
      </p:sp>
    </p:spTree>
    <p:extLst>
      <p:ext uri="{BB962C8B-B14F-4D97-AF65-F5344CB8AC3E}">
        <p14:creationId xmlns:p14="http://schemas.microsoft.com/office/powerpoint/2010/main" val="1103811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18"/>
                                        </p:tgtEl>
                                        <p:attrNameLst>
                                          <p:attrName>style.visibility</p:attrName>
                                        </p:attrNameLst>
                                      </p:cBhvr>
                                      <p:to>
                                        <p:strVal val="visible"/>
                                      </p:to>
                                    </p:set>
                                    <p:set>
                                      <p:cBhvr>
                                        <p:cTn id="7" dur="455" fill="hold">
                                          <p:stCondLst>
                                            <p:cond delay="0"/>
                                          </p:stCondLst>
                                        </p:cTn>
                                        <p:tgtEl>
                                          <p:spTgt spid="18"/>
                                        </p:tgtEl>
                                        <p:attrNameLst>
                                          <p:attrName>style.rotation</p:attrName>
                                        </p:attrNameLst>
                                      </p:cBhvr>
                                      <p:to>
                                        <p:strVal val="-45.0"/>
                                      </p:to>
                                    </p:set>
                                    <p:anim calcmode="lin" valueType="num">
                                      <p:cBhvr>
                                        <p:cTn id="8" dur="455" fill="hold">
                                          <p:stCondLst>
                                            <p:cond delay="455"/>
                                          </p:stCondLst>
                                        </p:cTn>
                                        <p:tgtEl>
                                          <p:spTgt spid="18"/>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18"/>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18"/>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18"/>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5" presetClass="entr" presetSubtype="0"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1000" fill="hold"/>
                                        <p:tgtEl>
                                          <p:spTgt spid="16"/>
                                        </p:tgtEl>
                                        <p:attrNameLst>
                                          <p:attrName>ppt_w</p:attrName>
                                        </p:attrNameLst>
                                      </p:cBhvr>
                                      <p:tavLst>
                                        <p:tav tm="0">
                                          <p:val>
                                            <p:strVal val="#ppt_w*0.70"/>
                                          </p:val>
                                        </p:tav>
                                        <p:tav tm="100000">
                                          <p:val>
                                            <p:strVal val="#ppt_w"/>
                                          </p:val>
                                        </p:tav>
                                      </p:tavLst>
                                    </p:anim>
                                    <p:anim calcmode="lin" valueType="num">
                                      <p:cBhvr>
                                        <p:cTn id="17" dur="1000" fill="hold"/>
                                        <p:tgtEl>
                                          <p:spTgt spid="16"/>
                                        </p:tgtEl>
                                        <p:attrNameLst>
                                          <p:attrName>ppt_h</p:attrName>
                                        </p:attrNameLst>
                                      </p:cBhvr>
                                      <p:tavLst>
                                        <p:tav tm="0">
                                          <p:val>
                                            <p:strVal val="#ppt_h"/>
                                          </p:val>
                                        </p:tav>
                                        <p:tav tm="100000">
                                          <p:val>
                                            <p:strVal val="#ppt_h"/>
                                          </p:val>
                                        </p:tav>
                                      </p:tavLst>
                                    </p:anim>
                                    <p:animEffect transition="in" filter="fade">
                                      <p:cBhvr>
                                        <p:cTn id="18" dur="1000"/>
                                        <p:tgtEl>
                                          <p:spTgt spid="16"/>
                                        </p:tgtEl>
                                      </p:cBhvr>
                                    </p:animEffect>
                                  </p:childTnLst>
                                </p:cTn>
                              </p:par>
                              <p:par>
                                <p:cTn id="19" presetID="55"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1000" fill="hold"/>
                                        <p:tgtEl>
                                          <p:spTgt spid="17"/>
                                        </p:tgtEl>
                                        <p:attrNameLst>
                                          <p:attrName>ppt_w</p:attrName>
                                        </p:attrNameLst>
                                      </p:cBhvr>
                                      <p:tavLst>
                                        <p:tav tm="0">
                                          <p:val>
                                            <p:strVal val="#ppt_w*0.70"/>
                                          </p:val>
                                        </p:tav>
                                        <p:tav tm="100000">
                                          <p:val>
                                            <p:strVal val="#ppt_w"/>
                                          </p:val>
                                        </p:tav>
                                      </p:tavLst>
                                    </p:anim>
                                    <p:anim calcmode="lin" valueType="num">
                                      <p:cBhvr>
                                        <p:cTn id="22" dur="1000" fill="hold"/>
                                        <p:tgtEl>
                                          <p:spTgt spid="17"/>
                                        </p:tgtEl>
                                        <p:attrNameLst>
                                          <p:attrName>ppt_h</p:attrName>
                                        </p:attrNameLst>
                                      </p:cBhvr>
                                      <p:tavLst>
                                        <p:tav tm="0">
                                          <p:val>
                                            <p:strVal val="#ppt_h"/>
                                          </p:val>
                                        </p:tav>
                                        <p:tav tm="100000">
                                          <p:val>
                                            <p:strVal val="#ppt_h"/>
                                          </p:val>
                                        </p:tav>
                                      </p:tavLst>
                                    </p:anim>
                                    <p:animEffect transition="in" filter="fade">
                                      <p:cBhvr>
                                        <p:cTn id="23"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FFFAF906-719F-13F9-8742-24CF66126A15}"/>
              </a:ext>
            </a:extLst>
          </p:cNvPr>
          <p:cNvSpPr txBox="1"/>
          <p:nvPr/>
        </p:nvSpPr>
        <p:spPr>
          <a:xfrm>
            <a:off x="638042" y="2278545"/>
            <a:ext cx="10915915" cy="3785652"/>
          </a:xfrm>
          <a:prstGeom prst="rect">
            <a:avLst/>
          </a:prstGeom>
          <a:solidFill>
            <a:schemeClr val="bg1"/>
          </a:solidFill>
          <a:ln w="28575">
            <a:solidFill>
              <a:schemeClr val="tx1"/>
            </a:solidFill>
          </a:ln>
          <a:effectLst>
            <a:outerShdw blurRad="50800" dist="355808" dir="2700000" algn="tl" rotWithShape="0">
              <a:prstClr val="black">
                <a:alpha val="40000"/>
              </a:prstClr>
            </a:outerShdw>
          </a:effectLst>
        </p:spPr>
        <p:txBody>
          <a:bodyPr wrap="square">
            <a:spAutoFit/>
          </a:bodyPr>
          <a:lstStyle/>
          <a:p>
            <a:r>
              <a:rPr lang="fr-CH" sz="3200" b="1" dirty="0">
                <a:solidFill>
                  <a:srgbClr val="000000"/>
                </a:solidFill>
                <a:effectLst/>
                <a:latin typeface="Arial Rounded MT Bold" panose="020F0704030504030204" pitchFamily="34" charset="77"/>
              </a:rPr>
              <a:t>On y trouve entre autres :</a:t>
            </a:r>
          </a:p>
          <a:p>
            <a:endParaRPr lang="fr-CH" sz="1200" dirty="0">
              <a:solidFill>
                <a:srgbClr val="000000"/>
              </a:solidFill>
              <a:effectLst/>
              <a:latin typeface="Arial Rounded MT Bold" panose="020F0704030504030204" pitchFamily="34" charset="77"/>
            </a:endParaRPr>
          </a:p>
          <a:p>
            <a:r>
              <a:rPr lang="fr-CH" sz="2800" dirty="0">
                <a:solidFill>
                  <a:srgbClr val="000000"/>
                </a:solidFill>
                <a:effectLst/>
                <a:latin typeface="Helvetica Neue" panose="02000503000000020004" pitchFamily="2" charset="0"/>
              </a:rPr>
              <a:t>• l'influence </a:t>
            </a:r>
            <a:r>
              <a:rPr lang="fr-CH" sz="2800" b="1" dirty="0">
                <a:solidFill>
                  <a:srgbClr val="FF0000"/>
                </a:solidFill>
                <a:effectLst/>
                <a:latin typeface="Helvetica Neue" panose="02000503000000020004" pitchFamily="2" charset="0"/>
              </a:rPr>
              <a:t>médiatique</a:t>
            </a:r>
            <a:r>
              <a:rPr lang="fr-CH" sz="2800" dirty="0">
                <a:solidFill>
                  <a:srgbClr val="000000"/>
                </a:solidFill>
                <a:effectLst/>
                <a:latin typeface="Helvetica Neue" panose="02000503000000020004" pitchFamily="2" charset="0"/>
              </a:rPr>
              <a:t> omniprésente</a:t>
            </a:r>
          </a:p>
          <a:p>
            <a:r>
              <a:rPr lang="fr-CH" sz="2800" dirty="0">
                <a:solidFill>
                  <a:srgbClr val="000000"/>
                </a:solidFill>
                <a:effectLst/>
                <a:latin typeface="Helvetica Neue" panose="02000503000000020004" pitchFamily="2" charset="0"/>
              </a:rPr>
              <a:t>• le </a:t>
            </a:r>
            <a:r>
              <a:rPr lang="fr-CH" sz="2800" b="1" dirty="0">
                <a:solidFill>
                  <a:srgbClr val="FF0000"/>
                </a:solidFill>
                <a:effectLst/>
                <a:latin typeface="Helvetica Neue" panose="02000503000000020004" pitchFamily="2" charset="0"/>
              </a:rPr>
              <a:t>masque</a:t>
            </a:r>
            <a:r>
              <a:rPr lang="fr-CH" sz="2800" dirty="0">
                <a:solidFill>
                  <a:srgbClr val="000000"/>
                </a:solidFill>
                <a:effectLst/>
                <a:latin typeface="Helvetica Neue" panose="02000503000000020004" pitchFamily="2" charset="0"/>
              </a:rPr>
              <a:t> chirurgical peu efficace</a:t>
            </a:r>
          </a:p>
          <a:p>
            <a:r>
              <a:rPr lang="fr-CH" sz="2800" dirty="0">
                <a:solidFill>
                  <a:srgbClr val="000000"/>
                </a:solidFill>
                <a:effectLst/>
                <a:latin typeface="Helvetica Neue" panose="02000503000000020004" pitchFamily="2" charset="0"/>
              </a:rPr>
              <a:t>• le </a:t>
            </a:r>
            <a:r>
              <a:rPr lang="fr-CH" sz="2800" b="1" dirty="0">
                <a:solidFill>
                  <a:srgbClr val="FF0000"/>
                </a:solidFill>
                <a:effectLst/>
                <a:latin typeface="Helvetica Neue" panose="02000503000000020004" pitchFamily="2" charset="0"/>
              </a:rPr>
              <a:t>vaccin</a:t>
            </a:r>
            <a:r>
              <a:rPr lang="fr-CH" sz="2800" dirty="0">
                <a:solidFill>
                  <a:srgbClr val="000000"/>
                </a:solidFill>
                <a:effectLst/>
                <a:latin typeface="Helvetica Neue" panose="02000503000000020004" pitchFamily="2" charset="0"/>
              </a:rPr>
              <a:t> n'empêche pas la transmission (4.08.2021)</a:t>
            </a:r>
          </a:p>
          <a:p>
            <a:r>
              <a:rPr lang="fr-CH" sz="2800" dirty="0">
                <a:solidFill>
                  <a:srgbClr val="000000"/>
                </a:solidFill>
                <a:effectLst/>
                <a:latin typeface="Helvetica Neue" panose="02000503000000020004" pitchFamily="2" charset="0"/>
              </a:rPr>
              <a:t>• les </a:t>
            </a:r>
            <a:r>
              <a:rPr lang="fr-CH" sz="2800" b="1" dirty="0">
                <a:solidFill>
                  <a:srgbClr val="FF0000"/>
                </a:solidFill>
                <a:effectLst/>
                <a:latin typeface="Helvetica Neue" panose="02000503000000020004" pitchFamily="2" charset="0"/>
              </a:rPr>
              <a:t>effets</a:t>
            </a:r>
            <a:r>
              <a:rPr lang="fr-CH" sz="2800" dirty="0">
                <a:solidFill>
                  <a:srgbClr val="000000"/>
                </a:solidFill>
                <a:effectLst/>
                <a:latin typeface="Helvetica Neue" panose="02000503000000020004" pitchFamily="2" charset="0"/>
              </a:rPr>
              <a:t> secondaires sont négligés, le vaccin reste recommandé</a:t>
            </a:r>
          </a:p>
          <a:p>
            <a:r>
              <a:rPr lang="fr-CH" sz="2800" dirty="0">
                <a:solidFill>
                  <a:srgbClr val="000000"/>
                </a:solidFill>
                <a:effectLst/>
                <a:latin typeface="Helvetica Neue" panose="02000503000000020004" pitchFamily="2" charset="0"/>
              </a:rPr>
              <a:t>• </a:t>
            </a:r>
            <a:r>
              <a:rPr lang="fr-CH" sz="2800" b="1" dirty="0">
                <a:effectLst/>
                <a:latin typeface="Helvetica Neue" panose="02000503000000020004" pitchFamily="2" charset="0"/>
              </a:rPr>
              <a:t>les</a:t>
            </a:r>
            <a:r>
              <a:rPr lang="fr-CH" sz="2800" b="1" dirty="0">
                <a:solidFill>
                  <a:srgbClr val="FF0000"/>
                </a:solidFill>
                <a:effectLst/>
                <a:latin typeface="Helvetica Neue" panose="02000503000000020004" pitchFamily="2" charset="0"/>
              </a:rPr>
              <a:t> </a:t>
            </a:r>
            <a:r>
              <a:rPr lang="fr-CH" sz="2800" b="1" u="sng" dirty="0">
                <a:solidFill>
                  <a:srgbClr val="FF0000"/>
                </a:solidFill>
                <a:effectLst/>
                <a:latin typeface="Helvetica Neue" panose="02000503000000020004" pitchFamily="2" charset="0"/>
              </a:rPr>
              <a:t>vaccinés</a:t>
            </a:r>
            <a:r>
              <a:rPr lang="fr-CH" sz="2800" b="1" dirty="0">
                <a:solidFill>
                  <a:srgbClr val="FF0000"/>
                </a:solidFill>
                <a:effectLst/>
                <a:latin typeface="Helvetica Neue" panose="02000503000000020004" pitchFamily="2" charset="0"/>
              </a:rPr>
              <a:t> </a:t>
            </a:r>
            <a:r>
              <a:rPr lang="fr-CH" sz="2800" b="1" dirty="0">
                <a:effectLst/>
                <a:latin typeface="Helvetica Neue" panose="02000503000000020004" pitchFamily="2" charset="0"/>
              </a:rPr>
              <a:t>qui contaminent les</a:t>
            </a:r>
            <a:r>
              <a:rPr lang="fr-CH" sz="2800" b="1" dirty="0">
                <a:solidFill>
                  <a:srgbClr val="FF0000"/>
                </a:solidFill>
                <a:effectLst/>
                <a:latin typeface="Helvetica Neue" panose="02000503000000020004" pitchFamily="2" charset="0"/>
              </a:rPr>
              <a:t> </a:t>
            </a:r>
            <a:r>
              <a:rPr lang="fr-CH" sz="2800" b="1" u="sng" dirty="0">
                <a:solidFill>
                  <a:srgbClr val="FF0000"/>
                </a:solidFill>
                <a:effectLst/>
                <a:latin typeface="Helvetica Neue" panose="02000503000000020004" pitchFamily="2" charset="0"/>
              </a:rPr>
              <a:t>non vaccinés</a:t>
            </a:r>
            <a:r>
              <a:rPr lang="fr-CH" sz="2800" b="1" dirty="0">
                <a:solidFill>
                  <a:srgbClr val="FF0000"/>
                </a:solidFill>
                <a:effectLst/>
                <a:latin typeface="Helvetica Neue" panose="02000503000000020004" pitchFamily="2" charset="0"/>
              </a:rPr>
              <a:t> </a:t>
            </a:r>
            <a:r>
              <a:rPr lang="fr-CH" sz="2800" dirty="0">
                <a:solidFill>
                  <a:srgbClr val="000000"/>
                </a:solidFill>
                <a:latin typeface="Helvetica Neue" panose="02000503000000020004" pitchFamily="2" charset="0"/>
              </a:rPr>
              <a:t>(29.09.2021)</a:t>
            </a:r>
          </a:p>
          <a:p>
            <a:r>
              <a:rPr lang="fr-CH" sz="2800" dirty="0">
                <a:solidFill>
                  <a:srgbClr val="000000"/>
                </a:solidFill>
                <a:effectLst/>
                <a:latin typeface="Helvetica Neue" panose="02000503000000020004" pitchFamily="2" charset="0"/>
              </a:rPr>
              <a:t>• le </a:t>
            </a:r>
            <a:r>
              <a:rPr lang="fr-CH" sz="2800" b="1" dirty="0">
                <a:solidFill>
                  <a:srgbClr val="FF0000"/>
                </a:solidFill>
                <a:effectLst/>
                <a:latin typeface="Helvetica Neue" panose="02000503000000020004" pitchFamily="2" charset="0"/>
              </a:rPr>
              <a:t>midazolam</a:t>
            </a:r>
            <a:r>
              <a:rPr lang="fr-CH" sz="2800" dirty="0">
                <a:solidFill>
                  <a:srgbClr val="000000"/>
                </a:solidFill>
                <a:effectLst/>
                <a:latin typeface="Helvetica Neue" panose="02000503000000020004" pitchFamily="2" charset="0"/>
              </a:rPr>
              <a:t>, fatal en cas de problème respiratoire, qui est autorisé quand même par </a:t>
            </a:r>
            <a:r>
              <a:rPr lang="fr-CH" sz="2800" dirty="0" err="1">
                <a:solidFill>
                  <a:srgbClr val="000000"/>
                </a:solidFill>
                <a:effectLst/>
                <a:latin typeface="Helvetica Neue" panose="02000503000000020004" pitchFamily="2" charset="0"/>
              </a:rPr>
              <a:t>Swissmedic</a:t>
            </a:r>
            <a:endParaRPr lang="fr-CH" sz="2800" dirty="0">
              <a:solidFill>
                <a:srgbClr val="000000"/>
              </a:solidFill>
              <a:effectLst/>
              <a:latin typeface="Helvetica Neue" panose="02000503000000020004" pitchFamily="2" charset="0"/>
            </a:endParaRPr>
          </a:p>
        </p:txBody>
      </p:sp>
      <p:sp>
        <p:nvSpPr>
          <p:cNvPr id="6" name="ZoneTexte 5">
            <a:extLst>
              <a:ext uri="{FF2B5EF4-FFF2-40B4-BE49-F238E27FC236}">
                <a16:creationId xmlns:a16="http://schemas.microsoft.com/office/drawing/2014/main" id="{240440DD-C4F8-E812-EACC-6B1392660261}"/>
              </a:ext>
            </a:extLst>
          </p:cNvPr>
          <p:cNvSpPr txBox="1"/>
          <p:nvPr/>
        </p:nvSpPr>
        <p:spPr>
          <a:xfrm>
            <a:off x="580767" y="647428"/>
            <a:ext cx="6098058" cy="1015663"/>
          </a:xfrm>
          <a:prstGeom prst="rect">
            <a:avLst/>
          </a:prstGeom>
          <a:noFill/>
        </p:spPr>
        <p:txBody>
          <a:bodyPr wrap="square">
            <a:spAutoFit/>
          </a:bodyPr>
          <a:lstStyle/>
          <a:p>
            <a:r>
              <a:rPr lang="fr-FR" sz="6000" b="1" dirty="0">
                <a:latin typeface="Arial Rounded MT Bold" panose="020F0704030504030204" pitchFamily="34" charset="77"/>
              </a:rPr>
              <a:t>Les Covid Files </a:t>
            </a:r>
            <a:endParaRPr lang="fr-FR" sz="6000" dirty="0"/>
          </a:p>
        </p:txBody>
      </p:sp>
      <p:sp>
        <p:nvSpPr>
          <p:cNvPr id="7" name="Rectangle 6">
            <a:extLst>
              <a:ext uri="{FF2B5EF4-FFF2-40B4-BE49-F238E27FC236}">
                <a16:creationId xmlns:a16="http://schemas.microsoft.com/office/drawing/2014/main" id="{D4F141C8-BD05-C18B-51C5-DC14074CEBBA}"/>
              </a:ext>
            </a:extLst>
          </p:cNvPr>
          <p:cNvSpPr/>
          <p:nvPr/>
        </p:nvSpPr>
        <p:spPr>
          <a:xfrm>
            <a:off x="6229570" y="679427"/>
            <a:ext cx="1306286" cy="1446550"/>
          </a:xfrm>
          <a:prstGeom prst="rect">
            <a:avLst/>
          </a:prstGeom>
        </p:spPr>
        <p:txBody>
          <a:bodyPr wrap="square">
            <a:spAutoFit/>
          </a:bodyPr>
          <a:lstStyle/>
          <a:p>
            <a:r>
              <a:rPr lang="fr-CH" sz="8800" dirty="0">
                <a:latin typeface=".Apple Color Emoji UI"/>
              </a:rPr>
              <a:t>🇨🇭</a:t>
            </a:r>
            <a:endParaRPr lang="fr-CH" sz="8800" dirty="0">
              <a:effectLst/>
              <a:latin typeface=".Apple Color Emoji UI"/>
            </a:endParaRPr>
          </a:p>
        </p:txBody>
      </p:sp>
      <p:pic>
        <p:nvPicPr>
          <p:cNvPr id="2" name="Image 1">
            <a:extLst>
              <a:ext uri="{FF2B5EF4-FFF2-40B4-BE49-F238E27FC236}">
                <a16:creationId xmlns:a16="http://schemas.microsoft.com/office/drawing/2014/main" id="{F9A8DACF-D3FE-C809-127C-079278C4BA15}"/>
              </a:ext>
            </a:extLst>
          </p:cNvPr>
          <p:cNvPicPr>
            <a:picLocks noChangeAspect="1"/>
          </p:cNvPicPr>
          <p:nvPr/>
        </p:nvPicPr>
        <p:blipFill>
          <a:blip r:embed="rId2"/>
          <a:stretch>
            <a:fillRect/>
          </a:stretch>
        </p:blipFill>
        <p:spPr>
          <a:xfrm>
            <a:off x="7606855" y="1402702"/>
            <a:ext cx="4305300" cy="1752600"/>
          </a:xfrm>
          <a:prstGeom prst="rect">
            <a:avLst/>
          </a:prstGeom>
          <a:ln>
            <a:solidFill>
              <a:schemeClr val="tx1"/>
            </a:solidFill>
          </a:ln>
        </p:spPr>
      </p:pic>
      <p:sp>
        <p:nvSpPr>
          <p:cNvPr id="10" name="ZoneTexte 9">
            <a:extLst>
              <a:ext uri="{FF2B5EF4-FFF2-40B4-BE49-F238E27FC236}">
                <a16:creationId xmlns:a16="http://schemas.microsoft.com/office/drawing/2014/main" id="{8FD25C39-E858-DA93-1CD7-1A1BD6EB60AA}"/>
              </a:ext>
            </a:extLst>
          </p:cNvPr>
          <p:cNvSpPr txBox="1"/>
          <p:nvPr/>
        </p:nvSpPr>
        <p:spPr>
          <a:xfrm>
            <a:off x="6318934" y="1695090"/>
            <a:ext cx="719781" cy="1446550"/>
          </a:xfrm>
          <a:prstGeom prst="rect">
            <a:avLst/>
          </a:prstGeom>
          <a:noFill/>
        </p:spPr>
        <p:txBody>
          <a:bodyPr wrap="square">
            <a:spAutoFit/>
          </a:bodyPr>
          <a:lstStyle/>
          <a:p>
            <a:r>
              <a:rPr lang="fr-CH" sz="8800" dirty="0">
                <a:solidFill>
                  <a:srgbClr val="000000"/>
                </a:solidFill>
                <a:effectLst/>
                <a:latin typeface="Helvetica Neue" panose="02000503000000020004" pitchFamily="2" charset="0"/>
              </a:rPr>
              <a:t>⚡️</a:t>
            </a:r>
          </a:p>
        </p:txBody>
      </p:sp>
    </p:spTree>
    <p:extLst>
      <p:ext uri="{BB962C8B-B14F-4D97-AF65-F5344CB8AC3E}">
        <p14:creationId xmlns:p14="http://schemas.microsoft.com/office/powerpoint/2010/main" val="3672246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10"/>
                                        </p:tgtEl>
                                        <p:attrNameLst>
                                          <p:attrName>style.visibility</p:attrName>
                                        </p:attrNameLst>
                                      </p:cBhvr>
                                      <p:to>
                                        <p:strVal val="visible"/>
                                      </p:to>
                                    </p:set>
                                    <p:set>
                                      <p:cBhvr>
                                        <p:cTn id="7" dur="455" fill="hold">
                                          <p:stCondLst>
                                            <p:cond delay="0"/>
                                          </p:stCondLst>
                                        </p:cTn>
                                        <p:tgtEl>
                                          <p:spTgt spid="10"/>
                                        </p:tgtEl>
                                        <p:attrNameLst>
                                          <p:attrName>style.rotation</p:attrName>
                                        </p:attrNameLst>
                                      </p:cBhvr>
                                      <p:to>
                                        <p:strVal val="-45.0"/>
                                      </p:to>
                                    </p:set>
                                    <p:anim calcmode="lin" valueType="num">
                                      <p:cBhvr>
                                        <p:cTn id="8" dur="455" fill="hold">
                                          <p:stCondLst>
                                            <p:cond delay="455"/>
                                          </p:stCondLst>
                                        </p:cTn>
                                        <p:tgtEl>
                                          <p:spTgt spid="10"/>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10"/>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10"/>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10"/>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2" presetClass="entr" presetSubtype="8"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right)">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240440DD-C4F8-E812-EACC-6B1392660261}"/>
              </a:ext>
            </a:extLst>
          </p:cNvPr>
          <p:cNvSpPr txBox="1"/>
          <p:nvPr/>
        </p:nvSpPr>
        <p:spPr>
          <a:xfrm>
            <a:off x="436605" y="338509"/>
            <a:ext cx="11318790" cy="2308324"/>
          </a:xfrm>
          <a:prstGeom prst="rect">
            <a:avLst/>
          </a:prstGeom>
          <a:noFill/>
        </p:spPr>
        <p:txBody>
          <a:bodyPr wrap="square">
            <a:spAutoFit/>
          </a:bodyPr>
          <a:lstStyle/>
          <a:p>
            <a:r>
              <a:rPr lang="fr-FR" sz="4800" b="1" dirty="0">
                <a:latin typeface="Arial Rounded MT Bold" panose="020F0704030504030204" pitchFamily="34" charset="77"/>
              </a:rPr>
              <a:t>Le CNRS          conclut à </a:t>
            </a:r>
          </a:p>
          <a:p>
            <a:r>
              <a:rPr lang="fr-FR" sz="4800" b="1" dirty="0">
                <a:latin typeface="Arial Rounded MT Bold" panose="020F0704030504030204" pitchFamily="34" charset="77"/>
              </a:rPr>
              <a:t>« une expérience d’obéissance </a:t>
            </a:r>
          </a:p>
          <a:p>
            <a:r>
              <a:rPr lang="fr-FR" sz="4800" b="1" dirty="0">
                <a:latin typeface="Arial Rounded MT Bold" panose="020F0704030504030204" pitchFamily="34" charset="77"/>
              </a:rPr>
              <a:t>de masse »</a:t>
            </a:r>
            <a:endParaRPr lang="fr-FR" sz="4800" dirty="0"/>
          </a:p>
        </p:txBody>
      </p:sp>
      <p:pic>
        <p:nvPicPr>
          <p:cNvPr id="3" name="Image 2">
            <a:extLst>
              <a:ext uri="{FF2B5EF4-FFF2-40B4-BE49-F238E27FC236}">
                <a16:creationId xmlns:a16="http://schemas.microsoft.com/office/drawing/2014/main" id="{E36BCEF0-AB84-6EA6-AC8E-37D16C1A38F1}"/>
              </a:ext>
            </a:extLst>
          </p:cNvPr>
          <p:cNvPicPr>
            <a:picLocks noChangeAspect="1"/>
          </p:cNvPicPr>
          <p:nvPr/>
        </p:nvPicPr>
        <p:blipFill>
          <a:blip r:embed="rId2"/>
          <a:stretch>
            <a:fillRect/>
          </a:stretch>
        </p:blipFill>
        <p:spPr>
          <a:xfrm>
            <a:off x="497955" y="2657338"/>
            <a:ext cx="3431161" cy="4036660"/>
          </a:xfrm>
          <a:prstGeom prst="rect">
            <a:avLst/>
          </a:prstGeom>
          <a:ln>
            <a:solidFill>
              <a:schemeClr val="tx1"/>
            </a:solidFill>
          </a:ln>
        </p:spPr>
      </p:pic>
      <p:pic>
        <p:nvPicPr>
          <p:cNvPr id="4" name="Image 3">
            <a:extLst>
              <a:ext uri="{FF2B5EF4-FFF2-40B4-BE49-F238E27FC236}">
                <a16:creationId xmlns:a16="http://schemas.microsoft.com/office/drawing/2014/main" id="{F7291607-6383-F6A2-A4B0-290E859BBDED}"/>
              </a:ext>
            </a:extLst>
          </p:cNvPr>
          <p:cNvPicPr>
            <a:picLocks noChangeAspect="1"/>
          </p:cNvPicPr>
          <p:nvPr/>
        </p:nvPicPr>
        <p:blipFill>
          <a:blip r:embed="rId3"/>
          <a:stretch>
            <a:fillRect/>
          </a:stretch>
        </p:blipFill>
        <p:spPr>
          <a:xfrm>
            <a:off x="8121341" y="2548146"/>
            <a:ext cx="3634054" cy="3485292"/>
          </a:xfrm>
          <a:prstGeom prst="rect">
            <a:avLst/>
          </a:prstGeom>
          <a:ln>
            <a:solidFill>
              <a:schemeClr val="tx1"/>
            </a:solidFill>
          </a:ln>
        </p:spPr>
      </p:pic>
      <p:sp>
        <p:nvSpPr>
          <p:cNvPr id="8" name="Bulle rectangulaire à coins arrondis 7">
            <a:extLst>
              <a:ext uri="{FF2B5EF4-FFF2-40B4-BE49-F238E27FC236}">
                <a16:creationId xmlns:a16="http://schemas.microsoft.com/office/drawing/2014/main" id="{1A4A2C08-03A1-B403-3B93-E7B6E4A7D818}"/>
              </a:ext>
            </a:extLst>
          </p:cNvPr>
          <p:cNvSpPr/>
          <p:nvPr/>
        </p:nvSpPr>
        <p:spPr>
          <a:xfrm>
            <a:off x="4397209" y="3429000"/>
            <a:ext cx="3325764" cy="2962380"/>
          </a:xfrm>
          <a:prstGeom prst="wedgeRoundRectCallout">
            <a:avLst>
              <a:gd name="adj1" fmla="val 73357"/>
              <a:gd name="adj2" fmla="val 2522"/>
              <a:gd name="adj3" fmla="val 16667"/>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dirty="0">
                <a:solidFill>
                  <a:schemeClr val="tx1"/>
                </a:solidFill>
                <a:ea typeface="Helvetica Neue" panose="02000503000000020004" pitchFamily="2" charset="0"/>
                <a:cs typeface="Helvetica Neue" panose="02000503000000020004" pitchFamily="2" charset="0"/>
              </a:rPr>
              <a:t>Pour s’en tenir à l’Europe,</a:t>
            </a:r>
            <a:br>
              <a:rPr lang="fr-CH" dirty="0">
                <a:solidFill>
                  <a:schemeClr val="tx1"/>
                </a:solidFill>
                <a:ea typeface="Helvetica Neue" panose="02000503000000020004" pitchFamily="2" charset="0"/>
                <a:cs typeface="Helvetica Neue" panose="02000503000000020004" pitchFamily="2" charset="0"/>
              </a:rPr>
            </a:br>
            <a:r>
              <a:rPr lang="fr-CH" dirty="0">
                <a:solidFill>
                  <a:schemeClr val="tx1"/>
                </a:solidFill>
                <a:ea typeface="Helvetica Neue" panose="02000503000000020004" pitchFamily="2" charset="0"/>
                <a:cs typeface="Helvetica Neue" panose="02000503000000020004" pitchFamily="2" charset="0"/>
              </a:rPr>
              <a:t>5 pays du Sud : </a:t>
            </a:r>
            <a:br>
              <a:rPr lang="fr-CH" dirty="0">
                <a:solidFill>
                  <a:schemeClr val="tx1"/>
                </a:solidFill>
                <a:ea typeface="Helvetica Neue" panose="02000503000000020004" pitchFamily="2" charset="0"/>
                <a:cs typeface="Helvetica Neue" panose="02000503000000020004" pitchFamily="2" charset="0"/>
              </a:rPr>
            </a:br>
            <a:r>
              <a:rPr lang="fr-CH" b="1" u="sng" dirty="0">
                <a:solidFill>
                  <a:schemeClr val="tx1"/>
                </a:solidFill>
                <a:highlight>
                  <a:srgbClr val="FFFF00"/>
                </a:highlight>
                <a:ea typeface="Helvetica Neue" panose="02000503000000020004" pitchFamily="2" charset="0"/>
                <a:cs typeface="Helvetica Neue" panose="02000503000000020004" pitchFamily="2" charset="0"/>
              </a:rPr>
              <a:t>la France</a:t>
            </a:r>
            <a:r>
              <a:rPr lang="fr-CH" b="1" dirty="0">
                <a:solidFill>
                  <a:schemeClr val="tx1"/>
                </a:solidFill>
                <a:highlight>
                  <a:srgbClr val="FFFF00"/>
                </a:highlight>
                <a:ea typeface="Helvetica Neue" panose="02000503000000020004" pitchFamily="2" charset="0"/>
                <a:cs typeface="Helvetica Neue" panose="02000503000000020004" pitchFamily="2" charset="0"/>
              </a:rPr>
              <a:t>, </a:t>
            </a:r>
            <a:r>
              <a:rPr lang="fr-CH" b="1" u="sng" dirty="0">
                <a:solidFill>
                  <a:schemeClr val="tx1"/>
                </a:solidFill>
                <a:highlight>
                  <a:srgbClr val="FFFF00"/>
                </a:highlight>
                <a:ea typeface="Helvetica Neue" panose="02000503000000020004" pitchFamily="2" charset="0"/>
                <a:cs typeface="Helvetica Neue" panose="02000503000000020004" pitchFamily="2" charset="0"/>
              </a:rPr>
              <a:t>l’Italie</a:t>
            </a:r>
            <a:r>
              <a:rPr lang="fr-CH" b="1" dirty="0">
                <a:solidFill>
                  <a:schemeClr val="tx1"/>
                </a:solidFill>
                <a:highlight>
                  <a:srgbClr val="FFFF00"/>
                </a:highlight>
                <a:ea typeface="Helvetica Neue" panose="02000503000000020004" pitchFamily="2" charset="0"/>
                <a:cs typeface="Helvetica Neue" panose="02000503000000020004" pitchFamily="2" charset="0"/>
              </a:rPr>
              <a:t>, </a:t>
            </a:r>
            <a:r>
              <a:rPr lang="fr-CH" b="1" u="sng" dirty="0">
                <a:solidFill>
                  <a:schemeClr val="tx1"/>
                </a:solidFill>
                <a:highlight>
                  <a:srgbClr val="FFFF00"/>
                </a:highlight>
                <a:ea typeface="Helvetica Neue" panose="02000503000000020004" pitchFamily="2" charset="0"/>
                <a:cs typeface="Helvetica Neue" panose="02000503000000020004" pitchFamily="2" charset="0"/>
              </a:rPr>
              <a:t>l’Espagne</a:t>
            </a:r>
            <a:r>
              <a:rPr lang="fr-CH" b="1" dirty="0">
                <a:solidFill>
                  <a:schemeClr val="tx1"/>
                </a:solidFill>
                <a:highlight>
                  <a:srgbClr val="FFFF00"/>
                </a:highlight>
                <a:ea typeface="Helvetica Neue" panose="02000503000000020004" pitchFamily="2" charset="0"/>
                <a:cs typeface="Helvetica Neue" panose="02000503000000020004" pitchFamily="2" charset="0"/>
              </a:rPr>
              <a:t>,</a:t>
            </a:r>
            <a:br>
              <a:rPr lang="fr-CH" b="1" dirty="0">
                <a:solidFill>
                  <a:schemeClr val="tx1"/>
                </a:solidFill>
                <a:highlight>
                  <a:srgbClr val="FFFF00"/>
                </a:highlight>
                <a:ea typeface="Helvetica Neue" panose="02000503000000020004" pitchFamily="2" charset="0"/>
                <a:cs typeface="Helvetica Neue" panose="02000503000000020004" pitchFamily="2" charset="0"/>
              </a:rPr>
            </a:br>
            <a:r>
              <a:rPr lang="fr-CH" b="1" u="sng" dirty="0">
                <a:solidFill>
                  <a:schemeClr val="tx1"/>
                </a:solidFill>
                <a:highlight>
                  <a:srgbClr val="FFFF00"/>
                </a:highlight>
                <a:ea typeface="Helvetica Neue" panose="02000503000000020004" pitchFamily="2" charset="0"/>
                <a:cs typeface="Helvetica Neue" panose="02000503000000020004" pitchFamily="2" charset="0"/>
              </a:rPr>
              <a:t>la</a:t>
            </a:r>
            <a:r>
              <a:rPr lang="fr-CH" b="1" dirty="0">
                <a:solidFill>
                  <a:schemeClr val="tx1"/>
                </a:solidFill>
                <a:highlight>
                  <a:srgbClr val="FFFF00"/>
                </a:highlight>
                <a:ea typeface="Helvetica Neue" panose="02000503000000020004" pitchFamily="2" charset="0"/>
                <a:cs typeface="Helvetica Neue" panose="02000503000000020004" pitchFamily="2" charset="0"/>
              </a:rPr>
              <a:t> </a:t>
            </a:r>
            <a:r>
              <a:rPr lang="fr-CH" b="1" u="sng" dirty="0">
                <a:solidFill>
                  <a:schemeClr val="tx1"/>
                </a:solidFill>
                <a:highlight>
                  <a:srgbClr val="FFFF00"/>
                </a:highlight>
                <a:ea typeface="Helvetica Neue" panose="02000503000000020004" pitchFamily="2" charset="0"/>
                <a:cs typeface="Helvetica Neue" panose="02000503000000020004" pitchFamily="2" charset="0"/>
              </a:rPr>
              <a:t>Grèce</a:t>
            </a:r>
            <a:r>
              <a:rPr lang="fr-CH" b="1" dirty="0">
                <a:solidFill>
                  <a:schemeClr val="tx1"/>
                </a:solidFill>
                <a:highlight>
                  <a:srgbClr val="FFFF00"/>
                </a:highlight>
                <a:ea typeface="Helvetica Neue" panose="02000503000000020004" pitchFamily="2" charset="0"/>
                <a:cs typeface="Helvetica Neue" panose="02000503000000020004" pitchFamily="2" charset="0"/>
              </a:rPr>
              <a:t> et </a:t>
            </a:r>
            <a:r>
              <a:rPr lang="fr-CH" b="1" u="sng" dirty="0">
                <a:solidFill>
                  <a:schemeClr val="tx1"/>
                </a:solidFill>
                <a:highlight>
                  <a:srgbClr val="FFFF00"/>
                </a:highlight>
                <a:ea typeface="Helvetica Neue" panose="02000503000000020004" pitchFamily="2" charset="0"/>
                <a:cs typeface="Helvetica Neue" panose="02000503000000020004" pitchFamily="2" charset="0"/>
              </a:rPr>
              <a:t>Chypre</a:t>
            </a:r>
            <a:r>
              <a:rPr lang="fr-CH" b="1" dirty="0">
                <a:solidFill>
                  <a:schemeClr val="tx1"/>
                </a:solidFill>
                <a:highlight>
                  <a:srgbClr val="FFFF00"/>
                </a:highlight>
                <a:ea typeface="Helvetica Neue" panose="02000503000000020004" pitchFamily="2" charset="0"/>
                <a:cs typeface="Helvetica Neue" panose="02000503000000020004" pitchFamily="2" charset="0"/>
              </a:rPr>
              <a:t> ont adopté les mesures parmi les plus strictes, avec attestation, soumettant toute circulation de leur population à des règles sévères, contrôlées par les forces de l’ordre. </a:t>
            </a:r>
            <a:endParaRPr lang="fr-FR" b="1" dirty="0">
              <a:solidFill>
                <a:schemeClr val="tx1"/>
              </a:solidFill>
              <a:highlight>
                <a:srgbClr val="FFFF00"/>
              </a:highlight>
              <a:ea typeface="Helvetica Neue" panose="02000503000000020004" pitchFamily="2" charset="0"/>
              <a:cs typeface="Helvetica Neue" panose="02000503000000020004" pitchFamily="2" charset="0"/>
            </a:endParaRPr>
          </a:p>
        </p:txBody>
      </p:sp>
      <p:sp>
        <p:nvSpPr>
          <p:cNvPr id="9" name="ZoneTexte 8">
            <a:extLst>
              <a:ext uri="{FF2B5EF4-FFF2-40B4-BE49-F238E27FC236}">
                <a16:creationId xmlns:a16="http://schemas.microsoft.com/office/drawing/2014/main" id="{8A233973-6A13-66E3-A49E-B0366320AB06}"/>
              </a:ext>
            </a:extLst>
          </p:cNvPr>
          <p:cNvSpPr txBox="1"/>
          <p:nvPr/>
        </p:nvSpPr>
        <p:spPr>
          <a:xfrm>
            <a:off x="4070660" y="2576955"/>
            <a:ext cx="2114892" cy="461665"/>
          </a:xfrm>
          <a:prstGeom prst="rect">
            <a:avLst/>
          </a:prstGeom>
          <a:noFill/>
        </p:spPr>
        <p:txBody>
          <a:bodyPr wrap="square">
            <a:spAutoFit/>
          </a:bodyPr>
          <a:lstStyle/>
          <a:p>
            <a:r>
              <a:rPr lang="fr-CH" sz="2400" dirty="0">
                <a:effectLst/>
                <a:highlight>
                  <a:srgbClr val="FFFF00"/>
                </a:highlight>
                <a:latin typeface="Arial Rounded MT Bold" panose="020F0704030504030204" pitchFamily="34" charset="77"/>
              </a:rPr>
              <a:t>10 avril 2024</a:t>
            </a:r>
            <a:endParaRPr lang="fr-FR" sz="2400" dirty="0">
              <a:highlight>
                <a:srgbClr val="FFFF00"/>
              </a:highlight>
              <a:latin typeface="Arial Rounded MT Bold" panose="020F0704030504030204" pitchFamily="34" charset="77"/>
            </a:endParaRPr>
          </a:p>
        </p:txBody>
      </p:sp>
      <p:sp>
        <p:nvSpPr>
          <p:cNvPr id="11" name="ZoneTexte 10">
            <a:extLst>
              <a:ext uri="{FF2B5EF4-FFF2-40B4-BE49-F238E27FC236}">
                <a16:creationId xmlns:a16="http://schemas.microsoft.com/office/drawing/2014/main" id="{27164BF1-58E6-32C9-7DDF-9EC2546F01CB}"/>
              </a:ext>
            </a:extLst>
          </p:cNvPr>
          <p:cNvSpPr txBox="1"/>
          <p:nvPr/>
        </p:nvSpPr>
        <p:spPr>
          <a:xfrm>
            <a:off x="3299505" y="164002"/>
            <a:ext cx="1954922" cy="1446550"/>
          </a:xfrm>
          <a:prstGeom prst="rect">
            <a:avLst/>
          </a:prstGeom>
          <a:noFill/>
        </p:spPr>
        <p:txBody>
          <a:bodyPr wrap="square">
            <a:spAutoFit/>
          </a:bodyPr>
          <a:lstStyle/>
          <a:p>
            <a:r>
              <a:rPr lang="fr-CH" sz="8800" dirty="0">
                <a:solidFill>
                  <a:srgbClr val="000000"/>
                </a:solidFill>
                <a:effectLst/>
                <a:latin typeface=".Apple Color Emoji UI"/>
              </a:rPr>
              <a:t>🇫🇷</a:t>
            </a:r>
            <a:endParaRPr lang="fr-FR" sz="8800" dirty="0"/>
          </a:p>
        </p:txBody>
      </p:sp>
      <p:sp>
        <p:nvSpPr>
          <p:cNvPr id="12" name="ZoneTexte 11">
            <a:extLst>
              <a:ext uri="{FF2B5EF4-FFF2-40B4-BE49-F238E27FC236}">
                <a16:creationId xmlns:a16="http://schemas.microsoft.com/office/drawing/2014/main" id="{582C923E-8D73-9368-8328-329270FA426E}"/>
              </a:ext>
            </a:extLst>
          </p:cNvPr>
          <p:cNvSpPr txBox="1"/>
          <p:nvPr/>
        </p:nvSpPr>
        <p:spPr>
          <a:xfrm>
            <a:off x="10754575" y="855357"/>
            <a:ext cx="719781" cy="1446550"/>
          </a:xfrm>
          <a:prstGeom prst="rect">
            <a:avLst/>
          </a:prstGeom>
          <a:noFill/>
        </p:spPr>
        <p:txBody>
          <a:bodyPr wrap="square">
            <a:spAutoFit/>
          </a:bodyPr>
          <a:lstStyle/>
          <a:p>
            <a:r>
              <a:rPr lang="fr-CH" sz="8800" dirty="0">
                <a:solidFill>
                  <a:srgbClr val="000000"/>
                </a:solidFill>
                <a:effectLst/>
                <a:latin typeface="Helvetica Neue" panose="02000503000000020004" pitchFamily="2" charset="0"/>
              </a:rPr>
              <a:t>⚡️</a:t>
            </a:r>
          </a:p>
        </p:txBody>
      </p:sp>
    </p:spTree>
    <p:extLst>
      <p:ext uri="{BB962C8B-B14F-4D97-AF65-F5344CB8AC3E}">
        <p14:creationId xmlns:p14="http://schemas.microsoft.com/office/powerpoint/2010/main" val="4054871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12"/>
                                        </p:tgtEl>
                                        <p:attrNameLst>
                                          <p:attrName>style.visibility</p:attrName>
                                        </p:attrNameLst>
                                      </p:cBhvr>
                                      <p:to>
                                        <p:strVal val="visible"/>
                                      </p:to>
                                    </p:set>
                                    <p:set>
                                      <p:cBhvr>
                                        <p:cTn id="7" dur="455" fill="hold">
                                          <p:stCondLst>
                                            <p:cond delay="0"/>
                                          </p:stCondLst>
                                        </p:cTn>
                                        <p:tgtEl>
                                          <p:spTgt spid="12"/>
                                        </p:tgtEl>
                                        <p:attrNameLst>
                                          <p:attrName>style.rotation</p:attrName>
                                        </p:attrNameLst>
                                      </p:cBhvr>
                                      <p:to>
                                        <p:strVal val="-45.0"/>
                                      </p:to>
                                    </p:set>
                                    <p:anim calcmode="lin" valueType="num">
                                      <p:cBhvr>
                                        <p:cTn id="8" dur="455" fill="hold">
                                          <p:stCondLst>
                                            <p:cond delay="455"/>
                                          </p:stCondLst>
                                        </p:cTn>
                                        <p:tgtEl>
                                          <p:spTgt spid="12"/>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12"/>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12"/>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12"/>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5" presetClass="entr" presetSubtype="0"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strVal val="#ppt_w*0.70"/>
                                          </p:val>
                                        </p:tav>
                                        <p:tav tm="100000">
                                          <p:val>
                                            <p:strVal val="#ppt_w"/>
                                          </p:val>
                                        </p:tav>
                                      </p:tavLst>
                                    </p:anim>
                                    <p:anim calcmode="lin" valueType="num">
                                      <p:cBhvr>
                                        <p:cTn id="17" dur="1000" fill="hold"/>
                                        <p:tgtEl>
                                          <p:spTgt spid="4"/>
                                        </p:tgtEl>
                                        <p:attrNameLst>
                                          <p:attrName>ppt_h</p:attrName>
                                        </p:attrNameLst>
                                      </p:cBhvr>
                                      <p:tavLst>
                                        <p:tav tm="0">
                                          <p:val>
                                            <p:strVal val="#ppt_h"/>
                                          </p:val>
                                        </p:tav>
                                        <p:tav tm="100000">
                                          <p:val>
                                            <p:strVal val="#ppt_h"/>
                                          </p:val>
                                        </p:tav>
                                      </p:tavLst>
                                    </p:anim>
                                    <p:animEffect transition="in" filter="fade">
                                      <p:cBhvr>
                                        <p:cTn id="18" dur="1000"/>
                                        <p:tgtEl>
                                          <p:spTgt spid="4"/>
                                        </p:tgtEl>
                                      </p:cBhvr>
                                    </p:animEffect>
                                  </p:childTnLst>
                                </p:cTn>
                              </p:par>
                              <p:par>
                                <p:cTn id="19" presetID="55"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1000" fill="hold"/>
                                        <p:tgtEl>
                                          <p:spTgt spid="9"/>
                                        </p:tgtEl>
                                        <p:attrNameLst>
                                          <p:attrName>ppt_w</p:attrName>
                                        </p:attrNameLst>
                                      </p:cBhvr>
                                      <p:tavLst>
                                        <p:tav tm="0">
                                          <p:val>
                                            <p:strVal val="#ppt_w*0.70"/>
                                          </p:val>
                                        </p:tav>
                                        <p:tav tm="100000">
                                          <p:val>
                                            <p:strVal val="#ppt_w"/>
                                          </p:val>
                                        </p:tav>
                                      </p:tavLst>
                                    </p:anim>
                                    <p:anim calcmode="lin" valueType="num">
                                      <p:cBhvr>
                                        <p:cTn id="22" dur="1000" fill="hold"/>
                                        <p:tgtEl>
                                          <p:spTgt spid="9"/>
                                        </p:tgtEl>
                                        <p:attrNameLst>
                                          <p:attrName>ppt_h</p:attrName>
                                        </p:attrNameLst>
                                      </p:cBhvr>
                                      <p:tavLst>
                                        <p:tav tm="0">
                                          <p:val>
                                            <p:strVal val="#ppt_h"/>
                                          </p:val>
                                        </p:tav>
                                        <p:tav tm="100000">
                                          <p:val>
                                            <p:strVal val="#ppt_h"/>
                                          </p:val>
                                        </p:tav>
                                      </p:tavLst>
                                    </p:anim>
                                    <p:animEffect transition="in" filter="fade">
                                      <p:cBhvr>
                                        <p:cTn id="23" dur="10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8" fill="hold" grpId="1"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1000"/>
                                        <p:tgtEl>
                                          <p:spTgt spid="8"/>
                                        </p:tgtEl>
                                        <p:attrNameLst>
                                          <p:attrName>ppt_x</p:attrName>
                                        </p:attrNameLst>
                                      </p:cBhvr>
                                      <p:tavLst>
                                        <p:tav tm="0">
                                          <p:val>
                                            <p:strVal val="#ppt_x-#ppt_w*1.125000"/>
                                          </p:val>
                                        </p:tav>
                                        <p:tav tm="100000">
                                          <p:val>
                                            <p:strVal val="#ppt_x"/>
                                          </p:val>
                                        </p:tav>
                                      </p:tavLst>
                                    </p:anim>
                                    <p:animEffect transition="in" filter="wipe(right)">
                                      <p:cBhvr>
                                        <p:cTn id="2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1" animBg="1"/>
      <p:bldP spid="9"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FFFAF906-719F-13F9-8742-24CF66126A15}"/>
              </a:ext>
            </a:extLst>
          </p:cNvPr>
          <p:cNvSpPr txBox="1"/>
          <p:nvPr/>
        </p:nvSpPr>
        <p:spPr>
          <a:xfrm>
            <a:off x="881449" y="3333172"/>
            <a:ext cx="10559386" cy="2923877"/>
          </a:xfrm>
          <a:prstGeom prst="rect">
            <a:avLst/>
          </a:prstGeom>
          <a:solidFill>
            <a:schemeClr val="bg1"/>
          </a:solidFill>
          <a:ln w="28575">
            <a:solidFill>
              <a:schemeClr val="tx1"/>
            </a:solidFill>
          </a:ln>
          <a:effectLst>
            <a:outerShdw blurRad="50800" dist="355808" dir="2700000" algn="tl" rotWithShape="0">
              <a:prstClr val="black">
                <a:alpha val="40000"/>
              </a:prstClr>
            </a:outerShdw>
          </a:effectLst>
        </p:spPr>
        <p:txBody>
          <a:bodyPr wrap="square">
            <a:spAutoFit/>
          </a:bodyPr>
          <a:lstStyle/>
          <a:p>
            <a:r>
              <a:rPr lang="fr-CH" sz="2400" b="1" i="0" dirty="0">
                <a:solidFill>
                  <a:srgbClr val="000000"/>
                </a:solidFill>
                <a:effectLst/>
                <a:latin typeface="proxima-n-w01-reg"/>
              </a:rPr>
              <a:t>Le 20 mars 2024, </a:t>
            </a:r>
            <a:r>
              <a:rPr lang="fr-CH" sz="2400" b="1" i="0" dirty="0">
                <a:effectLst/>
                <a:latin typeface="proxima-n-w01-reg"/>
              </a:rPr>
              <a:t>le site d’information allemand Multipolar</a:t>
            </a:r>
            <a:r>
              <a:rPr lang="fr-CH" sz="2400" b="1" i="0" dirty="0">
                <a:solidFill>
                  <a:srgbClr val="000000"/>
                </a:solidFill>
                <a:effectLst/>
                <a:latin typeface="proxima-n-w01-reg"/>
              </a:rPr>
              <a:t> a publié plus de 200 documents secrets </a:t>
            </a:r>
            <a:r>
              <a:rPr lang="fr-CH" sz="2400" b="1" dirty="0">
                <a:solidFill>
                  <a:srgbClr val="000000"/>
                </a:solidFill>
                <a:latin typeface="proxima-n-w01-reg"/>
              </a:rPr>
              <a:t>(Plus de 1000 pages) </a:t>
            </a:r>
            <a:r>
              <a:rPr lang="fr-CH" sz="2400" b="1" i="0" dirty="0">
                <a:solidFill>
                  <a:srgbClr val="000000"/>
                </a:solidFill>
                <a:effectLst/>
                <a:latin typeface="proxima-n-w01-reg"/>
              </a:rPr>
              <a:t>contenant les protocoles de l'équipe de crise de l'Institut Robert Koch (RKI) durant la pandémie de Covid.</a:t>
            </a:r>
            <a:r>
              <a:rPr lang="fr-CH" sz="2400" b="0" i="0" dirty="0">
                <a:solidFill>
                  <a:srgbClr val="000000"/>
                </a:solidFill>
                <a:effectLst/>
                <a:latin typeface="proxima-n-w01-reg"/>
              </a:rPr>
              <a:t> </a:t>
            </a:r>
          </a:p>
          <a:p>
            <a:r>
              <a:rPr lang="fr-CH" sz="800" dirty="0">
                <a:solidFill>
                  <a:srgbClr val="000000"/>
                </a:solidFill>
                <a:latin typeface="proxima-n-w01-reg"/>
              </a:rPr>
              <a:t> </a:t>
            </a:r>
            <a:endParaRPr lang="fr-CH" sz="2400" b="0" i="0" dirty="0">
              <a:solidFill>
                <a:srgbClr val="000000"/>
              </a:solidFill>
              <a:effectLst/>
              <a:latin typeface="proxima-n-w01-reg"/>
            </a:endParaRPr>
          </a:p>
          <a:p>
            <a:endParaRPr lang="fr-CH" sz="800" dirty="0">
              <a:solidFill>
                <a:srgbClr val="000000"/>
              </a:solidFill>
              <a:highlight>
                <a:srgbClr val="FFFF00"/>
              </a:highlight>
              <a:latin typeface="proxima-n-w01-reg"/>
            </a:endParaRPr>
          </a:p>
          <a:p>
            <a:r>
              <a:rPr lang="fr-CH" sz="2400" b="1" i="0" dirty="0">
                <a:solidFill>
                  <a:srgbClr val="000000"/>
                </a:solidFill>
                <a:effectLst/>
                <a:highlight>
                  <a:srgbClr val="FFFF00"/>
                </a:highlight>
                <a:latin typeface="proxima-n-w01-reg"/>
              </a:rPr>
              <a:t>Les RKI files, abondamment commentés dans les médias nationaux et sur les réseaux sociaux, auraient notamment révélé les </a:t>
            </a:r>
            <a:r>
              <a:rPr lang="fr-CH" sz="2400" b="1" i="0" u="sng" dirty="0">
                <a:solidFill>
                  <a:srgbClr val="000000"/>
                </a:solidFill>
                <a:effectLst/>
                <a:highlight>
                  <a:srgbClr val="FFFF00"/>
                </a:highlight>
                <a:latin typeface="proxima-n-w01-reg"/>
              </a:rPr>
              <a:t>désaccords</a:t>
            </a:r>
            <a:r>
              <a:rPr lang="fr-CH" sz="2400" b="1" i="0" dirty="0">
                <a:solidFill>
                  <a:srgbClr val="000000"/>
                </a:solidFill>
                <a:effectLst/>
                <a:highlight>
                  <a:srgbClr val="FFFF00"/>
                </a:highlight>
                <a:latin typeface="proxima-n-w01-reg"/>
              </a:rPr>
              <a:t> existants entre scientifiques et politiques pendant la crise Covid et établiraient que </a:t>
            </a:r>
          </a:p>
          <a:p>
            <a:r>
              <a:rPr lang="fr-CH" sz="2400" b="1" i="0" dirty="0">
                <a:solidFill>
                  <a:srgbClr val="FF0000"/>
                </a:solidFill>
                <a:effectLst/>
                <a:highlight>
                  <a:srgbClr val="FFFF00"/>
                </a:highlight>
                <a:latin typeface="proxima-n-w01-reg"/>
              </a:rPr>
              <a:t>les conséquences des mesures sont </a:t>
            </a:r>
            <a:r>
              <a:rPr lang="fr-CH" sz="2400" b="1" i="0" u="sng" dirty="0">
                <a:solidFill>
                  <a:srgbClr val="FF0000"/>
                </a:solidFill>
                <a:effectLst/>
                <a:highlight>
                  <a:srgbClr val="FFFF00"/>
                </a:highlight>
                <a:latin typeface="proxima-n-w01-reg"/>
              </a:rPr>
              <a:t>pires</a:t>
            </a:r>
            <a:r>
              <a:rPr lang="fr-CH" sz="2400" b="1" i="0" dirty="0">
                <a:solidFill>
                  <a:srgbClr val="FF0000"/>
                </a:solidFill>
                <a:effectLst/>
                <a:highlight>
                  <a:srgbClr val="FFFF00"/>
                </a:highlight>
                <a:latin typeface="proxima-n-w01-reg"/>
              </a:rPr>
              <a:t> que ses causes.</a:t>
            </a:r>
            <a:endParaRPr lang="fr-CH" sz="2400" b="1" dirty="0">
              <a:solidFill>
                <a:srgbClr val="FF0000"/>
              </a:solidFill>
              <a:effectLst/>
              <a:highlight>
                <a:srgbClr val="FFFF00"/>
              </a:highlight>
              <a:latin typeface="Helvetica Neue" panose="02000503000000020004" pitchFamily="2" charset="0"/>
            </a:endParaRPr>
          </a:p>
        </p:txBody>
      </p:sp>
      <p:sp>
        <p:nvSpPr>
          <p:cNvPr id="6" name="ZoneTexte 5">
            <a:extLst>
              <a:ext uri="{FF2B5EF4-FFF2-40B4-BE49-F238E27FC236}">
                <a16:creationId xmlns:a16="http://schemas.microsoft.com/office/drawing/2014/main" id="{240440DD-C4F8-E812-EACC-6B1392660261}"/>
              </a:ext>
            </a:extLst>
          </p:cNvPr>
          <p:cNvSpPr txBox="1"/>
          <p:nvPr/>
        </p:nvSpPr>
        <p:spPr>
          <a:xfrm>
            <a:off x="864973" y="334082"/>
            <a:ext cx="8822725" cy="1589731"/>
          </a:xfrm>
          <a:prstGeom prst="rect">
            <a:avLst/>
          </a:prstGeom>
          <a:noFill/>
        </p:spPr>
        <p:txBody>
          <a:bodyPr wrap="square">
            <a:spAutoFit/>
          </a:bodyPr>
          <a:lstStyle/>
          <a:p>
            <a:pPr>
              <a:lnSpc>
                <a:spcPts val="5800"/>
              </a:lnSpc>
            </a:pPr>
            <a:r>
              <a:rPr lang="fr-FR" sz="6000" b="1" dirty="0">
                <a:latin typeface="Arial Rounded MT Bold" panose="020F0704030504030204" pitchFamily="34" charset="77"/>
              </a:rPr>
              <a:t>Les RKI Files</a:t>
            </a:r>
            <a:br>
              <a:rPr lang="fr-FR" sz="6000" b="1" dirty="0">
                <a:latin typeface="Arial Rounded MT Bold" panose="020F0704030504030204" pitchFamily="34" charset="77"/>
              </a:rPr>
            </a:br>
            <a:r>
              <a:rPr lang="fr-FR" sz="4400" b="1" dirty="0">
                <a:latin typeface="Arial Rounded MT Bold" panose="020F0704030504030204" pitchFamily="34" charset="77"/>
              </a:rPr>
              <a:t>(Institut Robert Koch)</a:t>
            </a:r>
            <a:r>
              <a:rPr lang="fr-FR" sz="6000" b="1" dirty="0">
                <a:latin typeface="Arial Rounded MT Bold" panose="020F0704030504030204" pitchFamily="34" charset="77"/>
              </a:rPr>
              <a:t>  </a:t>
            </a:r>
            <a:endParaRPr lang="fr-FR" sz="6000" dirty="0"/>
          </a:p>
        </p:txBody>
      </p:sp>
      <p:sp>
        <p:nvSpPr>
          <p:cNvPr id="8" name="ZoneTexte 7">
            <a:extLst>
              <a:ext uri="{FF2B5EF4-FFF2-40B4-BE49-F238E27FC236}">
                <a16:creationId xmlns:a16="http://schemas.microsoft.com/office/drawing/2014/main" id="{5554CA5A-8640-E1D4-57FB-802450871ED8}"/>
              </a:ext>
            </a:extLst>
          </p:cNvPr>
          <p:cNvSpPr txBox="1"/>
          <p:nvPr/>
        </p:nvSpPr>
        <p:spPr>
          <a:xfrm>
            <a:off x="6093942" y="55928"/>
            <a:ext cx="1480750" cy="1446550"/>
          </a:xfrm>
          <a:prstGeom prst="rect">
            <a:avLst/>
          </a:prstGeom>
          <a:noFill/>
        </p:spPr>
        <p:txBody>
          <a:bodyPr wrap="square">
            <a:spAutoFit/>
          </a:bodyPr>
          <a:lstStyle/>
          <a:p>
            <a:r>
              <a:rPr lang="fr-CH" sz="8800" dirty="0">
                <a:solidFill>
                  <a:srgbClr val="000000"/>
                </a:solidFill>
                <a:effectLst/>
                <a:latin typeface=".Apple Color Emoji UI"/>
              </a:rPr>
              <a:t>🇩🇪</a:t>
            </a:r>
          </a:p>
        </p:txBody>
      </p:sp>
      <p:pic>
        <p:nvPicPr>
          <p:cNvPr id="4098" name="Picture 2" descr="Bild: picture alliance/dpa/dpa-pool | Michael Kappeler">
            <a:extLst>
              <a:ext uri="{FF2B5EF4-FFF2-40B4-BE49-F238E27FC236}">
                <a16:creationId xmlns:a16="http://schemas.microsoft.com/office/drawing/2014/main" id="{94908BBC-BF02-3CB8-49EE-F11E0C3DDE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4525" y="272190"/>
            <a:ext cx="3581400" cy="17907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100" name="Picture 4" descr="Logo Robert Koch-Institut (zur Startseite)">
            <a:extLst>
              <a:ext uri="{FF2B5EF4-FFF2-40B4-BE49-F238E27FC236}">
                <a16:creationId xmlns:a16="http://schemas.microsoft.com/office/drawing/2014/main" id="{5981A54C-C349-1E02-514D-D09F35610B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21749" y="6039031"/>
            <a:ext cx="2101375" cy="63584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9" name="ZoneTexte 8">
            <a:extLst>
              <a:ext uri="{FF2B5EF4-FFF2-40B4-BE49-F238E27FC236}">
                <a16:creationId xmlns:a16="http://schemas.microsoft.com/office/drawing/2014/main" id="{C3C608E2-7CFF-EDDC-6788-6D99E7D3F379}"/>
              </a:ext>
            </a:extLst>
          </p:cNvPr>
          <p:cNvSpPr txBox="1"/>
          <p:nvPr/>
        </p:nvSpPr>
        <p:spPr>
          <a:xfrm>
            <a:off x="7059827" y="1200538"/>
            <a:ext cx="719781" cy="1446550"/>
          </a:xfrm>
          <a:prstGeom prst="rect">
            <a:avLst/>
          </a:prstGeom>
          <a:noFill/>
        </p:spPr>
        <p:txBody>
          <a:bodyPr wrap="square">
            <a:spAutoFit/>
          </a:bodyPr>
          <a:lstStyle/>
          <a:p>
            <a:r>
              <a:rPr lang="fr-CH" sz="8800" dirty="0">
                <a:solidFill>
                  <a:srgbClr val="000000"/>
                </a:solidFill>
                <a:effectLst/>
                <a:latin typeface="Helvetica Neue" panose="02000503000000020004" pitchFamily="2" charset="0"/>
              </a:rPr>
              <a:t>⚡️</a:t>
            </a:r>
          </a:p>
        </p:txBody>
      </p:sp>
      <p:sp>
        <p:nvSpPr>
          <p:cNvPr id="10" name="ZoneTexte 9">
            <a:extLst>
              <a:ext uri="{FF2B5EF4-FFF2-40B4-BE49-F238E27FC236}">
                <a16:creationId xmlns:a16="http://schemas.microsoft.com/office/drawing/2014/main" id="{4AF0DA24-F700-5A46-B0FD-6C96FCC8CD32}"/>
              </a:ext>
            </a:extLst>
          </p:cNvPr>
          <p:cNvSpPr txBox="1"/>
          <p:nvPr/>
        </p:nvSpPr>
        <p:spPr>
          <a:xfrm>
            <a:off x="881449" y="1932669"/>
            <a:ext cx="6358088" cy="923330"/>
          </a:xfrm>
          <a:prstGeom prst="rect">
            <a:avLst/>
          </a:prstGeom>
          <a:noFill/>
        </p:spPr>
        <p:txBody>
          <a:bodyPr wrap="square">
            <a:spAutoFit/>
          </a:bodyPr>
          <a:lstStyle/>
          <a:p>
            <a:r>
              <a:rPr lang="fr-CH" sz="1800" b="0" i="0" dirty="0">
                <a:solidFill>
                  <a:srgbClr val="000000"/>
                </a:solidFill>
                <a:effectLst/>
                <a:latin typeface="proxima-n-w01-reg"/>
              </a:rPr>
              <a:t>RKI </a:t>
            </a:r>
            <a:r>
              <a:rPr lang="fr-CH" sz="1800" dirty="0">
                <a:solidFill>
                  <a:srgbClr val="000000"/>
                </a:solidFill>
                <a:latin typeface="proxima-n-w01-reg"/>
              </a:rPr>
              <a:t>= </a:t>
            </a:r>
            <a:r>
              <a:rPr lang="fr-CH" sz="1800" b="0" i="0" dirty="0">
                <a:solidFill>
                  <a:srgbClr val="000000"/>
                </a:solidFill>
                <a:effectLst/>
                <a:latin typeface="proxima-n-w01-reg"/>
              </a:rPr>
              <a:t>institution centrale de la République fédérale dans le domaine de la </a:t>
            </a:r>
            <a:r>
              <a:rPr lang="fr-CH" sz="1800" b="1" i="0" dirty="0">
                <a:solidFill>
                  <a:srgbClr val="FF0000"/>
                </a:solidFill>
                <a:effectLst/>
                <a:latin typeface="proxima-n-w01-reg"/>
              </a:rPr>
              <a:t>surveillance et de la prévention des maladies </a:t>
            </a:r>
            <a:r>
              <a:rPr lang="fr-CH" sz="1800" b="0" i="0" dirty="0">
                <a:solidFill>
                  <a:srgbClr val="000000"/>
                </a:solidFill>
                <a:effectLst/>
                <a:latin typeface="proxima-n-w01-reg"/>
              </a:rPr>
              <a:t>et de la </a:t>
            </a:r>
            <a:r>
              <a:rPr lang="fr-CH" sz="1800" b="1" i="0" dirty="0">
                <a:solidFill>
                  <a:srgbClr val="FF0000"/>
                </a:solidFill>
                <a:effectLst/>
                <a:latin typeface="proxima-n-w01-reg"/>
              </a:rPr>
              <a:t>recherche biomédicale </a:t>
            </a:r>
            <a:r>
              <a:rPr lang="fr-CH" sz="1800" b="0" i="0" dirty="0">
                <a:solidFill>
                  <a:srgbClr val="000000"/>
                </a:solidFill>
                <a:effectLst/>
                <a:latin typeface="proxima-n-w01-reg"/>
              </a:rPr>
              <a:t>axée sur les applications et les mesures. </a:t>
            </a:r>
            <a:endParaRPr lang="fr-FR" dirty="0"/>
          </a:p>
        </p:txBody>
      </p:sp>
    </p:spTree>
    <p:extLst>
      <p:ext uri="{BB962C8B-B14F-4D97-AF65-F5344CB8AC3E}">
        <p14:creationId xmlns:p14="http://schemas.microsoft.com/office/powerpoint/2010/main" val="3077414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set>
                                      <p:cBhvr>
                                        <p:cTn id="7" dur="455" fill="hold">
                                          <p:stCondLst>
                                            <p:cond delay="0"/>
                                          </p:stCondLst>
                                        </p:cTn>
                                        <p:tgtEl>
                                          <p:spTgt spid="9"/>
                                        </p:tgtEl>
                                        <p:attrNameLst>
                                          <p:attrName>style.rotation</p:attrName>
                                        </p:attrNameLst>
                                      </p:cBhvr>
                                      <p:to>
                                        <p:strVal val="-45.0"/>
                                      </p:to>
                                    </p:set>
                                    <p:anim calcmode="lin" valueType="num">
                                      <p:cBhvr>
                                        <p:cTn id="8" dur="455" fill="hold">
                                          <p:stCondLst>
                                            <p:cond delay="455"/>
                                          </p:stCondLst>
                                        </p:cTn>
                                        <p:tgtEl>
                                          <p:spTgt spid="9"/>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9"/>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9"/>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9"/>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5"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strVal val="#ppt_w*0.70"/>
                                          </p:val>
                                        </p:tav>
                                        <p:tav tm="100000">
                                          <p:val>
                                            <p:strVal val="#ppt_w"/>
                                          </p:val>
                                        </p:tav>
                                      </p:tavLst>
                                    </p:anim>
                                    <p:anim calcmode="lin" valueType="num">
                                      <p:cBhvr>
                                        <p:cTn id="17" dur="1000" fill="hold"/>
                                        <p:tgtEl>
                                          <p:spTgt spid="5"/>
                                        </p:tgtEl>
                                        <p:attrNameLst>
                                          <p:attrName>ppt_h</p:attrName>
                                        </p:attrNameLst>
                                      </p:cBhvr>
                                      <p:tavLst>
                                        <p:tav tm="0">
                                          <p:val>
                                            <p:strVal val="#ppt_h"/>
                                          </p:val>
                                        </p:tav>
                                        <p:tav tm="100000">
                                          <p:val>
                                            <p:strVal val="#ppt_h"/>
                                          </p:val>
                                        </p:tav>
                                      </p:tavLst>
                                    </p:anim>
                                    <p:animEffect transition="in" filter="fade">
                                      <p:cBhvr>
                                        <p:cTn id="18" dur="1000"/>
                                        <p:tgtEl>
                                          <p:spTgt spid="5"/>
                                        </p:tgtEl>
                                      </p:cBhvr>
                                    </p:animEffect>
                                  </p:childTnLst>
                                </p:cTn>
                              </p:par>
                              <p:par>
                                <p:cTn id="19" presetID="55" presetClass="entr" presetSubtype="0" fill="hold" nodeType="withEffect">
                                  <p:stCondLst>
                                    <p:cond delay="0"/>
                                  </p:stCondLst>
                                  <p:childTnLst>
                                    <p:set>
                                      <p:cBhvr>
                                        <p:cTn id="20" dur="1" fill="hold">
                                          <p:stCondLst>
                                            <p:cond delay="0"/>
                                          </p:stCondLst>
                                        </p:cTn>
                                        <p:tgtEl>
                                          <p:spTgt spid="4100"/>
                                        </p:tgtEl>
                                        <p:attrNameLst>
                                          <p:attrName>style.visibility</p:attrName>
                                        </p:attrNameLst>
                                      </p:cBhvr>
                                      <p:to>
                                        <p:strVal val="visible"/>
                                      </p:to>
                                    </p:set>
                                    <p:anim calcmode="lin" valueType="num">
                                      <p:cBhvr>
                                        <p:cTn id="21" dur="1000" fill="hold"/>
                                        <p:tgtEl>
                                          <p:spTgt spid="4100"/>
                                        </p:tgtEl>
                                        <p:attrNameLst>
                                          <p:attrName>ppt_w</p:attrName>
                                        </p:attrNameLst>
                                      </p:cBhvr>
                                      <p:tavLst>
                                        <p:tav tm="0">
                                          <p:val>
                                            <p:strVal val="#ppt_w*0.70"/>
                                          </p:val>
                                        </p:tav>
                                        <p:tav tm="100000">
                                          <p:val>
                                            <p:strVal val="#ppt_w"/>
                                          </p:val>
                                        </p:tav>
                                      </p:tavLst>
                                    </p:anim>
                                    <p:anim calcmode="lin" valueType="num">
                                      <p:cBhvr>
                                        <p:cTn id="22" dur="1000" fill="hold"/>
                                        <p:tgtEl>
                                          <p:spTgt spid="4100"/>
                                        </p:tgtEl>
                                        <p:attrNameLst>
                                          <p:attrName>ppt_h</p:attrName>
                                        </p:attrNameLst>
                                      </p:cBhvr>
                                      <p:tavLst>
                                        <p:tav tm="0">
                                          <p:val>
                                            <p:strVal val="#ppt_h"/>
                                          </p:val>
                                        </p:tav>
                                        <p:tav tm="100000">
                                          <p:val>
                                            <p:strVal val="#ppt_h"/>
                                          </p:val>
                                        </p:tav>
                                      </p:tavLst>
                                    </p:anim>
                                    <p:animEffect transition="in" filter="fade">
                                      <p:cBhvr>
                                        <p:cTn id="23" dur="10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6C770CA9-4CCB-5BCA-0C64-8704A7D659A7}"/>
              </a:ext>
            </a:extLst>
          </p:cNvPr>
          <p:cNvPicPr>
            <a:picLocks noChangeAspect="1"/>
          </p:cNvPicPr>
          <p:nvPr/>
        </p:nvPicPr>
        <p:blipFill>
          <a:blip r:embed="rId2"/>
          <a:stretch>
            <a:fillRect/>
          </a:stretch>
        </p:blipFill>
        <p:spPr>
          <a:xfrm>
            <a:off x="3038355" y="1515492"/>
            <a:ext cx="6591884" cy="5144054"/>
          </a:xfrm>
          <a:prstGeom prst="rect">
            <a:avLst/>
          </a:prstGeom>
          <a:ln>
            <a:solidFill>
              <a:schemeClr val="tx1"/>
            </a:solidFill>
          </a:ln>
        </p:spPr>
      </p:pic>
      <p:sp>
        <p:nvSpPr>
          <p:cNvPr id="12" name="ZoneTexte 11">
            <a:extLst>
              <a:ext uri="{FF2B5EF4-FFF2-40B4-BE49-F238E27FC236}">
                <a16:creationId xmlns:a16="http://schemas.microsoft.com/office/drawing/2014/main" id="{EA550691-F59C-B555-32A4-192B44ABE3D4}"/>
              </a:ext>
            </a:extLst>
          </p:cNvPr>
          <p:cNvSpPr txBox="1"/>
          <p:nvPr/>
        </p:nvSpPr>
        <p:spPr>
          <a:xfrm>
            <a:off x="693132" y="5937712"/>
            <a:ext cx="3088036" cy="523220"/>
          </a:xfrm>
          <a:prstGeom prst="rect">
            <a:avLst/>
          </a:prstGeom>
          <a:solidFill>
            <a:schemeClr val="bg1"/>
          </a:solidFill>
          <a:ln w="38100">
            <a:solidFill>
              <a:schemeClr val="tx1"/>
            </a:solidFill>
          </a:ln>
        </p:spPr>
        <p:txBody>
          <a:bodyPr wrap="square">
            <a:spAutoFit/>
          </a:bodyPr>
          <a:lstStyle/>
          <a:p>
            <a:pPr algn="ctr"/>
            <a:r>
              <a:rPr lang="fr-FR" sz="2800" b="1" dirty="0">
                <a:highlight>
                  <a:srgbClr val="FFFF00"/>
                </a:highlight>
                <a:latin typeface="Arial Rounded MT Bold" panose="020F0704030504030204" pitchFamily="34" charset="77"/>
              </a:rPr>
              <a:t>22 janvier 2024</a:t>
            </a:r>
            <a:endParaRPr lang="fr-FR" sz="2800" dirty="0">
              <a:highlight>
                <a:srgbClr val="FFFF00"/>
              </a:highlight>
              <a:latin typeface="Arial Rounded MT Bold" panose="020F0704030504030204" pitchFamily="34" charset="77"/>
            </a:endParaRPr>
          </a:p>
        </p:txBody>
      </p:sp>
      <p:sp>
        <p:nvSpPr>
          <p:cNvPr id="5" name="Bulle rectangulaire 4">
            <a:extLst>
              <a:ext uri="{FF2B5EF4-FFF2-40B4-BE49-F238E27FC236}">
                <a16:creationId xmlns:a16="http://schemas.microsoft.com/office/drawing/2014/main" id="{C95B1425-D064-EB83-B9E2-C344D79129B4}"/>
              </a:ext>
            </a:extLst>
          </p:cNvPr>
          <p:cNvSpPr/>
          <p:nvPr/>
        </p:nvSpPr>
        <p:spPr>
          <a:xfrm>
            <a:off x="542298" y="397068"/>
            <a:ext cx="4224393" cy="2743697"/>
          </a:xfrm>
          <a:prstGeom prst="wedgeRectCallout">
            <a:avLst>
              <a:gd name="adj1" fmla="val 57649"/>
              <a:gd name="adj2" fmla="val 75563"/>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2200" dirty="0">
                <a:solidFill>
                  <a:schemeClr val="tx1"/>
                </a:solidFill>
                <a:latin typeface="Arial Rounded MT Bold" panose="020F0704030504030204" pitchFamily="34" charset="77"/>
              </a:rPr>
              <a:t>« </a:t>
            </a:r>
            <a:r>
              <a:rPr lang="fr-CH" sz="2200" dirty="0">
                <a:solidFill>
                  <a:schemeClr val="tx1"/>
                </a:solidFill>
                <a:highlight>
                  <a:srgbClr val="FFFF00"/>
                </a:highlight>
                <a:latin typeface="Arial Rounded MT Bold" panose="020F0704030504030204" pitchFamily="34" charset="77"/>
              </a:rPr>
              <a:t>Nous ne pouvons pas permettre que cet </a:t>
            </a:r>
            <a:r>
              <a:rPr lang="fr-CH" sz="2200" u="sng" dirty="0">
                <a:solidFill>
                  <a:schemeClr val="tx1"/>
                </a:solidFill>
                <a:highlight>
                  <a:srgbClr val="FFFF00"/>
                </a:highlight>
                <a:latin typeface="Arial Rounded MT Bold" panose="020F0704030504030204" pitchFamily="34" charset="77"/>
              </a:rPr>
              <a:t>accord historique</a:t>
            </a:r>
            <a:r>
              <a:rPr lang="fr-CH" sz="2200" dirty="0">
                <a:solidFill>
                  <a:schemeClr val="tx1"/>
                </a:solidFill>
                <a:latin typeface="Arial Rounded MT Bold" panose="020F0704030504030204" pitchFamily="34" charset="77"/>
              </a:rPr>
              <a:t>, cette étape importante dans la santé mondiale, </a:t>
            </a:r>
            <a:r>
              <a:rPr lang="fr-CH" sz="2200" dirty="0">
                <a:solidFill>
                  <a:schemeClr val="tx1"/>
                </a:solidFill>
                <a:highlight>
                  <a:srgbClr val="FFFF00"/>
                </a:highlight>
                <a:latin typeface="Arial Rounded MT Bold" panose="020F0704030504030204" pitchFamily="34" charset="77"/>
              </a:rPr>
              <a:t>soit saboté par ceux qui répandent des mensonges</a:t>
            </a:r>
            <a:r>
              <a:rPr lang="fr-CH" sz="2200" dirty="0">
                <a:solidFill>
                  <a:schemeClr val="tx1"/>
                </a:solidFill>
                <a:latin typeface="Arial Rounded MT Bold" panose="020F0704030504030204" pitchFamily="34" charset="77"/>
              </a:rPr>
              <a:t>, délibérément ou inconsciemment. »</a:t>
            </a:r>
          </a:p>
        </p:txBody>
      </p:sp>
      <p:sp>
        <p:nvSpPr>
          <p:cNvPr id="7" name="Bulle rectangulaire 6">
            <a:extLst>
              <a:ext uri="{FF2B5EF4-FFF2-40B4-BE49-F238E27FC236}">
                <a16:creationId xmlns:a16="http://schemas.microsoft.com/office/drawing/2014/main" id="{FAD7AB60-75AA-5179-90A8-01F8A02B4984}"/>
              </a:ext>
            </a:extLst>
          </p:cNvPr>
          <p:cNvSpPr/>
          <p:nvPr/>
        </p:nvSpPr>
        <p:spPr>
          <a:xfrm>
            <a:off x="7425309" y="346986"/>
            <a:ext cx="4224393" cy="2843860"/>
          </a:xfrm>
          <a:prstGeom prst="wedgeRectCallout">
            <a:avLst>
              <a:gd name="adj1" fmla="val -55726"/>
              <a:gd name="adj2" fmla="val 72684"/>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2200" dirty="0">
                <a:solidFill>
                  <a:schemeClr val="tx1"/>
                </a:solidFill>
                <a:latin typeface="Arial Rounded MT Bold" panose="020F0704030504030204" pitchFamily="34" charset="77"/>
              </a:rPr>
              <a:t>« </a:t>
            </a:r>
            <a:r>
              <a:rPr lang="fr-CH" sz="2200" dirty="0">
                <a:solidFill>
                  <a:schemeClr val="tx1"/>
                </a:solidFill>
                <a:highlight>
                  <a:srgbClr val="FFFF00"/>
                </a:highlight>
                <a:latin typeface="Arial Rounded MT Bold" panose="020F0704030504030204" pitchFamily="34" charset="77"/>
              </a:rPr>
              <a:t>Nous avons besoin de votre soutien pour contrer ces mensonges</a:t>
            </a:r>
            <a:r>
              <a:rPr lang="fr-CH" sz="2200" dirty="0">
                <a:solidFill>
                  <a:schemeClr val="tx1"/>
                </a:solidFill>
                <a:latin typeface="Arial Rounded MT Bold" panose="020F0704030504030204" pitchFamily="34" charset="77"/>
              </a:rPr>
              <a:t> en parlant chez vous ...       et </a:t>
            </a:r>
            <a:r>
              <a:rPr lang="fr-CH" sz="2200" dirty="0">
                <a:solidFill>
                  <a:schemeClr val="tx1"/>
                </a:solidFill>
                <a:highlight>
                  <a:srgbClr val="FFFF00"/>
                </a:highlight>
                <a:latin typeface="Arial Rounded MT Bold" panose="020F0704030504030204" pitchFamily="34" charset="77"/>
              </a:rPr>
              <a:t>en disant à vos citoyens que cet accord, et un RSI modifié, ne cédera pas et ne peut pas céder la souveraineté à l'OMS</a:t>
            </a:r>
            <a:r>
              <a:rPr lang="fr-CH" sz="2200" dirty="0">
                <a:solidFill>
                  <a:schemeClr val="tx1"/>
                </a:solidFill>
                <a:latin typeface="Arial Rounded MT Bold" panose="020F0704030504030204" pitchFamily="34" charset="77"/>
              </a:rPr>
              <a:t>. »</a:t>
            </a:r>
          </a:p>
        </p:txBody>
      </p:sp>
      <p:sp>
        <p:nvSpPr>
          <p:cNvPr id="9" name="ZoneTexte 8">
            <a:extLst>
              <a:ext uri="{FF2B5EF4-FFF2-40B4-BE49-F238E27FC236}">
                <a16:creationId xmlns:a16="http://schemas.microsoft.com/office/drawing/2014/main" id="{17AD4D12-1ECF-838A-6B53-EE86834D9B0E}"/>
              </a:ext>
            </a:extLst>
          </p:cNvPr>
          <p:cNvSpPr txBox="1"/>
          <p:nvPr/>
        </p:nvSpPr>
        <p:spPr>
          <a:xfrm>
            <a:off x="542297" y="4136559"/>
            <a:ext cx="4224393" cy="1077218"/>
          </a:xfrm>
          <a:prstGeom prst="rect">
            <a:avLst/>
          </a:prstGeom>
          <a:solidFill>
            <a:schemeClr val="bg1"/>
          </a:solidFill>
          <a:ln w="19050">
            <a:solidFill>
              <a:schemeClr val="tx1"/>
            </a:solidFill>
          </a:ln>
        </p:spPr>
        <p:txBody>
          <a:bodyPr wrap="square">
            <a:spAutoFit/>
          </a:bodyPr>
          <a:lstStyle/>
          <a:p>
            <a:r>
              <a:rPr lang="fr-FR" sz="3200" b="1" dirty="0">
                <a:latin typeface="Arial Rounded MT Bold" panose="020F0704030504030204" pitchFamily="34" charset="77"/>
              </a:rPr>
              <a:t>Traité « pandémie » de l’OMS</a:t>
            </a:r>
            <a:endParaRPr lang="fr-FR" sz="3200" dirty="0"/>
          </a:p>
        </p:txBody>
      </p:sp>
      <p:sp>
        <p:nvSpPr>
          <p:cNvPr id="10" name="ZoneTexte 9">
            <a:extLst>
              <a:ext uri="{FF2B5EF4-FFF2-40B4-BE49-F238E27FC236}">
                <a16:creationId xmlns:a16="http://schemas.microsoft.com/office/drawing/2014/main" id="{CC3800BA-7182-7448-ADCE-0EDC4D511BB2}"/>
              </a:ext>
            </a:extLst>
          </p:cNvPr>
          <p:cNvSpPr txBox="1"/>
          <p:nvPr/>
        </p:nvSpPr>
        <p:spPr>
          <a:xfrm>
            <a:off x="8682515" y="5050120"/>
            <a:ext cx="2967187" cy="584775"/>
          </a:xfrm>
          <a:prstGeom prst="rect">
            <a:avLst/>
          </a:prstGeom>
          <a:solidFill>
            <a:schemeClr val="bg1"/>
          </a:solidFill>
          <a:ln w="19050">
            <a:solidFill>
              <a:schemeClr val="tx1"/>
            </a:solidFill>
          </a:ln>
        </p:spPr>
        <p:txBody>
          <a:bodyPr wrap="square">
            <a:spAutoFit/>
          </a:bodyPr>
          <a:lstStyle/>
          <a:p>
            <a:r>
              <a:rPr lang="fr-FR" sz="3200" b="1" dirty="0">
                <a:latin typeface="Arial Rounded MT Bold" panose="020F0704030504030204" pitchFamily="34" charset="77"/>
              </a:rPr>
              <a:t>et RSI révisé</a:t>
            </a:r>
            <a:endParaRPr lang="fr-FR" sz="3200" dirty="0"/>
          </a:p>
        </p:txBody>
      </p:sp>
    </p:spTree>
    <p:extLst>
      <p:ext uri="{BB962C8B-B14F-4D97-AF65-F5344CB8AC3E}">
        <p14:creationId xmlns:p14="http://schemas.microsoft.com/office/powerpoint/2010/main" val="3583207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p:tgtEl>
                                          <p:spTgt spid="5"/>
                                        </p:tgtEl>
                                        <p:attrNameLst>
                                          <p:attrName>ppt_x</p:attrName>
                                        </p:attrNameLst>
                                      </p:cBhvr>
                                      <p:tavLst>
                                        <p:tav tm="0">
                                          <p:val>
                                            <p:strVal val="#ppt_x-#ppt_w*1.125000"/>
                                          </p:val>
                                        </p:tav>
                                        <p:tav tm="100000">
                                          <p:val>
                                            <p:strVal val="#ppt_x"/>
                                          </p:val>
                                        </p:tav>
                                      </p:tavLst>
                                    </p:anim>
                                    <p:animEffect transition="in" filter="wipe(right)">
                                      <p:cBhvr>
                                        <p:cTn id="8" dur="1000"/>
                                        <p:tgtEl>
                                          <p:spTgt spid="5"/>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1000"/>
                                        <p:tgtEl>
                                          <p:spTgt spid="7"/>
                                        </p:tgtEl>
                                        <p:attrNameLst>
                                          <p:attrName>ppt_x</p:attrName>
                                        </p:attrNameLst>
                                      </p:cBhvr>
                                      <p:tavLst>
                                        <p:tav tm="0">
                                          <p:val>
                                            <p:strVal val="#ppt_x-#ppt_w*1.125000"/>
                                          </p:val>
                                        </p:tav>
                                        <p:tav tm="100000">
                                          <p:val>
                                            <p:strVal val="#ppt_x"/>
                                          </p:val>
                                        </p:tav>
                                      </p:tavLst>
                                    </p:anim>
                                    <p:animEffect transition="in" filter="wipe(right)">
                                      <p:cBhvr>
                                        <p:cTn id="1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ZoneTexte 11">
            <a:extLst>
              <a:ext uri="{FF2B5EF4-FFF2-40B4-BE49-F238E27FC236}">
                <a16:creationId xmlns:a16="http://schemas.microsoft.com/office/drawing/2014/main" id="{EA550691-F59C-B555-32A4-192B44ABE3D4}"/>
              </a:ext>
            </a:extLst>
          </p:cNvPr>
          <p:cNvSpPr txBox="1"/>
          <p:nvPr/>
        </p:nvSpPr>
        <p:spPr>
          <a:xfrm>
            <a:off x="693132" y="5937712"/>
            <a:ext cx="3088036" cy="523220"/>
          </a:xfrm>
          <a:prstGeom prst="rect">
            <a:avLst/>
          </a:prstGeom>
          <a:solidFill>
            <a:schemeClr val="bg1"/>
          </a:solidFill>
          <a:ln w="38100">
            <a:solidFill>
              <a:schemeClr val="tx1"/>
            </a:solidFill>
          </a:ln>
        </p:spPr>
        <p:txBody>
          <a:bodyPr wrap="square">
            <a:spAutoFit/>
          </a:bodyPr>
          <a:lstStyle/>
          <a:p>
            <a:pPr algn="ctr"/>
            <a:r>
              <a:rPr lang="fr-FR" sz="2800" b="1" dirty="0">
                <a:highlight>
                  <a:srgbClr val="FFFF00"/>
                </a:highlight>
                <a:latin typeface="Arial Rounded MT Bold" panose="020F0704030504030204" pitchFamily="34" charset="77"/>
              </a:rPr>
              <a:t>28 mai 2024</a:t>
            </a:r>
            <a:endParaRPr lang="fr-FR" sz="2800" dirty="0">
              <a:highlight>
                <a:srgbClr val="FFFF00"/>
              </a:highlight>
              <a:latin typeface="Arial Rounded MT Bold" panose="020F0704030504030204" pitchFamily="34" charset="77"/>
            </a:endParaRPr>
          </a:p>
        </p:txBody>
      </p:sp>
      <p:sp>
        <p:nvSpPr>
          <p:cNvPr id="9" name="ZoneTexte 8">
            <a:extLst>
              <a:ext uri="{FF2B5EF4-FFF2-40B4-BE49-F238E27FC236}">
                <a16:creationId xmlns:a16="http://schemas.microsoft.com/office/drawing/2014/main" id="{17AD4D12-1ECF-838A-6B53-EE86834D9B0E}"/>
              </a:ext>
            </a:extLst>
          </p:cNvPr>
          <p:cNvSpPr txBox="1"/>
          <p:nvPr/>
        </p:nvSpPr>
        <p:spPr>
          <a:xfrm>
            <a:off x="4412565" y="5409521"/>
            <a:ext cx="7237137" cy="1077218"/>
          </a:xfrm>
          <a:prstGeom prst="rect">
            <a:avLst/>
          </a:prstGeom>
          <a:solidFill>
            <a:schemeClr val="bg1"/>
          </a:solidFill>
          <a:ln w="19050">
            <a:solidFill>
              <a:schemeClr val="tx1"/>
            </a:solidFill>
          </a:ln>
        </p:spPr>
        <p:txBody>
          <a:bodyPr wrap="square">
            <a:spAutoFit/>
          </a:bodyPr>
          <a:lstStyle/>
          <a:p>
            <a:r>
              <a:rPr lang="fr-FR" sz="3200" b="1" dirty="0">
                <a:latin typeface="Arial Rounded MT Bold" panose="020F0704030504030204" pitchFamily="34" charset="77"/>
              </a:rPr>
              <a:t>Pas d’accord sur les pandémies.</a:t>
            </a:r>
            <a:br>
              <a:rPr lang="fr-FR" sz="3200" b="1" dirty="0">
                <a:latin typeface="Arial Rounded MT Bold" panose="020F0704030504030204" pitchFamily="34" charset="77"/>
              </a:rPr>
            </a:br>
            <a:r>
              <a:rPr lang="fr-FR" sz="3200" b="1" dirty="0">
                <a:latin typeface="Arial Rounded MT Bold" panose="020F0704030504030204" pitchFamily="34" charset="77"/>
              </a:rPr>
              <a:t>L’adoption est reportée à 2025... </a:t>
            </a:r>
            <a:endParaRPr lang="fr-FR" sz="3200" dirty="0"/>
          </a:p>
        </p:txBody>
      </p:sp>
      <p:pic>
        <p:nvPicPr>
          <p:cNvPr id="3" name="Image 2">
            <a:extLst>
              <a:ext uri="{FF2B5EF4-FFF2-40B4-BE49-F238E27FC236}">
                <a16:creationId xmlns:a16="http://schemas.microsoft.com/office/drawing/2014/main" id="{7C79A0F3-3924-303E-74BA-D185118D91AF}"/>
              </a:ext>
            </a:extLst>
          </p:cNvPr>
          <p:cNvPicPr>
            <a:picLocks noChangeAspect="1"/>
          </p:cNvPicPr>
          <p:nvPr/>
        </p:nvPicPr>
        <p:blipFill>
          <a:blip r:embed="rId2"/>
          <a:stretch>
            <a:fillRect/>
          </a:stretch>
        </p:blipFill>
        <p:spPr>
          <a:xfrm>
            <a:off x="174387" y="827818"/>
            <a:ext cx="5662619" cy="4100732"/>
          </a:xfrm>
          <a:prstGeom prst="rect">
            <a:avLst/>
          </a:prstGeom>
          <a:ln>
            <a:solidFill>
              <a:schemeClr val="tx1"/>
            </a:solidFill>
          </a:ln>
        </p:spPr>
      </p:pic>
      <p:pic>
        <p:nvPicPr>
          <p:cNvPr id="2" name="Image 1">
            <a:extLst>
              <a:ext uri="{FF2B5EF4-FFF2-40B4-BE49-F238E27FC236}">
                <a16:creationId xmlns:a16="http://schemas.microsoft.com/office/drawing/2014/main" id="{B8858D72-7545-D2DA-992A-769C4420926B}"/>
              </a:ext>
            </a:extLst>
          </p:cNvPr>
          <p:cNvPicPr>
            <a:picLocks noChangeAspect="1"/>
          </p:cNvPicPr>
          <p:nvPr/>
        </p:nvPicPr>
        <p:blipFill>
          <a:blip r:embed="rId3"/>
          <a:stretch>
            <a:fillRect/>
          </a:stretch>
        </p:blipFill>
        <p:spPr>
          <a:xfrm>
            <a:off x="4412565" y="2213622"/>
            <a:ext cx="5394787" cy="3016440"/>
          </a:xfrm>
          <a:prstGeom prst="rect">
            <a:avLst/>
          </a:prstGeom>
          <a:ln>
            <a:solidFill>
              <a:schemeClr val="tx1"/>
            </a:solidFill>
          </a:ln>
        </p:spPr>
      </p:pic>
      <p:sp>
        <p:nvSpPr>
          <p:cNvPr id="8" name="ZoneTexte 7">
            <a:extLst>
              <a:ext uri="{FF2B5EF4-FFF2-40B4-BE49-F238E27FC236}">
                <a16:creationId xmlns:a16="http://schemas.microsoft.com/office/drawing/2014/main" id="{1147350D-8FC8-D6FD-B859-C3628D220428}"/>
              </a:ext>
            </a:extLst>
          </p:cNvPr>
          <p:cNvSpPr txBox="1"/>
          <p:nvPr/>
        </p:nvSpPr>
        <p:spPr>
          <a:xfrm>
            <a:off x="3421277" y="4260330"/>
            <a:ext cx="719781" cy="1938992"/>
          </a:xfrm>
          <a:prstGeom prst="rect">
            <a:avLst/>
          </a:prstGeom>
          <a:noFill/>
        </p:spPr>
        <p:txBody>
          <a:bodyPr wrap="square">
            <a:spAutoFit/>
          </a:bodyPr>
          <a:lstStyle/>
          <a:p>
            <a:r>
              <a:rPr lang="fr-CH" sz="12000" dirty="0">
                <a:solidFill>
                  <a:srgbClr val="000000"/>
                </a:solidFill>
                <a:effectLst/>
                <a:latin typeface="Helvetica Neue" panose="02000503000000020004" pitchFamily="2" charset="0"/>
              </a:rPr>
              <a:t>⚡️</a:t>
            </a:r>
          </a:p>
        </p:txBody>
      </p:sp>
      <p:sp>
        <p:nvSpPr>
          <p:cNvPr id="7" name="Bulle rectangulaire 6">
            <a:extLst>
              <a:ext uri="{FF2B5EF4-FFF2-40B4-BE49-F238E27FC236}">
                <a16:creationId xmlns:a16="http://schemas.microsoft.com/office/drawing/2014/main" id="{FAD7AB60-75AA-5179-90A8-01F8A02B4984}"/>
              </a:ext>
            </a:extLst>
          </p:cNvPr>
          <p:cNvSpPr/>
          <p:nvPr/>
        </p:nvSpPr>
        <p:spPr>
          <a:xfrm>
            <a:off x="8031133" y="188382"/>
            <a:ext cx="4041231" cy="3341091"/>
          </a:xfrm>
          <a:prstGeom prst="wedgeRectCallout">
            <a:avLst>
              <a:gd name="adj1" fmla="val -46265"/>
              <a:gd name="adj2" fmla="val 60266"/>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2200" dirty="0">
                <a:solidFill>
                  <a:schemeClr val="tx1"/>
                </a:solidFill>
                <a:latin typeface="Arial Rounded MT Bold" panose="020F0704030504030204" pitchFamily="34" charset="77"/>
              </a:rPr>
              <a:t>« </a:t>
            </a:r>
            <a:r>
              <a:rPr lang="fr-CH" sz="2200" dirty="0">
                <a:solidFill>
                  <a:schemeClr val="tx1"/>
                </a:solidFill>
                <a:highlight>
                  <a:srgbClr val="FFFF00"/>
                </a:highlight>
                <a:latin typeface="Arial Rounded MT Bold" panose="020F0704030504030204" pitchFamily="34" charset="77"/>
              </a:rPr>
              <a:t>Il est temps d'être plus agressif contre les </a:t>
            </a:r>
            <a:r>
              <a:rPr lang="fr-CH" sz="2200" dirty="0" err="1">
                <a:solidFill>
                  <a:schemeClr val="tx1"/>
                </a:solidFill>
                <a:highlight>
                  <a:srgbClr val="FFFF00"/>
                </a:highlight>
                <a:latin typeface="Arial Rounded MT Bold" panose="020F0704030504030204" pitchFamily="34" charset="77"/>
              </a:rPr>
              <a:t>anti-vaccins</a:t>
            </a:r>
            <a:r>
              <a:rPr lang="fr-CH" sz="2200" dirty="0">
                <a:solidFill>
                  <a:schemeClr val="tx1"/>
                </a:solidFill>
                <a:latin typeface="Arial Rounded MT Bold" panose="020F0704030504030204" pitchFamily="34" charset="77"/>
              </a:rPr>
              <a:t> »</a:t>
            </a:r>
          </a:p>
          <a:p>
            <a:endParaRPr lang="fr-CH" sz="800" dirty="0">
              <a:solidFill>
                <a:schemeClr val="tx1"/>
              </a:solidFill>
              <a:latin typeface="Arial Rounded MT Bold" panose="020F0704030504030204" pitchFamily="34" charset="77"/>
            </a:endParaRPr>
          </a:p>
          <a:p>
            <a:r>
              <a:rPr lang="fr-CH" sz="2200" dirty="0">
                <a:solidFill>
                  <a:schemeClr val="tx1"/>
                </a:solidFill>
                <a:latin typeface="Arial Rounded MT Bold" panose="020F0704030504030204" pitchFamily="34" charset="77"/>
              </a:rPr>
              <a:t>« </a:t>
            </a:r>
            <a:r>
              <a:rPr lang="fr-CH" sz="2200" dirty="0">
                <a:solidFill>
                  <a:schemeClr val="tx1"/>
                </a:solidFill>
                <a:highlight>
                  <a:srgbClr val="FFFF00"/>
                </a:highlight>
                <a:latin typeface="Arial Rounded MT Bold" panose="020F0704030504030204" pitchFamily="34" charset="77"/>
              </a:rPr>
              <a:t>Nous devons élaborer une stratégie pour vraiment les combattre, car les vaccins fonctionnent</a:t>
            </a:r>
            <a:r>
              <a:rPr lang="fr-CH" sz="2200" dirty="0">
                <a:solidFill>
                  <a:schemeClr val="tx1"/>
                </a:solidFill>
                <a:latin typeface="Arial Rounded MT Bold" panose="020F0704030504030204" pitchFamily="34" charset="77"/>
              </a:rPr>
              <a:t> »</a:t>
            </a:r>
          </a:p>
          <a:p>
            <a:endParaRPr lang="fr-CH" sz="800" dirty="0">
              <a:solidFill>
                <a:schemeClr val="tx1"/>
              </a:solidFill>
              <a:latin typeface="Arial Rounded MT Bold" panose="020F0704030504030204" pitchFamily="34" charset="77"/>
            </a:endParaRPr>
          </a:p>
          <a:p>
            <a:r>
              <a:rPr lang="fr-CH" sz="2200" dirty="0">
                <a:solidFill>
                  <a:schemeClr val="tx1"/>
                </a:solidFill>
                <a:latin typeface="Arial Rounded MT Bold" panose="020F0704030504030204" pitchFamily="34" charset="77"/>
              </a:rPr>
              <a:t>« </a:t>
            </a:r>
            <a:r>
              <a:rPr lang="fr-CH" sz="2200" dirty="0">
                <a:solidFill>
                  <a:schemeClr val="tx1"/>
                </a:solidFill>
                <a:highlight>
                  <a:srgbClr val="FFFF00"/>
                </a:highlight>
                <a:latin typeface="Arial Rounded MT Bold" panose="020F0704030504030204" pitchFamily="34" charset="77"/>
              </a:rPr>
              <a:t>Et vous savez tous le chaos qu'ils créent </a:t>
            </a:r>
            <a:r>
              <a:rPr lang="fr-CH" sz="2200" dirty="0">
                <a:solidFill>
                  <a:schemeClr val="tx1"/>
                </a:solidFill>
                <a:latin typeface="Arial Rounded MT Bold" panose="020F0704030504030204" pitchFamily="34" charset="77"/>
              </a:rPr>
              <a:t>»</a:t>
            </a:r>
          </a:p>
        </p:txBody>
      </p:sp>
    </p:spTree>
    <p:extLst>
      <p:ext uri="{BB962C8B-B14F-4D97-AF65-F5344CB8AC3E}">
        <p14:creationId xmlns:p14="http://schemas.microsoft.com/office/powerpoint/2010/main" val="2942193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p:tgtEl>
                                          <p:spTgt spid="7"/>
                                        </p:tgtEl>
                                        <p:attrNameLst>
                                          <p:attrName>ppt_x</p:attrName>
                                        </p:attrNameLst>
                                      </p:cBhvr>
                                      <p:tavLst>
                                        <p:tav tm="0">
                                          <p:val>
                                            <p:strVal val="#ppt_x-#ppt_w*1.125000"/>
                                          </p:val>
                                        </p:tav>
                                        <p:tav tm="100000">
                                          <p:val>
                                            <p:strVal val="#ppt_x"/>
                                          </p:val>
                                        </p:tav>
                                      </p:tavLst>
                                    </p:anim>
                                    <p:animEffect transition="in" filter="wipe(right)">
                                      <p:cBhvr>
                                        <p:cTn id="8" dur="1000"/>
                                        <p:tgtEl>
                                          <p:spTgt spid="7"/>
                                        </p:tgtEl>
                                      </p:cBhvr>
                                    </p:animEffect>
                                  </p:childTnLst>
                                </p:cTn>
                              </p:par>
                            </p:childTnLst>
                          </p:cTn>
                        </p:par>
                      </p:childTnLst>
                    </p:cTn>
                  </p:par>
                  <p:par>
                    <p:cTn id="9" fill="hold">
                      <p:stCondLst>
                        <p:cond delay="indefinite"/>
                      </p:stCondLst>
                      <p:childTnLst>
                        <p:par>
                          <p:cTn id="10" fill="hold">
                            <p:stCondLst>
                              <p:cond delay="0"/>
                            </p:stCondLst>
                            <p:childTnLst>
                              <p:par>
                                <p:cTn id="11" presetID="38" presetClass="entr" presetSubtype="0" accel="50000" fill="hold" grpId="0" nodeType="clickEffect">
                                  <p:stCondLst>
                                    <p:cond delay="0"/>
                                  </p:stCondLst>
                                  <p:iterate type="lt">
                                    <p:tmPct val="50000"/>
                                  </p:iterate>
                                  <p:childTnLst>
                                    <p:set>
                                      <p:cBhvr>
                                        <p:cTn id="12" dur="1" fill="hold">
                                          <p:stCondLst>
                                            <p:cond delay="0"/>
                                          </p:stCondLst>
                                        </p:cTn>
                                        <p:tgtEl>
                                          <p:spTgt spid="8"/>
                                        </p:tgtEl>
                                        <p:attrNameLst>
                                          <p:attrName>style.visibility</p:attrName>
                                        </p:attrNameLst>
                                      </p:cBhvr>
                                      <p:to>
                                        <p:strVal val="visible"/>
                                      </p:to>
                                    </p:set>
                                    <p:set>
                                      <p:cBhvr>
                                        <p:cTn id="13" dur="455" fill="hold">
                                          <p:stCondLst>
                                            <p:cond delay="0"/>
                                          </p:stCondLst>
                                        </p:cTn>
                                        <p:tgtEl>
                                          <p:spTgt spid="8"/>
                                        </p:tgtEl>
                                        <p:attrNameLst>
                                          <p:attrName>style.rotation</p:attrName>
                                        </p:attrNameLst>
                                      </p:cBhvr>
                                      <p:to>
                                        <p:strVal val="-45.0"/>
                                      </p:to>
                                    </p:set>
                                    <p:anim calcmode="lin" valueType="num">
                                      <p:cBhvr>
                                        <p:cTn id="14" dur="455" fill="hold">
                                          <p:stCondLst>
                                            <p:cond delay="455"/>
                                          </p:stCondLst>
                                        </p:cTn>
                                        <p:tgtEl>
                                          <p:spTgt spid="8"/>
                                        </p:tgtEl>
                                        <p:attrNameLst>
                                          <p:attrName>style.rotation</p:attrName>
                                        </p:attrNameLst>
                                      </p:cBhvr>
                                      <p:tavLst>
                                        <p:tav tm="0">
                                          <p:val>
                                            <p:fltVal val="-45"/>
                                          </p:val>
                                        </p:tav>
                                        <p:tav tm="69900">
                                          <p:val>
                                            <p:fltVal val="45"/>
                                          </p:val>
                                        </p:tav>
                                        <p:tav tm="100000">
                                          <p:val>
                                            <p:fltVal val="0"/>
                                          </p:val>
                                        </p:tav>
                                      </p:tavLst>
                                    </p:anim>
                                    <p:anim calcmode="lin" valueType="num">
                                      <p:cBhvr>
                                        <p:cTn id="15" dur="455" fill="hold">
                                          <p:stCondLst>
                                            <p:cond delay="0"/>
                                          </p:stCondLst>
                                        </p:cTn>
                                        <p:tgtEl>
                                          <p:spTgt spid="8"/>
                                        </p:tgtEl>
                                        <p:attrNameLst>
                                          <p:attrName>ppt_y</p:attrName>
                                        </p:attrNameLst>
                                      </p:cBhvr>
                                      <p:tavLst>
                                        <p:tav tm="0">
                                          <p:val>
                                            <p:strVal val="#ppt_y-1"/>
                                          </p:val>
                                        </p:tav>
                                        <p:tav tm="100000">
                                          <p:val>
                                            <p:strVal val="#ppt_y-(0.354*#ppt_w-0.172*#ppt_h)"/>
                                          </p:val>
                                        </p:tav>
                                      </p:tavLst>
                                    </p:anim>
                                    <p:anim calcmode="lin" valueType="num">
                                      <p:cBhvr>
                                        <p:cTn id="16" dur="156" decel="50000" autoRev="1" fill="hold">
                                          <p:stCondLst>
                                            <p:cond delay="455"/>
                                          </p:stCondLst>
                                        </p:cTn>
                                        <p:tgtEl>
                                          <p:spTgt spid="8"/>
                                        </p:tgtEl>
                                        <p:attrNameLst>
                                          <p:attrName>ppt_y</p:attrName>
                                        </p:attrNameLst>
                                      </p:cBhvr>
                                      <p:tavLst>
                                        <p:tav tm="0">
                                          <p:val>
                                            <p:strVal val="#ppt_y-(0.354*#ppt_w-0.172*#ppt_h)"/>
                                          </p:val>
                                        </p:tav>
                                        <p:tav tm="100000">
                                          <p:val>
                                            <p:strVal val="#ppt_y-(0.354*#ppt_w-0.172*#ppt_h)-#ppt_h/2"/>
                                          </p:val>
                                        </p:tav>
                                      </p:tavLst>
                                    </p:anim>
                                    <p:anim calcmode="lin" valueType="num">
                                      <p:cBhvr>
                                        <p:cTn id="17" dur="136" fill="hold">
                                          <p:stCondLst>
                                            <p:cond delay="864"/>
                                          </p:stCondLst>
                                        </p:cTn>
                                        <p:tgtEl>
                                          <p:spTgt spid="8"/>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A9BF8C5F-863E-557C-6BF7-8BF43ECD5B78}"/>
              </a:ext>
            </a:extLst>
          </p:cNvPr>
          <p:cNvSpPr txBox="1"/>
          <p:nvPr/>
        </p:nvSpPr>
        <p:spPr>
          <a:xfrm>
            <a:off x="1401194" y="339919"/>
            <a:ext cx="9349184" cy="923330"/>
          </a:xfrm>
          <a:prstGeom prst="rect">
            <a:avLst/>
          </a:prstGeom>
          <a:noFill/>
        </p:spPr>
        <p:txBody>
          <a:bodyPr wrap="square">
            <a:spAutoFit/>
          </a:bodyPr>
          <a:lstStyle/>
          <a:p>
            <a:r>
              <a:rPr lang="fr-CH" sz="5400" dirty="0">
                <a:latin typeface="Gill Sans Ultra Bold" panose="020B0A02020104020203" pitchFamily="34" charset="77"/>
              </a:rPr>
              <a:t>La voiture électrique</a:t>
            </a:r>
          </a:p>
        </p:txBody>
      </p:sp>
      <p:sp>
        <p:nvSpPr>
          <p:cNvPr id="10" name="ZoneTexte 9">
            <a:extLst>
              <a:ext uri="{FF2B5EF4-FFF2-40B4-BE49-F238E27FC236}">
                <a16:creationId xmlns:a16="http://schemas.microsoft.com/office/drawing/2014/main" id="{5F7DB331-6AB0-F28D-C10B-947C01C655A7}"/>
              </a:ext>
            </a:extLst>
          </p:cNvPr>
          <p:cNvSpPr txBox="1"/>
          <p:nvPr/>
        </p:nvSpPr>
        <p:spPr>
          <a:xfrm>
            <a:off x="5139886" y="1894191"/>
            <a:ext cx="1195011" cy="400110"/>
          </a:xfrm>
          <a:prstGeom prst="rect">
            <a:avLst/>
          </a:prstGeom>
          <a:noFill/>
        </p:spPr>
        <p:txBody>
          <a:bodyPr wrap="square">
            <a:spAutoFit/>
          </a:bodyPr>
          <a:lstStyle/>
          <a:p>
            <a:r>
              <a:rPr lang="fr-CH" sz="2000" b="1" dirty="0">
                <a:solidFill>
                  <a:srgbClr val="000000"/>
                </a:solidFill>
                <a:effectLst/>
                <a:highlight>
                  <a:srgbClr val="FFFF00"/>
                </a:highlight>
                <a:latin typeface="Helvetica Neue" panose="02000503000000020004" pitchFamily="2" charset="0"/>
              </a:rPr>
              <a:t>18.10.22</a:t>
            </a:r>
            <a:endParaRPr lang="fr-CH" sz="2000" dirty="0">
              <a:solidFill>
                <a:srgbClr val="000000"/>
              </a:solidFill>
              <a:effectLst/>
              <a:highlight>
                <a:srgbClr val="FFFF00"/>
              </a:highlight>
              <a:latin typeface="Helvetica Neue" panose="02000503000000020004" pitchFamily="2" charset="0"/>
            </a:endParaRPr>
          </a:p>
        </p:txBody>
      </p:sp>
      <p:pic>
        <p:nvPicPr>
          <p:cNvPr id="20482" name="Picture 2" descr="Des temps de charge plus courts pour les voitures électriques et les  smartphones grâce à ce matériau">
            <a:extLst>
              <a:ext uri="{FF2B5EF4-FFF2-40B4-BE49-F238E27FC236}">
                <a16:creationId xmlns:a16="http://schemas.microsoft.com/office/drawing/2014/main" id="{2CC02EB4-6494-AB17-9185-718AC9419A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4126" y="1507268"/>
            <a:ext cx="4325760" cy="2253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D3C8A6CE-B9CB-F14B-D959-85F41E853938}"/>
              </a:ext>
            </a:extLst>
          </p:cNvPr>
          <p:cNvPicPr>
            <a:picLocks noChangeAspect="1"/>
          </p:cNvPicPr>
          <p:nvPr/>
        </p:nvPicPr>
        <p:blipFill>
          <a:blip r:embed="rId3"/>
          <a:stretch>
            <a:fillRect/>
          </a:stretch>
        </p:blipFill>
        <p:spPr>
          <a:xfrm>
            <a:off x="5004488" y="2338265"/>
            <a:ext cx="6769525" cy="4218510"/>
          </a:xfrm>
          <a:prstGeom prst="rect">
            <a:avLst/>
          </a:prstGeom>
          <a:ln>
            <a:solidFill>
              <a:schemeClr val="tx1"/>
            </a:solidFill>
          </a:ln>
        </p:spPr>
      </p:pic>
      <p:sp>
        <p:nvSpPr>
          <p:cNvPr id="11" name="ZoneTexte 10">
            <a:extLst>
              <a:ext uri="{FF2B5EF4-FFF2-40B4-BE49-F238E27FC236}">
                <a16:creationId xmlns:a16="http://schemas.microsoft.com/office/drawing/2014/main" id="{1EC46FF2-B18A-5EE5-E5FA-43A19FA78292}"/>
              </a:ext>
            </a:extLst>
          </p:cNvPr>
          <p:cNvSpPr txBox="1"/>
          <p:nvPr/>
        </p:nvSpPr>
        <p:spPr>
          <a:xfrm>
            <a:off x="8197950" y="2538320"/>
            <a:ext cx="1954922" cy="830997"/>
          </a:xfrm>
          <a:prstGeom prst="rect">
            <a:avLst/>
          </a:prstGeom>
          <a:noFill/>
        </p:spPr>
        <p:txBody>
          <a:bodyPr wrap="square">
            <a:spAutoFit/>
          </a:bodyPr>
          <a:lstStyle/>
          <a:p>
            <a:r>
              <a:rPr lang="fr-CH" sz="4800" dirty="0">
                <a:solidFill>
                  <a:srgbClr val="000000"/>
                </a:solidFill>
                <a:effectLst/>
                <a:latin typeface=".Apple Color Emoji UI"/>
              </a:rPr>
              <a:t>🇫🇷</a:t>
            </a:r>
            <a:endParaRPr lang="fr-FR" sz="4800" dirty="0"/>
          </a:p>
        </p:txBody>
      </p:sp>
      <p:sp>
        <p:nvSpPr>
          <p:cNvPr id="13" name="ZoneTexte 12">
            <a:extLst>
              <a:ext uri="{FF2B5EF4-FFF2-40B4-BE49-F238E27FC236}">
                <a16:creationId xmlns:a16="http://schemas.microsoft.com/office/drawing/2014/main" id="{A6815819-CD87-E8D8-11F4-440AF9AC0C97}"/>
              </a:ext>
            </a:extLst>
          </p:cNvPr>
          <p:cNvSpPr txBox="1"/>
          <p:nvPr/>
        </p:nvSpPr>
        <p:spPr>
          <a:xfrm>
            <a:off x="696879" y="476216"/>
            <a:ext cx="1131920" cy="830997"/>
          </a:xfrm>
          <a:prstGeom prst="rect">
            <a:avLst/>
          </a:prstGeom>
          <a:noFill/>
        </p:spPr>
        <p:txBody>
          <a:bodyPr wrap="square">
            <a:spAutoFit/>
          </a:bodyPr>
          <a:lstStyle/>
          <a:p>
            <a:r>
              <a:rPr lang="fr-CH" sz="4800" dirty="0">
                <a:effectLst/>
                <a:latin typeface=".Apple Color Emoji UI"/>
              </a:rPr>
              <a:t>4️⃣</a:t>
            </a:r>
          </a:p>
        </p:txBody>
      </p:sp>
    </p:spTree>
    <p:extLst>
      <p:ext uri="{BB962C8B-B14F-4D97-AF65-F5344CB8AC3E}">
        <p14:creationId xmlns:p14="http://schemas.microsoft.com/office/powerpoint/2010/main" val="1275704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p:tgtEl>
                                          <p:spTgt spid="10"/>
                                        </p:tgtEl>
                                        <p:attrNameLst>
                                          <p:attrName>ppt_x</p:attrName>
                                        </p:attrNameLst>
                                      </p:cBhvr>
                                      <p:tavLst>
                                        <p:tav tm="0">
                                          <p:val>
                                            <p:strVal val="#ppt_x-#ppt_w*1.125000"/>
                                          </p:val>
                                        </p:tav>
                                        <p:tav tm="100000">
                                          <p:val>
                                            <p:strVal val="#ppt_x"/>
                                          </p:val>
                                        </p:tav>
                                      </p:tavLst>
                                    </p:anim>
                                    <p:animEffect transition="in" filter="wipe(right)">
                                      <p:cBhvr>
                                        <p:cTn id="8" dur="500"/>
                                        <p:tgtEl>
                                          <p:spTgt spid="10"/>
                                        </p:tgtEl>
                                      </p:cBhvr>
                                    </p:animEffect>
                                  </p:childTnLst>
                                </p:cTn>
                              </p:par>
                              <p:par>
                                <p:cTn id="9" presetID="12" presetClass="entr" presetSubtype="8"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ppt_x</p:attrName>
                                        </p:attrNameLst>
                                      </p:cBhvr>
                                      <p:tavLst>
                                        <p:tav tm="0">
                                          <p:val>
                                            <p:strVal val="#ppt_x-#ppt_w*1.125000"/>
                                          </p:val>
                                        </p:tav>
                                        <p:tav tm="100000">
                                          <p:val>
                                            <p:strVal val="#ppt_x"/>
                                          </p:val>
                                        </p:tav>
                                      </p:tavLst>
                                    </p:anim>
                                    <p:animEffect transition="in" filter="wipe(right)">
                                      <p:cBhvr>
                                        <p:cTn id="12" dur="500"/>
                                        <p:tgtEl>
                                          <p:spTgt spid="3"/>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p:tgtEl>
                                          <p:spTgt spid="11"/>
                                        </p:tgtEl>
                                        <p:attrNameLst>
                                          <p:attrName>ppt_x</p:attrName>
                                        </p:attrNameLst>
                                      </p:cBhvr>
                                      <p:tavLst>
                                        <p:tav tm="0">
                                          <p:val>
                                            <p:strVal val="#ppt_x-#ppt_w*1.125000"/>
                                          </p:val>
                                        </p:tav>
                                        <p:tav tm="100000">
                                          <p:val>
                                            <p:strVal val="#ppt_x"/>
                                          </p:val>
                                        </p:tav>
                                      </p:tavLst>
                                    </p:anim>
                                    <p:animEffect transition="in" filter="wipe(right)">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A9BF8C5F-863E-557C-6BF7-8BF43ECD5B78}"/>
              </a:ext>
            </a:extLst>
          </p:cNvPr>
          <p:cNvSpPr txBox="1"/>
          <p:nvPr/>
        </p:nvSpPr>
        <p:spPr>
          <a:xfrm>
            <a:off x="709215" y="339919"/>
            <a:ext cx="9349184" cy="1754326"/>
          </a:xfrm>
          <a:prstGeom prst="rect">
            <a:avLst/>
          </a:prstGeom>
          <a:noFill/>
        </p:spPr>
        <p:txBody>
          <a:bodyPr wrap="square">
            <a:spAutoFit/>
          </a:bodyPr>
          <a:lstStyle/>
          <a:p>
            <a:r>
              <a:rPr lang="fr-CH" sz="5400" b="1" dirty="0">
                <a:latin typeface="Arial Rounded MT Bold" panose="020F0704030504030204" pitchFamily="34" charset="77"/>
              </a:rPr>
              <a:t>La voiture électrique </a:t>
            </a:r>
          </a:p>
          <a:p>
            <a:r>
              <a:rPr lang="fr-CH" sz="5400" b="1" dirty="0">
                <a:latin typeface="Arial Rounded MT Bold" panose="020F0704030504030204" pitchFamily="34" charset="77"/>
              </a:rPr>
              <a:t>a du plomb dans l’aile ...</a:t>
            </a:r>
          </a:p>
        </p:txBody>
      </p:sp>
      <p:sp>
        <p:nvSpPr>
          <p:cNvPr id="5" name="ZoneTexte 4">
            <a:extLst>
              <a:ext uri="{FF2B5EF4-FFF2-40B4-BE49-F238E27FC236}">
                <a16:creationId xmlns:a16="http://schemas.microsoft.com/office/drawing/2014/main" id="{D0E46131-75BD-214F-7741-2752D8C20435}"/>
              </a:ext>
            </a:extLst>
          </p:cNvPr>
          <p:cNvSpPr txBox="1"/>
          <p:nvPr/>
        </p:nvSpPr>
        <p:spPr>
          <a:xfrm>
            <a:off x="1794170" y="2334493"/>
            <a:ext cx="9831099" cy="369332"/>
          </a:xfrm>
          <a:prstGeom prst="rect">
            <a:avLst/>
          </a:prstGeom>
          <a:noFill/>
        </p:spPr>
        <p:txBody>
          <a:bodyPr wrap="square">
            <a:spAutoFit/>
          </a:bodyPr>
          <a:lstStyle/>
          <a:p>
            <a:r>
              <a:rPr lang="fr-CH" b="1" dirty="0">
                <a:solidFill>
                  <a:srgbClr val="000000"/>
                </a:solidFill>
                <a:effectLst/>
                <a:latin typeface="Arial Rounded MT Bold" panose="020F0704030504030204" pitchFamily="34" charset="77"/>
              </a:rPr>
              <a:t>EN ALLEMAGNE</a:t>
            </a:r>
            <a:r>
              <a:rPr lang="fr-CH" dirty="0">
                <a:solidFill>
                  <a:srgbClr val="000000"/>
                </a:solidFill>
                <a:effectLst/>
                <a:latin typeface="Arial Rounded MT Bold" panose="020F0704030504030204" pitchFamily="34" charset="77"/>
              </a:rPr>
              <a:t>                                                            </a:t>
            </a:r>
            <a:r>
              <a:rPr lang="fr-CH" b="1" dirty="0">
                <a:solidFill>
                  <a:srgbClr val="000000"/>
                </a:solidFill>
                <a:effectLst/>
                <a:latin typeface="Arial Rounded MT Bold" panose="020F0704030504030204" pitchFamily="34" charset="77"/>
              </a:rPr>
              <a:t>AUX ÉTATS-UNIS</a:t>
            </a:r>
            <a:endParaRPr lang="fr-CH" dirty="0">
              <a:solidFill>
                <a:srgbClr val="000000"/>
              </a:solidFill>
              <a:effectLst/>
              <a:latin typeface="Arial Rounded MT Bold" panose="020F0704030504030204" pitchFamily="34" charset="77"/>
            </a:endParaRPr>
          </a:p>
        </p:txBody>
      </p:sp>
      <p:sp>
        <p:nvSpPr>
          <p:cNvPr id="11" name="ZoneTexte 10">
            <a:extLst>
              <a:ext uri="{FF2B5EF4-FFF2-40B4-BE49-F238E27FC236}">
                <a16:creationId xmlns:a16="http://schemas.microsoft.com/office/drawing/2014/main" id="{3AB64B5C-BDE5-061C-2C0D-4732A9C00338}"/>
              </a:ext>
            </a:extLst>
          </p:cNvPr>
          <p:cNvSpPr txBox="1"/>
          <p:nvPr/>
        </p:nvSpPr>
        <p:spPr>
          <a:xfrm>
            <a:off x="7756953" y="361567"/>
            <a:ext cx="719781" cy="1446550"/>
          </a:xfrm>
          <a:prstGeom prst="rect">
            <a:avLst/>
          </a:prstGeom>
          <a:noFill/>
        </p:spPr>
        <p:txBody>
          <a:bodyPr wrap="square">
            <a:spAutoFit/>
          </a:bodyPr>
          <a:lstStyle/>
          <a:p>
            <a:r>
              <a:rPr lang="fr-CH" sz="8800" dirty="0">
                <a:solidFill>
                  <a:srgbClr val="000000"/>
                </a:solidFill>
                <a:effectLst/>
                <a:latin typeface="Helvetica Neue" panose="02000503000000020004" pitchFamily="2" charset="0"/>
              </a:rPr>
              <a:t>⚡️</a:t>
            </a:r>
          </a:p>
        </p:txBody>
      </p:sp>
      <p:sp>
        <p:nvSpPr>
          <p:cNvPr id="12" name="ZoneTexte 11">
            <a:extLst>
              <a:ext uri="{FF2B5EF4-FFF2-40B4-BE49-F238E27FC236}">
                <a16:creationId xmlns:a16="http://schemas.microsoft.com/office/drawing/2014/main" id="{00DD85D2-596F-BF48-602A-59D90A607F9B}"/>
              </a:ext>
            </a:extLst>
          </p:cNvPr>
          <p:cNvSpPr txBox="1"/>
          <p:nvPr/>
        </p:nvSpPr>
        <p:spPr>
          <a:xfrm>
            <a:off x="566731" y="1903606"/>
            <a:ext cx="1480750" cy="1446550"/>
          </a:xfrm>
          <a:prstGeom prst="rect">
            <a:avLst/>
          </a:prstGeom>
          <a:noFill/>
        </p:spPr>
        <p:txBody>
          <a:bodyPr wrap="square">
            <a:spAutoFit/>
          </a:bodyPr>
          <a:lstStyle/>
          <a:p>
            <a:r>
              <a:rPr lang="fr-CH" sz="8800" dirty="0">
                <a:solidFill>
                  <a:srgbClr val="000000"/>
                </a:solidFill>
                <a:effectLst/>
                <a:latin typeface=".Apple Color Emoji UI"/>
              </a:rPr>
              <a:t>🇩🇪</a:t>
            </a:r>
          </a:p>
        </p:txBody>
      </p:sp>
      <p:sp>
        <p:nvSpPr>
          <p:cNvPr id="14" name="ZoneTexte 13">
            <a:extLst>
              <a:ext uri="{FF2B5EF4-FFF2-40B4-BE49-F238E27FC236}">
                <a16:creationId xmlns:a16="http://schemas.microsoft.com/office/drawing/2014/main" id="{72E11071-E9FB-5C8E-AEFE-441366537E12}"/>
              </a:ext>
            </a:extLst>
          </p:cNvPr>
          <p:cNvSpPr txBox="1"/>
          <p:nvPr/>
        </p:nvSpPr>
        <p:spPr>
          <a:xfrm>
            <a:off x="5878726" y="1864597"/>
            <a:ext cx="1480749" cy="1446550"/>
          </a:xfrm>
          <a:prstGeom prst="rect">
            <a:avLst/>
          </a:prstGeom>
          <a:noFill/>
        </p:spPr>
        <p:txBody>
          <a:bodyPr wrap="square">
            <a:spAutoFit/>
          </a:bodyPr>
          <a:lstStyle/>
          <a:p>
            <a:r>
              <a:rPr lang="fr-CH" sz="8800" dirty="0">
                <a:solidFill>
                  <a:srgbClr val="000000"/>
                </a:solidFill>
                <a:effectLst/>
                <a:latin typeface=".Apple Color Emoji UI"/>
              </a:rPr>
              <a:t>🇺🇸</a:t>
            </a:r>
          </a:p>
        </p:txBody>
      </p:sp>
      <p:pic>
        <p:nvPicPr>
          <p:cNvPr id="16" name="Image 15">
            <a:extLst>
              <a:ext uri="{FF2B5EF4-FFF2-40B4-BE49-F238E27FC236}">
                <a16:creationId xmlns:a16="http://schemas.microsoft.com/office/drawing/2014/main" id="{6F2E489F-A7FA-3D47-6836-DFBEF9BD6D70}"/>
              </a:ext>
            </a:extLst>
          </p:cNvPr>
          <p:cNvPicPr>
            <a:picLocks noChangeAspect="1"/>
          </p:cNvPicPr>
          <p:nvPr/>
        </p:nvPicPr>
        <p:blipFill>
          <a:blip r:embed="rId2"/>
          <a:stretch>
            <a:fillRect/>
          </a:stretch>
        </p:blipFill>
        <p:spPr>
          <a:xfrm>
            <a:off x="1109687" y="2846983"/>
            <a:ext cx="4140229" cy="3833545"/>
          </a:xfrm>
          <a:prstGeom prst="rect">
            <a:avLst/>
          </a:prstGeom>
          <a:ln>
            <a:solidFill>
              <a:schemeClr val="tx1"/>
            </a:solidFill>
          </a:ln>
        </p:spPr>
      </p:pic>
      <p:cxnSp>
        <p:nvCxnSpPr>
          <p:cNvPr id="17" name="Connecteur droit 16">
            <a:extLst>
              <a:ext uri="{FF2B5EF4-FFF2-40B4-BE49-F238E27FC236}">
                <a16:creationId xmlns:a16="http://schemas.microsoft.com/office/drawing/2014/main" id="{51B73D8D-7D56-B501-D054-467E458CF3DB}"/>
              </a:ext>
            </a:extLst>
          </p:cNvPr>
          <p:cNvCxnSpPr>
            <a:cxnSpLocks/>
          </p:cNvCxnSpPr>
          <p:nvPr/>
        </p:nvCxnSpPr>
        <p:spPr>
          <a:xfrm>
            <a:off x="1435824" y="3698819"/>
            <a:ext cx="346980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EDEEFCDC-E5B7-CD78-9EAE-FAB5A67E8CB8}"/>
              </a:ext>
            </a:extLst>
          </p:cNvPr>
          <p:cNvCxnSpPr>
            <a:cxnSpLocks/>
          </p:cNvCxnSpPr>
          <p:nvPr/>
        </p:nvCxnSpPr>
        <p:spPr>
          <a:xfrm>
            <a:off x="1538797" y="4048927"/>
            <a:ext cx="256364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id="{9D503561-4250-D8AC-28A9-9E8895037999}"/>
              </a:ext>
            </a:extLst>
          </p:cNvPr>
          <p:cNvCxnSpPr>
            <a:cxnSpLocks/>
          </p:cNvCxnSpPr>
          <p:nvPr/>
        </p:nvCxnSpPr>
        <p:spPr>
          <a:xfrm>
            <a:off x="1435824" y="4419630"/>
            <a:ext cx="99845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5" name="ZoneTexte 24">
            <a:extLst>
              <a:ext uri="{FF2B5EF4-FFF2-40B4-BE49-F238E27FC236}">
                <a16:creationId xmlns:a16="http://schemas.microsoft.com/office/drawing/2014/main" id="{F12C7451-8A99-3098-4979-797AF2F880D4}"/>
              </a:ext>
            </a:extLst>
          </p:cNvPr>
          <p:cNvSpPr txBox="1"/>
          <p:nvPr/>
        </p:nvSpPr>
        <p:spPr>
          <a:xfrm>
            <a:off x="4223273" y="2435086"/>
            <a:ext cx="1127204" cy="369332"/>
          </a:xfrm>
          <a:prstGeom prst="rect">
            <a:avLst/>
          </a:prstGeom>
          <a:noFill/>
        </p:spPr>
        <p:txBody>
          <a:bodyPr wrap="square">
            <a:spAutoFit/>
          </a:bodyPr>
          <a:lstStyle/>
          <a:p>
            <a:r>
              <a:rPr lang="fr-CH" b="1" dirty="0">
                <a:solidFill>
                  <a:srgbClr val="000000"/>
                </a:solidFill>
                <a:effectLst/>
                <a:highlight>
                  <a:srgbClr val="FFFF00"/>
                </a:highlight>
                <a:latin typeface="Helvetica Neue" panose="02000503000000020004" pitchFamily="2" charset="0"/>
              </a:rPr>
              <a:t>18.12.23</a:t>
            </a:r>
            <a:endParaRPr lang="fr-CH" dirty="0">
              <a:solidFill>
                <a:srgbClr val="000000"/>
              </a:solidFill>
              <a:effectLst/>
              <a:highlight>
                <a:srgbClr val="FFFF00"/>
              </a:highlight>
              <a:latin typeface="Helvetica Neue" panose="02000503000000020004" pitchFamily="2" charset="0"/>
            </a:endParaRPr>
          </a:p>
        </p:txBody>
      </p:sp>
      <p:pic>
        <p:nvPicPr>
          <p:cNvPr id="27" name="Image 26">
            <a:extLst>
              <a:ext uri="{FF2B5EF4-FFF2-40B4-BE49-F238E27FC236}">
                <a16:creationId xmlns:a16="http://schemas.microsoft.com/office/drawing/2014/main" id="{DA59E275-3FAB-6244-9F3C-746518F0E951}"/>
              </a:ext>
            </a:extLst>
          </p:cNvPr>
          <p:cNvPicPr>
            <a:picLocks noChangeAspect="1"/>
          </p:cNvPicPr>
          <p:nvPr/>
        </p:nvPicPr>
        <p:blipFill>
          <a:blip r:embed="rId3"/>
          <a:stretch>
            <a:fillRect/>
          </a:stretch>
        </p:blipFill>
        <p:spPr>
          <a:xfrm>
            <a:off x="7126091" y="2816813"/>
            <a:ext cx="3956222" cy="3839001"/>
          </a:xfrm>
          <a:prstGeom prst="rect">
            <a:avLst/>
          </a:prstGeom>
          <a:ln>
            <a:solidFill>
              <a:schemeClr val="tx1"/>
            </a:solidFill>
          </a:ln>
        </p:spPr>
      </p:pic>
      <p:sp>
        <p:nvSpPr>
          <p:cNvPr id="28" name="ZoneTexte 27">
            <a:extLst>
              <a:ext uri="{FF2B5EF4-FFF2-40B4-BE49-F238E27FC236}">
                <a16:creationId xmlns:a16="http://schemas.microsoft.com/office/drawing/2014/main" id="{B16B3176-0E94-9D7A-D205-7A477E241BDA}"/>
              </a:ext>
            </a:extLst>
          </p:cNvPr>
          <p:cNvSpPr txBox="1"/>
          <p:nvPr/>
        </p:nvSpPr>
        <p:spPr>
          <a:xfrm>
            <a:off x="10035889" y="2390987"/>
            <a:ext cx="1127204" cy="369332"/>
          </a:xfrm>
          <a:prstGeom prst="rect">
            <a:avLst/>
          </a:prstGeom>
          <a:noFill/>
        </p:spPr>
        <p:txBody>
          <a:bodyPr wrap="square">
            <a:spAutoFit/>
          </a:bodyPr>
          <a:lstStyle/>
          <a:p>
            <a:r>
              <a:rPr lang="fr-CH" b="1" dirty="0">
                <a:solidFill>
                  <a:srgbClr val="000000"/>
                </a:solidFill>
                <a:effectLst/>
                <a:highlight>
                  <a:srgbClr val="FFFF00"/>
                </a:highlight>
                <a:latin typeface="Helvetica Neue" panose="02000503000000020004" pitchFamily="2" charset="0"/>
              </a:rPr>
              <a:t>12.01.24</a:t>
            </a:r>
            <a:endParaRPr lang="fr-CH" dirty="0">
              <a:solidFill>
                <a:srgbClr val="000000"/>
              </a:solidFill>
              <a:effectLst/>
              <a:highlight>
                <a:srgbClr val="FFFF00"/>
              </a:highlight>
              <a:latin typeface="Helvetica Neue" panose="02000503000000020004" pitchFamily="2" charset="0"/>
            </a:endParaRPr>
          </a:p>
        </p:txBody>
      </p:sp>
      <p:cxnSp>
        <p:nvCxnSpPr>
          <p:cNvPr id="29" name="Connecteur droit 28">
            <a:extLst>
              <a:ext uri="{FF2B5EF4-FFF2-40B4-BE49-F238E27FC236}">
                <a16:creationId xmlns:a16="http://schemas.microsoft.com/office/drawing/2014/main" id="{2D93203F-04AF-6167-3E43-7D678BDD6FE2}"/>
              </a:ext>
            </a:extLst>
          </p:cNvPr>
          <p:cNvCxnSpPr>
            <a:cxnSpLocks/>
          </p:cNvCxnSpPr>
          <p:nvPr/>
        </p:nvCxnSpPr>
        <p:spPr>
          <a:xfrm>
            <a:off x="7612505" y="3416643"/>
            <a:ext cx="298698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Connecteur droit 30">
            <a:extLst>
              <a:ext uri="{FF2B5EF4-FFF2-40B4-BE49-F238E27FC236}">
                <a16:creationId xmlns:a16="http://schemas.microsoft.com/office/drawing/2014/main" id="{5088F038-BC89-BB7D-2D3D-47DFD324BFAC}"/>
              </a:ext>
            </a:extLst>
          </p:cNvPr>
          <p:cNvCxnSpPr>
            <a:cxnSpLocks/>
          </p:cNvCxnSpPr>
          <p:nvPr/>
        </p:nvCxnSpPr>
        <p:spPr>
          <a:xfrm>
            <a:off x="7243193" y="3772961"/>
            <a:ext cx="371725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Connecteur droit 32">
            <a:extLst>
              <a:ext uri="{FF2B5EF4-FFF2-40B4-BE49-F238E27FC236}">
                <a16:creationId xmlns:a16="http://schemas.microsoft.com/office/drawing/2014/main" id="{5056A07E-530D-4A92-2786-AEA7F9935EBA}"/>
              </a:ext>
            </a:extLst>
          </p:cNvPr>
          <p:cNvCxnSpPr>
            <a:cxnSpLocks/>
          </p:cNvCxnSpPr>
          <p:nvPr/>
        </p:nvCxnSpPr>
        <p:spPr>
          <a:xfrm>
            <a:off x="7359475" y="4125097"/>
            <a:ext cx="360096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Connecteur droit 35">
            <a:extLst>
              <a:ext uri="{FF2B5EF4-FFF2-40B4-BE49-F238E27FC236}">
                <a16:creationId xmlns:a16="http://schemas.microsoft.com/office/drawing/2014/main" id="{97AA977A-5D5E-6E42-19C7-63C7F3310878}"/>
              </a:ext>
            </a:extLst>
          </p:cNvPr>
          <p:cNvCxnSpPr>
            <a:cxnSpLocks/>
          </p:cNvCxnSpPr>
          <p:nvPr/>
        </p:nvCxnSpPr>
        <p:spPr>
          <a:xfrm>
            <a:off x="8286232" y="4512306"/>
            <a:ext cx="126554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41" name="Image 40">
            <a:extLst>
              <a:ext uri="{FF2B5EF4-FFF2-40B4-BE49-F238E27FC236}">
                <a16:creationId xmlns:a16="http://schemas.microsoft.com/office/drawing/2014/main" id="{C44ABCDA-FDC5-DBD8-310B-215EC8D69782}"/>
              </a:ext>
            </a:extLst>
          </p:cNvPr>
          <p:cNvPicPr>
            <a:picLocks noChangeAspect="1"/>
          </p:cNvPicPr>
          <p:nvPr/>
        </p:nvPicPr>
        <p:blipFill>
          <a:blip r:embed="rId4"/>
          <a:stretch>
            <a:fillRect/>
          </a:stretch>
        </p:blipFill>
        <p:spPr>
          <a:xfrm>
            <a:off x="10599491" y="6372376"/>
            <a:ext cx="1353134" cy="396426"/>
          </a:xfrm>
          <a:prstGeom prst="rect">
            <a:avLst/>
          </a:prstGeom>
          <a:ln>
            <a:solidFill>
              <a:schemeClr val="tx1"/>
            </a:solidFill>
          </a:ln>
        </p:spPr>
      </p:pic>
      <p:pic>
        <p:nvPicPr>
          <p:cNvPr id="42" name="Image 41">
            <a:extLst>
              <a:ext uri="{FF2B5EF4-FFF2-40B4-BE49-F238E27FC236}">
                <a16:creationId xmlns:a16="http://schemas.microsoft.com/office/drawing/2014/main" id="{59DD46CC-75CA-FFDD-85FA-31969ED4751D}"/>
              </a:ext>
            </a:extLst>
          </p:cNvPr>
          <p:cNvPicPr>
            <a:picLocks noChangeAspect="1"/>
          </p:cNvPicPr>
          <p:nvPr/>
        </p:nvPicPr>
        <p:blipFill>
          <a:blip r:embed="rId5"/>
          <a:stretch>
            <a:fillRect/>
          </a:stretch>
        </p:blipFill>
        <p:spPr>
          <a:xfrm>
            <a:off x="4351484" y="6372376"/>
            <a:ext cx="1622703" cy="396426"/>
          </a:xfrm>
          <a:prstGeom prst="rect">
            <a:avLst/>
          </a:prstGeom>
          <a:ln>
            <a:solidFill>
              <a:schemeClr val="tx1"/>
            </a:solidFill>
          </a:ln>
        </p:spPr>
      </p:pic>
    </p:spTree>
    <p:extLst>
      <p:ext uri="{BB962C8B-B14F-4D97-AF65-F5344CB8AC3E}">
        <p14:creationId xmlns:p14="http://schemas.microsoft.com/office/powerpoint/2010/main" val="2578198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11"/>
                                        </p:tgtEl>
                                        <p:attrNameLst>
                                          <p:attrName>style.visibility</p:attrName>
                                        </p:attrNameLst>
                                      </p:cBhvr>
                                      <p:to>
                                        <p:strVal val="visible"/>
                                      </p:to>
                                    </p:set>
                                    <p:set>
                                      <p:cBhvr>
                                        <p:cTn id="7" dur="455" fill="hold">
                                          <p:stCondLst>
                                            <p:cond delay="0"/>
                                          </p:stCondLst>
                                        </p:cTn>
                                        <p:tgtEl>
                                          <p:spTgt spid="11"/>
                                        </p:tgtEl>
                                        <p:attrNameLst>
                                          <p:attrName>style.rotation</p:attrName>
                                        </p:attrNameLst>
                                      </p:cBhvr>
                                      <p:to>
                                        <p:strVal val="-45.0"/>
                                      </p:to>
                                    </p:set>
                                    <p:anim calcmode="lin" valueType="num">
                                      <p:cBhvr>
                                        <p:cTn id="8" dur="455" fill="hold">
                                          <p:stCondLst>
                                            <p:cond delay="455"/>
                                          </p:stCondLst>
                                        </p:cTn>
                                        <p:tgtEl>
                                          <p:spTgt spid="11"/>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11"/>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11"/>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11"/>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2" presetClass="entr" presetSubtype="8"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p:tgtEl>
                                          <p:spTgt spid="5"/>
                                        </p:tgtEl>
                                        <p:attrNameLst>
                                          <p:attrName>ppt_x</p:attrName>
                                        </p:attrNameLst>
                                      </p:cBhvr>
                                      <p:tavLst>
                                        <p:tav tm="0">
                                          <p:val>
                                            <p:strVal val="#ppt_x-#ppt_w*1.125000"/>
                                          </p:val>
                                        </p:tav>
                                        <p:tav tm="100000">
                                          <p:val>
                                            <p:strVal val="#ppt_x"/>
                                          </p:val>
                                        </p:tav>
                                      </p:tavLst>
                                    </p:anim>
                                    <p:animEffect transition="in" filter="wipe(right)">
                                      <p:cBhvr>
                                        <p:cTn id="17" dur="500"/>
                                        <p:tgtEl>
                                          <p:spTgt spid="5"/>
                                        </p:tgtEl>
                                      </p:cBhvr>
                                    </p:animEffect>
                                  </p:childTnLst>
                                </p:cTn>
                              </p:par>
                              <p:par>
                                <p:cTn id="18" presetID="12" presetClass="entr" presetSubtype="8"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p:tgtEl>
                                          <p:spTgt spid="12"/>
                                        </p:tgtEl>
                                        <p:attrNameLst>
                                          <p:attrName>ppt_x</p:attrName>
                                        </p:attrNameLst>
                                      </p:cBhvr>
                                      <p:tavLst>
                                        <p:tav tm="0">
                                          <p:val>
                                            <p:strVal val="#ppt_x-#ppt_w*1.125000"/>
                                          </p:val>
                                        </p:tav>
                                        <p:tav tm="100000">
                                          <p:val>
                                            <p:strVal val="#ppt_x"/>
                                          </p:val>
                                        </p:tav>
                                      </p:tavLst>
                                    </p:anim>
                                    <p:animEffect transition="in" filter="wipe(right)">
                                      <p:cBhvr>
                                        <p:cTn id="21" dur="500"/>
                                        <p:tgtEl>
                                          <p:spTgt spid="12"/>
                                        </p:tgtEl>
                                      </p:cBhvr>
                                    </p:animEffect>
                                  </p:childTnLst>
                                </p:cTn>
                              </p:par>
                              <p:par>
                                <p:cTn id="22" presetID="12" presetClass="entr" presetSubtype="8"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500"/>
                                        <p:tgtEl>
                                          <p:spTgt spid="14"/>
                                        </p:tgtEl>
                                        <p:attrNameLst>
                                          <p:attrName>ppt_x</p:attrName>
                                        </p:attrNameLst>
                                      </p:cBhvr>
                                      <p:tavLst>
                                        <p:tav tm="0">
                                          <p:val>
                                            <p:strVal val="#ppt_x-#ppt_w*1.125000"/>
                                          </p:val>
                                        </p:tav>
                                        <p:tav tm="100000">
                                          <p:val>
                                            <p:strVal val="#ppt_x"/>
                                          </p:val>
                                        </p:tav>
                                      </p:tavLst>
                                    </p:anim>
                                    <p:animEffect transition="in" filter="wipe(right)">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55" presetClass="entr" presetSubtype="0" fill="hold" grpId="0" nodeType="clickEffect">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cBhvr>
                                        <p:cTn id="30" dur="1000" fill="hold"/>
                                        <p:tgtEl>
                                          <p:spTgt spid="25"/>
                                        </p:tgtEl>
                                        <p:attrNameLst>
                                          <p:attrName>ppt_w</p:attrName>
                                        </p:attrNameLst>
                                      </p:cBhvr>
                                      <p:tavLst>
                                        <p:tav tm="0">
                                          <p:val>
                                            <p:strVal val="#ppt_w*0.70"/>
                                          </p:val>
                                        </p:tav>
                                        <p:tav tm="100000">
                                          <p:val>
                                            <p:strVal val="#ppt_w"/>
                                          </p:val>
                                        </p:tav>
                                      </p:tavLst>
                                    </p:anim>
                                    <p:anim calcmode="lin" valueType="num">
                                      <p:cBhvr>
                                        <p:cTn id="31" dur="1000" fill="hold"/>
                                        <p:tgtEl>
                                          <p:spTgt spid="25"/>
                                        </p:tgtEl>
                                        <p:attrNameLst>
                                          <p:attrName>ppt_h</p:attrName>
                                        </p:attrNameLst>
                                      </p:cBhvr>
                                      <p:tavLst>
                                        <p:tav tm="0">
                                          <p:val>
                                            <p:strVal val="#ppt_h"/>
                                          </p:val>
                                        </p:tav>
                                        <p:tav tm="100000">
                                          <p:val>
                                            <p:strVal val="#ppt_h"/>
                                          </p:val>
                                        </p:tav>
                                      </p:tavLst>
                                    </p:anim>
                                    <p:animEffect transition="in" filter="fade">
                                      <p:cBhvr>
                                        <p:cTn id="32" dur="1000"/>
                                        <p:tgtEl>
                                          <p:spTgt spid="25"/>
                                        </p:tgtEl>
                                      </p:cBhvr>
                                    </p:animEffect>
                                  </p:childTnLst>
                                </p:cTn>
                              </p:par>
                              <p:par>
                                <p:cTn id="33" presetID="55" presetClass="entr" presetSubtype="0"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p:cTn id="35" dur="1000" fill="hold"/>
                                        <p:tgtEl>
                                          <p:spTgt spid="16"/>
                                        </p:tgtEl>
                                        <p:attrNameLst>
                                          <p:attrName>ppt_w</p:attrName>
                                        </p:attrNameLst>
                                      </p:cBhvr>
                                      <p:tavLst>
                                        <p:tav tm="0">
                                          <p:val>
                                            <p:strVal val="#ppt_w*0.70"/>
                                          </p:val>
                                        </p:tav>
                                        <p:tav tm="100000">
                                          <p:val>
                                            <p:strVal val="#ppt_w"/>
                                          </p:val>
                                        </p:tav>
                                      </p:tavLst>
                                    </p:anim>
                                    <p:anim calcmode="lin" valueType="num">
                                      <p:cBhvr>
                                        <p:cTn id="36" dur="1000" fill="hold"/>
                                        <p:tgtEl>
                                          <p:spTgt spid="16"/>
                                        </p:tgtEl>
                                        <p:attrNameLst>
                                          <p:attrName>ppt_h</p:attrName>
                                        </p:attrNameLst>
                                      </p:cBhvr>
                                      <p:tavLst>
                                        <p:tav tm="0">
                                          <p:val>
                                            <p:strVal val="#ppt_h"/>
                                          </p:val>
                                        </p:tav>
                                        <p:tav tm="100000">
                                          <p:val>
                                            <p:strVal val="#ppt_h"/>
                                          </p:val>
                                        </p:tav>
                                      </p:tavLst>
                                    </p:anim>
                                    <p:animEffect transition="in" filter="fade">
                                      <p:cBhvr>
                                        <p:cTn id="37" dur="1000"/>
                                        <p:tgtEl>
                                          <p:spTgt spid="16"/>
                                        </p:tgtEl>
                                      </p:cBhvr>
                                    </p:animEffect>
                                  </p:childTnLst>
                                </p:cTn>
                              </p:par>
                              <p:par>
                                <p:cTn id="38" presetID="55" presetClass="entr" presetSubtype="0" fill="hold" nodeType="with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p:cTn id="40" dur="1000" fill="hold"/>
                                        <p:tgtEl>
                                          <p:spTgt spid="17"/>
                                        </p:tgtEl>
                                        <p:attrNameLst>
                                          <p:attrName>ppt_w</p:attrName>
                                        </p:attrNameLst>
                                      </p:cBhvr>
                                      <p:tavLst>
                                        <p:tav tm="0">
                                          <p:val>
                                            <p:strVal val="#ppt_w*0.70"/>
                                          </p:val>
                                        </p:tav>
                                        <p:tav tm="100000">
                                          <p:val>
                                            <p:strVal val="#ppt_w"/>
                                          </p:val>
                                        </p:tav>
                                      </p:tavLst>
                                    </p:anim>
                                    <p:anim calcmode="lin" valueType="num">
                                      <p:cBhvr>
                                        <p:cTn id="41" dur="1000" fill="hold"/>
                                        <p:tgtEl>
                                          <p:spTgt spid="17"/>
                                        </p:tgtEl>
                                        <p:attrNameLst>
                                          <p:attrName>ppt_h</p:attrName>
                                        </p:attrNameLst>
                                      </p:cBhvr>
                                      <p:tavLst>
                                        <p:tav tm="0">
                                          <p:val>
                                            <p:strVal val="#ppt_h"/>
                                          </p:val>
                                        </p:tav>
                                        <p:tav tm="100000">
                                          <p:val>
                                            <p:strVal val="#ppt_h"/>
                                          </p:val>
                                        </p:tav>
                                      </p:tavLst>
                                    </p:anim>
                                    <p:animEffect transition="in" filter="fade">
                                      <p:cBhvr>
                                        <p:cTn id="42" dur="1000"/>
                                        <p:tgtEl>
                                          <p:spTgt spid="17"/>
                                        </p:tgtEl>
                                      </p:cBhvr>
                                    </p:animEffect>
                                  </p:childTnLst>
                                </p:cTn>
                              </p:par>
                              <p:par>
                                <p:cTn id="43" presetID="55" presetClass="entr" presetSubtype="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p:cTn id="45" dur="1000" fill="hold"/>
                                        <p:tgtEl>
                                          <p:spTgt spid="20"/>
                                        </p:tgtEl>
                                        <p:attrNameLst>
                                          <p:attrName>ppt_w</p:attrName>
                                        </p:attrNameLst>
                                      </p:cBhvr>
                                      <p:tavLst>
                                        <p:tav tm="0">
                                          <p:val>
                                            <p:strVal val="#ppt_w*0.70"/>
                                          </p:val>
                                        </p:tav>
                                        <p:tav tm="100000">
                                          <p:val>
                                            <p:strVal val="#ppt_w"/>
                                          </p:val>
                                        </p:tav>
                                      </p:tavLst>
                                    </p:anim>
                                    <p:anim calcmode="lin" valueType="num">
                                      <p:cBhvr>
                                        <p:cTn id="46" dur="1000" fill="hold"/>
                                        <p:tgtEl>
                                          <p:spTgt spid="20"/>
                                        </p:tgtEl>
                                        <p:attrNameLst>
                                          <p:attrName>ppt_h</p:attrName>
                                        </p:attrNameLst>
                                      </p:cBhvr>
                                      <p:tavLst>
                                        <p:tav tm="0">
                                          <p:val>
                                            <p:strVal val="#ppt_h"/>
                                          </p:val>
                                        </p:tav>
                                        <p:tav tm="100000">
                                          <p:val>
                                            <p:strVal val="#ppt_h"/>
                                          </p:val>
                                        </p:tav>
                                      </p:tavLst>
                                    </p:anim>
                                    <p:animEffect transition="in" filter="fade">
                                      <p:cBhvr>
                                        <p:cTn id="47" dur="1000"/>
                                        <p:tgtEl>
                                          <p:spTgt spid="20"/>
                                        </p:tgtEl>
                                      </p:cBhvr>
                                    </p:animEffect>
                                  </p:childTnLst>
                                </p:cTn>
                              </p:par>
                              <p:par>
                                <p:cTn id="48" presetID="55" presetClass="entr" presetSubtype="0" fill="hold" nodeType="withEffect">
                                  <p:stCondLst>
                                    <p:cond delay="0"/>
                                  </p:stCondLst>
                                  <p:childTnLst>
                                    <p:set>
                                      <p:cBhvr>
                                        <p:cTn id="49" dur="1" fill="hold">
                                          <p:stCondLst>
                                            <p:cond delay="0"/>
                                          </p:stCondLst>
                                        </p:cTn>
                                        <p:tgtEl>
                                          <p:spTgt spid="22"/>
                                        </p:tgtEl>
                                        <p:attrNameLst>
                                          <p:attrName>style.visibility</p:attrName>
                                        </p:attrNameLst>
                                      </p:cBhvr>
                                      <p:to>
                                        <p:strVal val="visible"/>
                                      </p:to>
                                    </p:set>
                                    <p:anim calcmode="lin" valueType="num">
                                      <p:cBhvr>
                                        <p:cTn id="50" dur="1000" fill="hold"/>
                                        <p:tgtEl>
                                          <p:spTgt spid="22"/>
                                        </p:tgtEl>
                                        <p:attrNameLst>
                                          <p:attrName>ppt_w</p:attrName>
                                        </p:attrNameLst>
                                      </p:cBhvr>
                                      <p:tavLst>
                                        <p:tav tm="0">
                                          <p:val>
                                            <p:strVal val="#ppt_w*0.70"/>
                                          </p:val>
                                        </p:tav>
                                        <p:tav tm="100000">
                                          <p:val>
                                            <p:strVal val="#ppt_w"/>
                                          </p:val>
                                        </p:tav>
                                      </p:tavLst>
                                    </p:anim>
                                    <p:anim calcmode="lin" valueType="num">
                                      <p:cBhvr>
                                        <p:cTn id="51" dur="1000" fill="hold"/>
                                        <p:tgtEl>
                                          <p:spTgt spid="22"/>
                                        </p:tgtEl>
                                        <p:attrNameLst>
                                          <p:attrName>ppt_h</p:attrName>
                                        </p:attrNameLst>
                                      </p:cBhvr>
                                      <p:tavLst>
                                        <p:tav tm="0">
                                          <p:val>
                                            <p:strVal val="#ppt_h"/>
                                          </p:val>
                                        </p:tav>
                                        <p:tav tm="100000">
                                          <p:val>
                                            <p:strVal val="#ppt_h"/>
                                          </p:val>
                                        </p:tav>
                                      </p:tavLst>
                                    </p:anim>
                                    <p:animEffect transition="in" filter="fade">
                                      <p:cBhvr>
                                        <p:cTn id="52" dur="1000"/>
                                        <p:tgtEl>
                                          <p:spTgt spid="22"/>
                                        </p:tgtEl>
                                      </p:cBhvr>
                                    </p:animEffect>
                                  </p:childTnLst>
                                </p:cTn>
                              </p:par>
                              <p:par>
                                <p:cTn id="53" presetID="55" presetClass="entr" presetSubtype="0" fill="hold" nodeType="withEffect">
                                  <p:stCondLst>
                                    <p:cond delay="0"/>
                                  </p:stCondLst>
                                  <p:childTnLst>
                                    <p:set>
                                      <p:cBhvr>
                                        <p:cTn id="54" dur="1" fill="hold">
                                          <p:stCondLst>
                                            <p:cond delay="0"/>
                                          </p:stCondLst>
                                        </p:cTn>
                                        <p:tgtEl>
                                          <p:spTgt spid="42"/>
                                        </p:tgtEl>
                                        <p:attrNameLst>
                                          <p:attrName>style.visibility</p:attrName>
                                        </p:attrNameLst>
                                      </p:cBhvr>
                                      <p:to>
                                        <p:strVal val="visible"/>
                                      </p:to>
                                    </p:set>
                                    <p:anim calcmode="lin" valueType="num">
                                      <p:cBhvr>
                                        <p:cTn id="55" dur="1000" fill="hold"/>
                                        <p:tgtEl>
                                          <p:spTgt spid="42"/>
                                        </p:tgtEl>
                                        <p:attrNameLst>
                                          <p:attrName>ppt_w</p:attrName>
                                        </p:attrNameLst>
                                      </p:cBhvr>
                                      <p:tavLst>
                                        <p:tav tm="0">
                                          <p:val>
                                            <p:strVal val="#ppt_w*0.70"/>
                                          </p:val>
                                        </p:tav>
                                        <p:tav tm="100000">
                                          <p:val>
                                            <p:strVal val="#ppt_w"/>
                                          </p:val>
                                        </p:tav>
                                      </p:tavLst>
                                    </p:anim>
                                    <p:anim calcmode="lin" valueType="num">
                                      <p:cBhvr>
                                        <p:cTn id="56" dur="1000" fill="hold"/>
                                        <p:tgtEl>
                                          <p:spTgt spid="42"/>
                                        </p:tgtEl>
                                        <p:attrNameLst>
                                          <p:attrName>ppt_h</p:attrName>
                                        </p:attrNameLst>
                                      </p:cBhvr>
                                      <p:tavLst>
                                        <p:tav tm="0">
                                          <p:val>
                                            <p:strVal val="#ppt_h"/>
                                          </p:val>
                                        </p:tav>
                                        <p:tav tm="100000">
                                          <p:val>
                                            <p:strVal val="#ppt_h"/>
                                          </p:val>
                                        </p:tav>
                                      </p:tavLst>
                                    </p:anim>
                                    <p:animEffect transition="in" filter="fade">
                                      <p:cBhvr>
                                        <p:cTn id="57" dur="1000"/>
                                        <p:tgtEl>
                                          <p:spTgt spid="42"/>
                                        </p:tgtEl>
                                      </p:cBhvr>
                                    </p:animEffect>
                                  </p:childTnLst>
                                </p:cTn>
                              </p:par>
                            </p:childTnLst>
                          </p:cTn>
                        </p:par>
                      </p:childTnLst>
                    </p:cTn>
                  </p:par>
                  <p:par>
                    <p:cTn id="58" fill="hold">
                      <p:stCondLst>
                        <p:cond delay="indefinite"/>
                      </p:stCondLst>
                      <p:childTnLst>
                        <p:par>
                          <p:cTn id="59" fill="hold">
                            <p:stCondLst>
                              <p:cond delay="0"/>
                            </p:stCondLst>
                            <p:childTnLst>
                              <p:par>
                                <p:cTn id="60" presetID="55" presetClass="entr" presetSubtype="0" fill="hold" nodeType="clickEffect">
                                  <p:stCondLst>
                                    <p:cond delay="0"/>
                                  </p:stCondLst>
                                  <p:childTnLst>
                                    <p:set>
                                      <p:cBhvr>
                                        <p:cTn id="61" dur="1" fill="hold">
                                          <p:stCondLst>
                                            <p:cond delay="0"/>
                                          </p:stCondLst>
                                        </p:cTn>
                                        <p:tgtEl>
                                          <p:spTgt spid="27"/>
                                        </p:tgtEl>
                                        <p:attrNameLst>
                                          <p:attrName>style.visibility</p:attrName>
                                        </p:attrNameLst>
                                      </p:cBhvr>
                                      <p:to>
                                        <p:strVal val="visible"/>
                                      </p:to>
                                    </p:set>
                                    <p:anim calcmode="lin" valueType="num">
                                      <p:cBhvr>
                                        <p:cTn id="62" dur="1000" fill="hold"/>
                                        <p:tgtEl>
                                          <p:spTgt spid="27"/>
                                        </p:tgtEl>
                                        <p:attrNameLst>
                                          <p:attrName>ppt_w</p:attrName>
                                        </p:attrNameLst>
                                      </p:cBhvr>
                                      <p:tavLst>
                                        <p:tav tm="0">
                                          <p:val>
                                            <p:strVal val="#ppt_w*0.70"/>
                                          </p:val>
                                        </p:tav>
                                        <p:tav tm="100000">
                                          <p:val>
                                            <p:strVal val="#ppt_w"/>
                                          </p:val>
                                        </p:tav>
                                      </p:tavLst>
                                    </p:anim>
                                    <p:anim calcmode="lin" valueType="num">
                                      <p:cBhvr>
                                        <p:cTn id="63" dur="1000" fill="hold"/>
                                        <p:tgtEl>
                                          <p:spTgt spid="27"/>
                                        </p:tgtEl>
                                        <p:attrNameLst>
                                          <p:attrName>ppt_h</p:attrName>
                                        </p:attrNameLst>
                                      </p:cBhvr>
                                      <p:tavLst>
                                        <p:tav tm="0">
                                          <p:val>
                                            <p:strVal val="#ppt_h"/>
                                          </p:val>
                                        </p:tav>
                                        <p:tav tm="100000">
                                          <p:val>
                                            <p:strVal val="#ppt_h"/>
                                          </p:val>
                                        </p:tav>
                                      </p:tavLst>
                                    </p:anim>
                                    <p:animEffect transition="in" filter="fade">
                                      <p:cBhvr>
                                        <p:cTn id="64" dur="1000"/>
                                        <p:tgtEl>
                                          <p:spTgt spid="27"/>
                                        </p:tgtEl>
                                      </p:cBhvr>
                                    </p:animEffect>
                                  </p:childTnLst>
                                </p:cTn>
                              </p:par>
                              <p:par>
                                <p:cTn id="65" presetID="55"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 calcmode="lin" valueType="num">
                                      <p:cBhvr>
                                        <p:cTn id="67" dur="1000" fill="hold"/>
                                        <p:tgtEl>
                                          <p:spTgt spid="28"/>
                                        </p:tgtEl>
                                        <p:attrNameLst>
                                          <p:attrName>ppt_w</p:attrName>
                                        </p:attrNameLst>
                                      </p:cBhvr>
                                      <p:tavLst>
                                        <p:tav tm="0">
                                          <p:val>
                                            <p:strVal val="#ppt_w*0.70"/>
                                          </p:val>
                                        </p:tav>
                                        <p:tav tm="100000">
                                          <p:val>
                                            <p:strVal val="#ppt_w"/>
                                          </p:val>
                                        </p:tav>
                                      </p:tavLst>
                                    </p:anim>
                                    <p:anim calcmode="lin" valueType="num">
                                      <p:cBhvr>
                                        <p:cTn id="68" dur="1000" fill="hold"/>
                                        <p:tgtEl>
                                          <p:spTgt spid="28"/>
                                        </p:tgtEl>
                                        <p:attrNameLst>
                                          <p:attrName>ppt_h</p:attrName>
                                        </p:attrNameLst>
                                      </p:cBhvr>
                                      <p:tavLst>
                                        <p:tav tm="0">
                                          <p:val>
                                            <p:strVal val="#ppt_h"/>
                                          </p:val>
                                        </p:tav>
                                        <p:tav tm="100000">
                                          <p:val>
                                            <p:strVal val="#ppt_h"/>
                                          </p:val>
                                        </p:tav>
                                      </p:tavLst>
                                    </p:anim>
                                    <p:animEffect transition="in" filter="fade">
                                      <p:cBhvr>
                                        <p:cTn id="69" dur="1000"/>
                                        <p:tgtEl>
                                          <p:spTgt spid="28"/>
                                        </p:tgtEl>
                                      </p:cBhvr>
                                    </p:animEffect>
                                  </p:childTnLst>
                                </p:cTn>
                              </p:par>
                              <p:par>
                                <p:cTn id="70" presetID="55" presetClass="entr" presetSubtype="0" fill="hold" nodeType="withEffect">
                                  <p:stCondLst>
                                    <p:cond delay="0"/>
                                  </p:stCondLst>
                                  <p:childTnLst>
                                    <p:set>
                                      <p:cBhvr>
                                        <p:cTn id="71" dur="1" fill="hold">
                                          <p:stCondLst>
                                            <p:cond delay="0"/>
                                          </p:stCondLst>
                                        </p:cTn>
                                        <p:tgtEl>
                                          <p:spTgt spid="29"/>
                                        </p:tgtEl>
                                        <p:attrNameLst>
                                          <p:attrName>style.visibility</p:attrName>
                                        </p:attrNameLst>
                                      </p:cBhvr>
                                      <p:to>
                                        <p:strVal val="visible"/>
                                      </p:to>
                                    </p:set>
                                    <p:anim calcmode="lin" valueType="num">
                                      <p:cBhvr>
                                        <p:cTn id="72" dur="1000" fill="hold"/>
                                        <p:tgtEl>
                                          <p:spTgt spid="29"/>
                                        </p:tgtEl>
                                        <p:attrNameLst>
                                          <p:attrName>ppt_w</p:attrName>
                                        </p:attrNameLst>
                                      </p:cBhvr>
                                      <p:tavLst>
                                        <p:tav tm="0">
                                          <p:val>
                                            <p:strVal val="#ppt_w*0.70"/>
                                          </p:val>
                                        </p:tav>
                                        <p:tav tm="100000">
                                          <p:val>
                                            <p:strVal val="#ppt_w"/>
                                          </p:val>
                                        </p:tav>
                                      </p:tavLst>
                                    </p:anim>
                                    <p:anim calcmode="lin" valueType="num">
                                      <p:cBhvr>
                                        <p:cTn id="73" dur="1000" fill="hold"/>
                                        <p:tgtEl>
                                          <p:spTgt spid="29"/>
                                        </p:tgtEl>
                                        <p:attrNameLst>
                                          <p:attrName>ppt_h</p:attrName>
                                        </p:attrNameLst>
                                      </p:cBhvr>
                                      <p:tavLst>
                                        <p:tav tm="0">
                                          <p:val>
                                            <p:strVal val="#ppt_h"/>
                                          </p:val>
                                        </p:tav>
                                        <p:tav tm="100000">
                                          <p:val>
                                            <p:strVal val="#ppt_h"/>
                                          </p:val>
                                        </p:tav>
                                      </p:tavLst>
                                    </p:anim>
                                    <p:animEffect transition="in" filter="fade">
                                      <p:cBhvr>
                                        <p:cTn id="74" dur="1000"/>
                                        <p:tgtEl>
                                          <p:spTgt spid="29"/>
                                        </p:tgtEl>
                                      </p:cBhvr>
                                    </p:animEffect>
                                  </p:childTnLst>
                                </p:cTn>
                              </p:par>
                              <p:par>
                                <p:cTn id="75" presetID="55" presetClass="entr" presetSubtype="0" fill="hold" nodeType="withEffect">
                                  <p:stCondLst>
                                    <p:cond delay="0"/>
                                  </p:stCondLst>
                                  <p:childTnLst>
                                    <p:set>
                                      <p:cBhvr>
                                        <p:cTn id="76" dur="1" fill="hold">
                                          <p:stCondLst>
                                            <p:cond delay="0"/>
                                          </p:stCondLst>
                                        </p:cTn>
                                        <p:tgtEl>
                                          <p:spTgt spid="31"/>
                                        </p:tgtEl>
                                        <p:attrNameLst>
                                          <p:attrName>style.visibility</p:attrName>
                                        </p:attrNameLst>
                                      </p:cBhvr>
                                      <p:to>
                                        <p:strVal val="visible"/>
                                      </p:to>
                                    </p:set>
                                    <p:anim calcmode="lin" valueType="num">
                                      <p:cBhvr>
                                        <p:cTn id="77" dur="1000" fill="hold"/>
                                        <p:tgtEl>
                                          <p:spTgt spid="31"/>
                                        </p:tgtEl>
                                        <p:attrNameLst>
                                          <p:attrName>ppt_w</p:attrName>
                                        </p:attrNameLst>
                                      </p:cBhvr>
                                      <p:tavLst>
                                        <p:tav tm="0">
                                          <p:val>
                                            <p:strVal val="#ppt_w*0.70"/>
                                          </p:val>
                                        </p:tav>
                                        <p:tav tm="100000">
                                          <p:val>
                                            <p:strVal val="#ppt_w"/>
                                          </p:val>
                                        </p:tav>
                                      </p:tavLst>
                                    </p:anim>
                                    <p:anim calcmode="lin" valueType="num">
                                      <p:cBhvr>
                                        <p:cTn id="78" dur="1000" fill="hold"/>
                                        <p:tgtEl>
                                          <p:spTgt spid="31"/>
                                        </p:tgtEl>
                                        <p:attrNameLst>
                                          <p:attrName>ppt_h</p:attrName>
                                        </p:attrNameLst>
                                      </p:cBhvr>
                                      <p:tavLst>
                                        <p:tav tm="0">
                                          <p:val>
                                            <p:strVal val="#ppt_h"/>
                                          </p:val>
                                        </p:tav>
                                        <p:tav tm="100000">
                                          <p:val>
                                            <p:strVal val="#ppt_h"/>
                                          </p:val>
                                        </p:tav>
                                      </p:tavLst>
                                    </p:anim>
                                    <p:animEffect transition="in" filter="fade">
                                      <p:cBhvr>
                                        <p:cTn id="79" dur="1000"/>
                                        <p:tgtEl>
                                          <p:spTgt spid="31"/>
                                        </p:tgtEl>
                                      </p:cBhvr>
                                    </p:animEffect>
                                  </p:childTnLst>
                                </p:cTn>
                              </p:par>
                              <p:par>
                                <p:cTn id="80" presetID="55" presetClass="entr" presetSubtype="0" fill="hold" nodeType="withEffect">
                                  <p:stCondLst>
                                    <p:cond delay="0"/>
                                  </p:stCondLst>
                                  <p:childTnLst>
                                    <p:set>
                                      <p:cBhvr>
                                        <p:cTn id="81" dur="1" fill="hold">
                                          <p:stCondLst>
                                            <p:cond delay="0"/>
                                          </p:stCondLst>
                                        </p:cTn>
                                        <p:tgtEl>
                                          <p:spTgt spid="33"/>
                                        </p:tgtEl>
                                        <p:attrNameLst>
                                          <p:attrName>style.visibility</p:attrName>
                                        </p:attrNameLst>
                                      </p:cBhvr>
                                      <p:to>
                                        <p:strVal val="visible"/>
                                      </p:to>
                                    </p:set>
                                    <p:anim calcmode="lin" valueType="num">
                                      <p:cBhvr>
                                        <p:cTn id="82" dur="1000" fill="hold"/>
                                        <p:tgtEl>
                                          <p:spTgt spid="33"/>
                                        </p:tgtEl>
                                        <p:attrNameLst>
                                          <p:attrName>ppt_w</p:attrName>
                                        </p:attrNameLst>
                                      </p:cBhvr>
                                      <p:tavLst>
                                        <p:tav tm="0">
                                          <p:val>
                                            <p:strVal val="#ppt_w*0.70"/>
                                          </p:val>
                                        </p:tav>
                                        <p:tav tm="100000">
                                          <p:val>
                                            <p:strVal val="#ppt_w"/>
                                          </p:val>
                                        </p:tav>
                                      </p:tavLst>
                                    </p:anim>
                                    <p:anim calcmode="lin" valueType="num">
                                      <p:cBhvr>
                                        <p:cTn id="83" dur="1000" fill="hold"/>
                                        <p:tgtEl>
                                          <p:spTgt spid="33"/>
                                        </p:tgtEl>
                                        <p:attrNameLst>
                                          <p:attrName>ppt_h</p:attrName>
                                        </p:attrNameLst>
                                      </p:cBhvr>
                                      <p:tavLst>
                                        <p:tav tm="0">
                                          <p:val>
                                            <p:strVal val="#ppt_h"/>
                                          </p:val>
                                        </p:tav>
                                        <p:tav tm="100000">
                                          <p:val>
                                            <p:strVal val="#ppt_h"/>
                                          </p:val>
                                        </p:tav>
                                      </p:tavLst>
                                    </p:anim>
                                    <p:animEffect transition="in" filter="fade">
                                      <p:cBhvr>
                                        <p:cTn id="84" dur="1000"/>
                                        <p:tgtEl>
                                          <p:spTgt spid="33"/>
                                        </p:tgtEl>
                                      </p:cBhvr>
                                    </p:animEffect>
                                  </p:childTnLst>
                                </p:cTn>
                              </p:par>
                              <p:par>
                                <p:cTn id="85" presetID="55" presetClass="entr" presetSubtype="0" fill="hold" nodeType="withEffect">
                                  <p:stCondLst>
                                    <p:cond delay="0"/>
                                  </p:stCondLst>
                                  <p:childTnLst>
                                    <p:set>
                                      <p:cBhvr>
                                        <p:cTn id="86" dur="1" fill="hold">
                                          <p:stCondLst>
                                            <p:cond delay="0"/>
                                          </p:stCondLst>
                                        </p:cTn>
                                        <p:tgtEl>
                                          <p:spTgt spid="36"/>
                                        </p:tgtEl>
                                        <p:attrNameLst>
                                          <p:attrName>style.visibility</p:attrName>
                                        </p:attrNameLst>
                                      </p:cBhvr>
                                      <p:to>
                                        <p:strVal val="visible"/>
                                      </p:to>
                                    </p:set>
                                    <p:anim calcmode="lin" valueType="num">
                                      <p:cBhvr>
                                        <p:cTn id="87" dur="1000" fill="hold"/>
                                        <p:tgtEl>
                                          <p:spTgt spid="36"/>
                                        </p:tgtEl>
                                        <p:attrNameLst>
                                          <p:attrName>ppt_w</p:attrName>
                                        </p:attrNameLst>
                                      </p:cBhvr>
                                      <p:tavLst>
                                        <p:tav tm="0">
                                          <p:val>
                                            <p:strVal val="#ppt_w*0.70"/>
                                          </p:val>
                                        </p:tav>
                                        <p:tav tm="100000">
                                          <p:val>
                                            <p:strVal val="#ppt_w"/>
                                          </p:val>
                                        </p:tav>
                                      </p:tavLst>
                                    </p:anim>
                                    <p:anim calcmode="lin" valueType="num">
                                      <p:cBhvr>
                                        <p:cTn id="88" dur="1000" fill="hold"/>
                                        <p:tgtEl>
                                          <p:spTgt spid="36"/>
                                        </p:tgtEl>
                                        <p:attrNameLst>
                                          <p:attrName>ppt_h</p:attrName>
                                        </p:attrNameLst>
                                      </p:cBhvr>
                                      <p:tavLst>
                                        <p:tav tm="0">
                                          <p:val>
                                            <p:strVal val="#ppt_h"/>
                                          </p:val>
                                        </p:tav>
                                        <p:tav tm="100000">
                                          <p:val>
                                            <p:strVal val="#ppt_h"/>
                                          </p:val>
                                        </p:tav>
                                      </p:tavLst>
                                    </p:anim>
                                    <p:animEffect transition="in" filter="fade">
                                      <p:cBhvr>
                                        <p:cTn id="89" dur="1000"/>
                                        <p:tgtEl>
                                          <p:spTgt spid="36"/>
                                        </p:tgtEl>
                                      </p:cBhvr>
                                    </p:animEffect>
                                  </p:childTnLst>
                                </p:cTn>
                              </p:par>
                              <p:par>
                                <p:cTn id="90" presetID="55" presetClass="entr" presetSubtype="0" fill="hold" nodeType="withEffect">
                                  <p:stCondLst>
                                    <p:cond delay="0"/>
                                  </p:stCondLst>
                                  <p:childTnLst>
                                    <p:set>
                                      <p:cBhvr>
                                        <p:cTn id="91" dur="1" fill="hold">
                                          <p:stCondLst>
                                            <p:cond delay="0"/>
                                          </p:stCondLst>
                                        </p:cTn>
                                        <p:tgtEl>
                                          <p:spTgt spid="41"/>
                                        </p:tgtEl>
                                        <p:attrNameLst>
                                          <p:attrName>style.visibility</p:attrName>
                                        </p:attrNameLst>
                                      </p:cBhvr>
                                      <p:to>
                                        <p:strVal val="visible"/>
                                      </p:to>
                                    </p:set>
                                    <p:anim calcmode="lin" valueType="num">
                                      <p:cBhvr>
                                        <p:cTn id="92" dur="1000" fill="hold"/>
                                        <p:tgtEl>
                                          <p:spTgt spid="41"/>
                                        </p:tgtEl>
                                        <p:attrNameLst>
                                          <p:attrName>ppt_w</p:attrName>
                                        </p:attrNameLst>
                                      </p:cBhvr>
                                      <p:tavLst>
                                        <p:tav tm="0">
                                          <p:val>
                                            <p:strVal val="#ppt_w*0.70"/>
                                          </p:val>
                                        </p:tav>
                                        <p:tav tm="100000">
                                          <p:val>
                                            <p:strVal val="#ppt_w"/>
                                          </p:val>
                                        </p:tav>
                                      </p:tavLst>
                                    </p:anim>
                                    <p:anim calcmode="lin" valueType="num">
                                      <p:cBhvr>
                                        <p:cTn id="93" dur="1000" fill="hold"/>
                                        <p:tgtEl>
                                          <p:spTgt spid="41"/>
                                        </p:tgtEl>
                                        <p:attrNameLst>
                                          <p:attrName>ppt_h</p:attrName>
                                        </p:attrNameLst>
                                      </p:cBhvr>
                                      <p:tavLst>
                                        <p:tav tm="0">
                                          <p:val>
                                            <p:strVal val="#ppt_h"/>
                                          </p:val>
                                        </p:tav>
                                        <p:tav tm="100000">
                                          <p:val>
                                            <p:strVal val="#ppt_h"/>
                                          </p:val>
                                        </p:tav>
                                      </p:tavLst>
                                    </p:anim>
                                    <p:animEffect transition="in" filter="fade">
                                      <p:cBhvr>
                                        <p:cTn id="94"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p:bldP spid="12" grpId="0"/>
      <p:bldP spid="14" grpId="0"/>
      <p:bldP spid="25" grpId="0"/>
      <p:bldP spid="2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2F1A61E9-C859-3EBC-8744-9EA868AC1B8C}"/>
              </a:ext>
            </a:extLst>
          </p:cNvPr>
          <p:cNvSpPr txBox="1"/>
          <p:nvPr/>
        </p:nvSpPr>
        <p:spPr>
          <a:xfrm>
            <a:off x="735390" y="596351"/>
            <a:ext cx="10318757" cy="1446550"/>
          </a:xfrm>
          <a:prstGeom prst="rect">
            <a:avLst/>
          </a:prstGeom>
          <a:noFill/>
        </p:spPr>
        <p:txBody>
          <a:bodyPr wrap="square">
            <a:spAutoFit/>
          </a:bodyPr>
          <a:lstStyle/>
          <a:p>
            <a:pPr algn="l" fontAlgn="base"/>
            <a:r>
              <a:rPr lang="fr-CH" sz="4400" b="1" dirty="0">
                <a:solidFill>
                  <a:srgbClr val="141414"/>
                </a:solidFill>
                <a:latin typeface="Arial Rounded MT Bold" panose="020F0704030504030204" pitchFamily="34" charset="77"/>
              </a:rPr>
              <a:t>V</a:t>
            </a:r>
            <a:r>
              <a:rPr lang="fr-CH" sz="4400" b="1" i="0" dirty="0">
                <a:solidFill>
                  <a:srgbClr val="141414"/>
                </a:solidFill>
                <a:effectLst/>
                <a:latin typeface="Arial Rounded MT Bold" panose="020F0704030504030204" pitchFamily="34" charset="77"/>
              </a:rPr>
              <a:t>oiture électrique : le gouvernement cafouille sur ses objectifs</a:t>
            </a:r>
          </a:p>
        </p:txBody>
      </p:sp>
      <p:sp>
        <p:nvSpPr>
          <p:cNvPr id="11" name="ZoneTexte 10">
            <a:extLst>
              <a:ext uri="{FF2B5EF4-FFF2-40B4-BE49-F238E27FC236}">
                <a16:creationId xmlns:a16="http://schemas.microsoft.com/office/drawing/2014/main" id="{07606E22-8BD1-E230-AEA9-6A93C0FBDAC8}"/>
              </a:ext>
            </a:extLst>
          </p:cNvPr>
          <p:cNvSpPr txBox="1"/>
          <p:nvPr/>
        </p:nvSpPr>
        <p:spPr>
          <a:xfrm>
            <a:off x="7789450" y="1145726"/>
            <a:ext cx="1954922" cy="1446550"/>
          </a:xfrm>
          <a:prstGeom prst="rect">
            <a:avLst/>
          </a:prstGeom>
          <a:noFill/>
        </p:spPr>
        <p:txBody>
          <a:bodyPr wrap="square">
            <a:spAutoFit/>
          </a:bodyPr>
          <a:lstStyle/>
          <a:p>
            <a:r>
              <a:rPr lang="fr-CH" sz="8800" dirty="0">
                <a:solidFill>
                  <a:srgbClr val="000000"/>
                </a:solidFill>
                <a:effectLst/>
                <a:latin typeface=".Apple Color Emoji UI"/>
              </a:rPr>
              <a:t>🇫🇷</a:t>
            </a:r>
            <a:endParaRPr lang="fr-FR" sz="8800" dirty="0"/>
          </a:p>
        </p:txBody>
      </p:sp>
      <p:sp>
        <p:nvSpPr>
          <p:cNvPr id="12" name="ZoneTexte 11">
            <a:extLst>
              <a:ext uri="{FF2B5EF4-FFF2-40B4-BE49-F238E27FC236}">
                <a16:creationId xmlns:a16="http://schemas.microsoft.com/office/drawing/2014/main" id="{8313C3D9-1CD8-6CB4-C7F2-6FF9E9198DF1}"/>
              </a:ext>
            </a:extLst>
          </p:cNvPr>
          <p:cNvSpPr txBox="1"/>
          <p:nvPr/>
        </p:nvSpPr>
        <p:spPr>
          <a:xfrm>
            <a:off x="795008" y="3210453"/>
            <a:ext cx="10199519" cy="2246769"/>
          </a:xfrm>
          <a:prstGeom prst="rect">
            <a:avLst/>
          </a:prstGeom>
          <a:solidFill>
            <a:schemeClr val="bg1"/>
          </a:solidFill>
          <a:ln w="28575">
            <a:solidFill>
              <a:schemeClr val="tx1"/>
            </a:solidFill>
          </a:ln>
          <a:effectLst>
            <a:outerShdw blurRad="50800" dist="355808" dir="2700000" algn="tl" rotWithShape="0">
              <a:prstClr val="black">
                <a:alpha val="40000"/>
              </a:prstClr>
            </a:outerShdw>
          </a:effectLst>
        </p:spPr>
        <p:txBody>
          <a:bodyPr wrap="square">
            <a:spAutoFit/>
          </a:bodyPr>
          <a:lstStyle/>
          <a:p>
            <a:r>
              <a:rPr lang="fr-CH" sz="2800" b="1" i="0" dirty="0">
                <a:solidFill>
                  <a:srgbClr val="141414"/>
                </a:solidFill>
                <a:effectLst/>
                <a:latin typeface="Barlow" pitchFamily="2" charset="77"/>
              </a:rPr>
              <a:t>Après avoir fixé un objectif de 2 millions de véhicules </a:t>
            </a:r>
            <a:r>
              <a:rPr lang="fr-CH" sz="2800" b="1" i="0" u="sng" dirty="0">
                <a:solidFill>
                  <a:srgbClr val="141414"/>
                </a:solidFill>
                <a:effectLst/>
                <a:latin typeface="Barlow" pitchFamily="2" charset="77"/>
              </a:rPr>
              <a:t>électriques</a:t>
            </a:r>
            <a:r>
              <a:rPr lang="fr-CH" sz="2800" b="1" i="0" dirty="0">
                <a:solidFill>
                  <a:srgbClr val="141414"/>
                </a:solidFill>
                <a:effectLst/>
                <a:latin typeface="Barlow" pitchFamily="2" charset="77"/>
              </a:rPr>
              <a:t> made in France pour 2030, le gouvernement préfère désormais parler de voitures </a:t>
            </a:r>
            <a:r>
              <a:rPr lang="fr-CH" sz="2800" b="1" i="0" u="sng" dirty="0">
                <a:solidFill>
                  <a:srgbClr val="141414"/>
                </a:solidFill>
                <a:effectLst/>
                <a:latin typeface="Barlow" pitchFamily="2" charset="77"/>
              </a:rPr>
              <a:t>électrifiées</a:t>
            </a:r>
            <a:r>
              <a:rPr lang="fr-CH" sz="2800" b="1" i="0" dirty="0">
                <a:solidFill>
                  <a:srgbClr val="141414"/>
                </a:solidFill>
                <a:effectLst/>
                <a:latin typeface="Barlow" pitchFamily="2" charset="77"/>
              </a:rPr>
              <a:t>. Une correction qui permet de revenir à des ambitions moins grandioses et plus réalistes.</a:t>
            </a:r>
            <a:endParaRPr lang="fr-FR" sz="2800" b="1" dirty="0"/>
          </a:p>
        </p:txBody>
      </p:sp>
      <p:sp>
        <p:nvSpPr>
          <p:cNvPr id="13" name="ZoneTexte 12">
            <a:extLst>
              <a:ext uri="{FF2B5EF4-FFF2-40B4-BE49-F238E27FC236}">
                <a16:creationId xmlns:a16="http://schemas.microsoft.com/office/drawing/2014/main" id="{36001747-9023-4CA8-2885-20ECA9D17834}"/>
              </a:ext>
            </a:extLst>
          </p:cNvPr>
          <p:cNvSpPr txBox="1"/>
          <p:nvPr/>
        </p:nvSpPr>
        <p:spPr>
          <a:xfrm>
            <a:off x="8766911" y="2018266"/>
            <a:ext cx="719781" cy="2246769"/>
          </a:xfrm>
          <a:prstGeom prst="rect">
            <a:avLst/>
          </a:prstGeom>
          <a:noFill/>
        </p:spPr>
        <p:txBody>
          <a:bodyPr wrap="square">
            <a:spAutoFit/>
          </a:bodyPr>
          <a:lstStyle/>
          <a:p>
            <a:r>
              <a:rPr lang="fr-CH" sz="14000" dirty="0">
                <a:solidFill>
                  <a:srgbClr val="000000"/>
                </a:solidFill>
                <a:effectLst/>
                <a:latin typeface="Helvetica Neue" panose="02000503000000020004" pitchFamily="2" charset="0"/>
              </a:rPr>
              <a:t>⚡️</a:t>
            </a:r>
          </a:p>
        </p:txBody>
      </p:sp>
      <p:pic>
        <p:nvPicPr>
          <p:cNvPr id="5" name="Image 4">
            <a:extLst>
              <a:ext uri="{FF2B5EF4-FFF2-40B4-BE49-F238E27FC236}">
                <a16:creationId xmlns:a16="http://schemas.microsoft.com/office/drawing/2014/main" id="{DB0BA8DE-1900-644C-4E36-D53F8ABA6C48}"/>
              </a:ext>
            </a:extLst>
          </p:cNvPr>
          <p:cNvPicPr>
            <a:picLocks noChangeAspect="1"/>
          </p:cNvPicPr>
          <p:nvPr/>
        </p:nvPicPr>
        <p:blipFill>
          <a:blip r:embed="rId2"/>
          <a:stretch>
            <a:fillRect/>
          </a:stretch>
        </p:blipFill>
        <p:spPr>
          <a:xfrm>
            <a:off x="795008" y="2448855"/>
            <a:ext cx="2012244" cy="644271"/>
          </a:xfrm>
          <a:prstGeom prst="rect">
            <a:avLst/>
          </a:prstGeom>
          <a:ln>
            <a:solidFill>
              <a:schemeClr val="tx1"/>
            </a:solidFill>
          </a:ln>
        </p:spPr>
      </p:pic>
      <p:sp>
        <p:nvSpPr>
          <p:cNvPr id="14" name="ZoneTexte 13">
            <a:extLst>
              <a:ext uri="{FF2B5EF4-FFF2-40B4-BE49-F238E27FC236}">
                <a16:creationId xmlns:a16="http://schemas.microsoft.com/office/drawing/2014/main" id="{2A740516-7959-83AD-A194-BA1A0A0E95CC}"/>
              </a:ext>
            </a:extLst>
          </p:cNvPr>
          <p:cNvSpPr txBox="1"/>
          <p:nvPr/>
        </p:nvSpPr>
        <p:spPr>
          <a:xfrm>
            <a:off x="2807252" y="2631461"/>
            <a:ext cx="1928457" cy="461665"/>
          </a:xfrm>
          <a:prstGeom prst="rect">
            <a:avLst/>
          </a:prstGeom>
          <a:noFill/>
        </p:spPr>
        <p:txBody>
          <a:bodyPr wrap="square">
            <a:spAutoFit/>
          </a:bodyPr>
          <a:lstStyle/>
          <a:p>
            <a:r>
              <a:rPr lang="fr-CH" sz="2400" b="1" dirty="0">
                <a:solidFill>
                  <a:srgbClr val="000000"/>
                </a:solidFill>
                <a:highlight>
                  <a:srgbClr val="FFFF00"/>
                </a:highlight>
                <a:latin typeface="Helvetica Neue" panose="02000503000000020004" pitchFamily="2" charset="0"/>
              </a:rPr>
              <a:t>5</a:t>
            </a:r>
            <a:r>
              <a:rPr lang="fr-CH" sz="2400" b="1" dirty="0">
                <a:solidFill>
                  <a:srgbClr val="000000"/>
                </a:solidFill>
                <a:effectLst/>
                <a:highlight>
                  <a:srgbClr val="FFFF00"/>
                </a:highlight>
                <a:latin typeface="Helvetica Neue" panose="02000503000000020004" pitchFamily="2" charset="0"/>
              </a:rPr>
              <a:t>.05.24</a:t>
            </a:r>
            <a:endParaRPr lang="fr-CH" sz="2400" dirty="0">
              <a:solidFill>
                <a:srgbClr val="000000"/>
              </a:solidFill>
              <a:effectLst/>
              <a:highlight>
                <a:srgbClr val="FFFF00"/>
              </a:highlight>
              <a:latin typeface="Helvetica Neue" panose="02000503000000020004" pitchFamily="2" charset="0"/>
            </a:endParaRPr>
          </a:p>
        </p:txBody>
      </p:sp>
    </p:spTree>
    <p:extLst>
      <p:ext uri="{BB962C8B-B14F-4D97-AF65-F5344CB8AC3E}">
        <p14:creationId xmlns:p14="http://schemas.microsoft.com/office/powerpoint/2010/main" val="417529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13"/>
                                        </p:tgtEl>
                                        <p:attrNameLst>
                                          <p:attrName>style.visibility</p:attrName>
                                        </p:attrNameLst>
                                      </p:cBhvr>
                                      <p:to>
                                        <p:strVal val="visible"/>
                                      </p:to>
                                    </p:set>
                                    <p:set>
                                      <p:cBhvr>
                                        <p:cTn id="7" dur="455" fill="hold">
                                          <p:stCondLst>
                                            <p:cond delay="0"/>
                                          </p:stCondLst>
                                        </p:cTn>
                                        <p:tgtEl>
                                          <p:spTgt spid="13"/>
                                        </p:tgtEl>
                                        <p:attrNameLst>
                                          <p:attrName>style.rotation</p:attrName>
                                        </p:attrNameLst>
                                      </p:cBhvr>
                                      <p:to>
                                        <p:strVal val="-45.0"/>
                                      </p:to>
                                    </p:set>
                                    <p:anim calcmode="lin" valueType="num">
                                      <p:cBhvr>
                                        <p:cTn id="8" dur="455" fill="hold">
                                          <p:stCondLst>
                                            <p:cond delay="455"/>
                                          </p:stCondLst>
                                        </p:cTn>
                                        <p:tgtEl>
                                          <p:spTgt spid="13"/>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13"/>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13"/>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13"/>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5" presetClass="entr" presetSubtype="0"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p:cTn id="16" dur="1000" fill="hold"/>
                                        <p:tgtEl>
                                          <p:spTgt spid="14"/>
                                        </p:tgtEl>
                                        <p:attrNameLst>
                                          <p:attrName>ppt_w</p:attrName>
                                        </p:attrNameLst>
                                      </p:cBhvr>
                                      <p:tavLst>
                                        <p:tav tm="0">
                                          <p:val>
                                            <p:strVal val="#ppt_w*0.70"/>
                                          </p:val>
                                        </p:tav>
                                        <p:tav tm="100000">
                                          <p:val>
                                            <p:strVal val="#ppt_w"/>
                                          </p:val>
                                        </p:tav>
                                      </p:tavLst>
                                    </p:anim>
                                    <p:anim calcmode="lin" valueType="num">
                                      <p:cBhvr>
                                        <p:cTn id="17" dur="1000" fill="hold"/>
                                        <p:tgtEl>
                                          <p:spTgt spid="14"/>
                                        </p:tgtEl>
                                        <p:attrNameLst>
                                          <p:attrName>ppt_h</p:attrName>
                                        </p:attrNameLst>
                                      </p:cBhvr>
                                      <p:tavLst>
                                        <p:tav tm="0">
                                          <p:val>
                                            <p:strVal val="#ppt_h"/>
                                          </p:val>
                                        </p:tav>
                                        <p:tav tm="100000">
                                          <p:val>
                                            <p:strVal val="#ppt_h"/>
                                          </p:val>
                                        </p:tav>
                                      </p:tavLst>
                                    </p:anim>
                                    <p:animEffect transition="in" filter="fade">
                                      <p:cBhvr>
                                        <p:cTn id="18" dur="1000"/>
                                        <p:tgtEl>
                                          <p:spTgt spid="14"/>
                                        </p:tgtEl>
                                      </p:cBhvr>
                                    </p:animEffect>
                                  </p:childTnLst>
                                </p:cTn>
                              </p:par>
                              <p:par>
                                <p:cTn id="19" presetID="55"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strVal val="#ppt_w*0.70"/>
                                          </p:val>
                                        </p:tav>
                                        <p:tav tm="100000">
                                          <p:val>
                                            <p:strVal val="#ppt_w"/>
                                          </p:val>
                                        </p:tav>
                                      </p:tavLst>
                                    </p:anim>
                                    <p:anim calcmode="lin" valueType="num">
                                      <p:cBhvr>
                                        <p:cTn id="22" dur="1000" fill="hold"/>
                                        <p:tgtEl>
                                          <p:spTgt spid="12"/>
                                        </p:tgtEl>
                                        <p:attrNameLst>
                                          <p:attrName>ppt_h</p:attrName>
                                        </p:attrNameLst>
                                      </p:cBhvr>
                                      <p:tavLst>
                                        <p:tav tm="0">
                                          <p:val>
                                            <p:strVal val="#ppt_h"/>
                                          </p:val>
                                        </p:tav>
                                        <p:tav tm="100000">
                                          <p:val>
                                            <p:strVal val="#ppt_h"/>
                                          </p:val>
                                        </p:tav>
                                      </p:tavLst>
                                    </p:anim>
                                    <p:animEffect transition="in" filter="fade">
                                      <p:cBhvr>
                                        <p:cTn id="23" dur="1000"/>
                                        <p:tgtEl>
                                          <p:spTgt spid="12"/>
                                        </p:tgtEl>
                                      </p:cBhvr>
                                    </p:animEffect>
                                  </p:childTnLst>
                                </p:cTn>
                              </p:par>
                              <p:par>
                                <p:cTn id="24" presetID="55" presetClass="entr" presetSubtype="0" fill="hold" nodeType="with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1000" fill="hold"/>
                                        <p:tgtEl>
                                          <p:spTgt spid="5"/>
                                        </p:tgtEl>
                                        <p:attrNameLst>
                                          <p:attrName>ppt_w</p:attrName>
                                        </p:attrNameLst>
                                      </p:cBhvr>
                                      <p:tavLst>
                                        <p:tav tm="0">
                                          <p:val>
                                            <p:strVal val="#ppt_w*0.70"/>
                                          </p:val>
                                        </p:tav>
                                        <p:tav tm="100000">
                                          <p:val>
                                            <p:strVal val="#ppt_w"/>
                                          </p:val>
                                        </p:tav>
                                      </p:tavLst>
                                    </p:anim>
                                    <p:anim calcmode="lin" valueType="num">
                                      <p:cBhvr>
                                        <p:cTn id="27" dur="1000" fill="hold"/>
                                        <p:tgtEl>
                                          <p:spTgt spid="5"/>
                                        </p:tgtEl>
                                        <p:attrNameLst>
                                          <p:attrName>ppt_h</p:attrName>
                                        </p:attrNameLst>
                                      </p:cBhvr>
                                      <p:tavLst>
                                        <p:tav tm="0">
                                          <p:val>
                                            <p:strVal val="#ppt_h"/>
                                          </p:val>
                                        </p:tav>
                                        <p:tav tm="100000">
                                          <p:val>
                                            <p:strVal val="#ppt_h"/>
                                          </p:val>
                                        </p:tav>
                                      </p:tavLst>
                                    </p:anim>
                                    <p:animEffect transition="in" filter="fade">
                                      <p:cBhvr>
                                        <p:cTn id="2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A9BF8C5F-863E-557C-6BF7-8BF43ECD5B78}"/>
              </a:ext>
            </a:extLst>
          </p:cNvPr>
          <p:cNvSpPr txBox="1"/>
          <p:nvPr/>
        </p:nvSpPr>
        <p:spPr>
          <a:xfrm>
            <a:off x="1401193" y="339919"/>
            <a:ext cx="10696071" cy="923330"/>
          </a:xfrm>
          <a:prstGeom prst="rect">
            <a:avLst/>
          </a:prstGeom>
          <a:noFill/>
        </p:spPr>
        <p:txBody>
          <a:bodyPr wrap="square">
            <a:spAutoFit/>
          </a:bodyPr>
          <a:lstStyle/>
          <a:p>
            <a:r>
              <a:rPr lang="fr-CH" sz="5400" dirty="0">
                <a:latin typeface="Gill Sans Ultra Bold" panose="020B0A02020104020203" pitchFamily="34" charset="77"/>
              </a:rPr>
              <a:t>L’éducations sexuelle </a:t>
            </a:r>
          </a:p>
        </p:txBody>
      </p:sp>
      <p:sp>
        <p:nvSpPr>
          <p:cNvPr id="8" name="ZoneTexte 7">
            <a:extLst>
              <a:ext uri="{FF2B5EF4-FFF2-40B4-BE49-F238E27FC236}">
                <a16:creationId xmlns:a16="http://schemas.microsoft.com/office/drawing/2014/main" id="{033E9A70-E574-3CD4-ED8C-2DA9A982DC28}"/>
              </a:ext>
            </a:extLst>
          </p:cNvPr>
          <p:cNvSpPr txBox="1"/>
          <p:nvPr/>
        </p:nvSpPr>
        <p:spPr>
          <a:xfrm>
            <a:off x="680088" y="476516"/>
            <a:ext cx="1368070" cy="830997"/>
          </a:xfrm>
          <a:prstGeom prst="rect">
            <a:avLst/>
          </a:prstGeom>
          <a:noFill/>
        </p:spPr>
        <p:txBody>
          <a:bodyPr wrap="square">
            <a:spAutoFit/>
          </a:bodyPr>
          <a:lstStyle/>
          <a:p>
            <a:r>
              <a:rPr lang="fr-CH" sz="4800" dirty="0">
                <a:effectLst/>
                <a:latin typeface=".Apple Color Emoji UI"/>
              </a:rPr>
              <a:t>5️⃣</a:t>
            </a:r>
          </a:p>
        </p:txBody>
      </p:sp>
      <p:pic>
        <p:nvPicPr>
          <p:cNvPr id="3" name="Image 2">
            <a:extLst>
              <a:ext uri="{FF2B5EF4-FFF2-40B4-BE49-F238E27FC236}">
                <a16:creationId xmlns:a16="http://schemas.microsoft.com/office/drawing/2014/main" id="{031C3144-D57D-1DC1-10BF-08CC65BEAB83}"/>
              </a:ext>
            </a:extLst>
          </p:cNvPr>
          <p:cNvPicPr>
            <a:picLocks noChangeAspect="1"/>
          </p:cNvPicPr>
          <p:nvPr/>
        </p:nvPicPr>
        <p:blipFill>
          <a:blip r:embed="rId2"/>
          <a:stretch>
            <a:fillRect/>
          </a:stretch>
        </p:blipFill>
        <p:spPr>
          <a:xfrm>
            <a:off x="9331641" y="2720405"/>
            <a:ext cx="2856878" cy="3809171"/>
          </a:xfrm>
          <a:prstGeom prst="rect">
            <a:avLst/>
          </a:prstGeom>
        </p:spPr>
      </p:pic>
      <p:pic>
        <p:nvPicPr>
          <p:cNvPr id="9" name="Image 8">
            <a:extLst>
              <a:ext uri="{FF2B5EF4-FFF2-40B4-BE49-F238E27FC236}">
                <a16:creationId xmlns:a16="http://schemas.microsoft.com/office/drawing/2014/main" id="{2A606026-AC62-2109-1872-EA04C42C3DB1}"/>
              </a:ext>
            </a:extLst>
          </p:cNvPr>
          <p:cNvPicPr>
            <a:picLocks noChangeAspect="1"/>
          </p:cNvPicPr>
          <p:nvPr/>
        </p:nvPicPr>
        <p:blipFill>
          <a:blip r:embed="rId3"/>
          <a:stretch>
            <a:fillRect/>
          </a:stretch>
        </p:blipFill>
        <p:spPr>
          <a:xfrm>
            <a:off x="5991299" y="1538614"/>
            <a:ext cx="3358987" cy="4326484"/>
          </a:xfrm>
          <a:prstGeom prst="rect">
            <a:avLst/>
          </a:prstGeom>
          <a:ln>
            <a:solidFill>
              <a:schemeClr val="tx1"/>
            </a:solidFill>
          </a:ln>
        </p:spPr>
      </p:pic>
      <p:pic>
        <p:nvPicPr>
          <p:cNvPr id="10" name="Image 9">
            <a:extLst>
              <a:ext uri="{FF2B5EF4-FFF2-40B4-BE49-F238E27FC236}">
                <a16:creationId xmlns:a16="http://schemas.microsoft.com/office/drawing/2014/main" id="{7C176B4B-D3E8-5B3B-3D71-13955E33FB6D}"/>
              </a:ext>
            </a:extLst>
          </p:cNvPr>
          <p:cNvPicPr>
            <a:picLocks noChangeAspect="1"/>
          </p:cNvPicPr>
          <p:nvPr/>
        </p:nvPicPr>
        <p:blipFill>
          <a:blip r:embed="rId4"/>
          <a:stretch>
            <a:fillRect/>
          </a:stretch>
        </p:blipFill>
        <p:spPr>
          <a:xfrm>
            <a:off x="1669314" y="4029237"/>
            <a:ext cx="3152459" cy="2778945"/>
          </a:xfrm>
          <a:prstGeom prst="rect">
            <a:avLst/>
          </a:prstGeom>
        </p:spPr>
      </p:pic>
      <p:pic>
        <p:nvPicPr>
          <p:cNvPr id="11" name="Image 10">
            <a:extLst>
              <a:ext uri="{FF2B5EF4-FFF2-40B4-BE49-F238E27FC236}">
                <a16:creationId xmlns:a16="http://schemas.microsoft.com/office/drawing/2014/main" id="{D7E5666E-B5A6-724C-34E1-33852A04A4E0}"/>
              </a:ext>
            </a:extLst>
          </p:cNvPr>
          <p:cNvPicPr>
            <a:picLocks noChangeAspect="1"/>
          </p:cNvPicPr>
          <p:nvPr/>
        </p:nvPicPr>
        <p:blipFill>
          <a:blip r:embed="rId5"/>
          <a:stretch>
            <a:fillRect/>
          </a:stretch>
        </p:blipFill>
        <p:spPr>
          <a:xfrm>
            <a:off x="268452" y="4960620"/>
            <a:ext cx="1094762" cy="1550450"/>
          </a:xfrm>
          <a:prstGeom prst="rect">
            <a:avLst/>
          </a:prstGeom>
          <a:ln>
            <a:solidFill>
              <a:schemeClr val="tx1"/>
            </a:solidFill>
          </a:ln>
        </p:spPr>
      </p:pic>
      <p:sp>
        <p:nvSpPr>
          <p:cNvPr id="12" name="Titre 1">
            <a:extLst>
              <a:ext uri="{FF2B5EF4-FFF2-40B4-BE49-F238E27FC236}">
                <a16:creationId xmlns:a16="http://schemas.microsoft.com/office/drawing/2014/main" id="{64F019AE-7271-16E5-288A-510D5F02A04E}"/>
              </a:ext>
            </a:extLst>
          </p:cNvPr>
          <p:cNvSpPr txBox="1">
            <a:spLocks/>
          </p:cNvSpPr>
          <p:nvPr/>
        </p:nvSpPr>
        <p:spPr>
          <a:xfrm>
            <a:off x="639115" y="4140515"/>
            <a:ext cx="904191" cy="54070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CH" sz="1800" b="1" dirty="0">
                <a:latin typeface="Arial Rounded MT Bold" panose="020F0704030504030204" pitchFamily="34" charset="77"/>
              </a:rPr>
              <a:t>p.17</a:t>
            </a:r>
          </a:p>
        </p:txBody>
      </p:sp>
      <p:sp>
        <p:nvSpPr>
          <p:cNvPr id="13" name="Pensées 12">
            <a:extLst>
              <a:ext uri="{FF2B5EF4-FFF2-40B4-BE49-F238E27FC236}">
                <a16:creationId xmlns:a16="http://schemas.microsoft.com/office/drawing/2014/main" id="{AED8B9F3-B872-1B54-8EE5-09DFEC611614}"/>
              </a:ext>
            </a:extLst>
          </p:cNvPr>
          <p:cNvSpPr/>
          <p:nvPr/>
        </p:nvSpPr>
        <p:spPr>
          <a:xfrm>
            <a:off x="484314" y="4006940"/>
            <a:ext cx="1274461" cy="821011"/>
          </a:xfrm>
          <a:prstGeom prst="cloudCallout">
            <a:avLst>
              <a:gd name="adj1" fmla="val 52709"/>
              <a:gd name="adj2" fmla="val 50734"/>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Image 13">
            <a:extLst>
              <a:ext uri="{FF2B5EF4-FFF2-40B4-BE49-F238E27FC236}">
                <a16:creationId xmlns:a16="http://schemas.microsoft.com/office/drawing/2014/main" id="{8A5417F8-AEDA-93D9-4FCF-1CDE29782E5A}"/>
              </a:ext>
            </a:extLst>
          </p:cNvPr>
          <p:cNvPicPr>
            <a:picLocks noChangeAspect="1"/>
          </p:cNvPicPr>
          <p:nvPr/>
        </p:nvPicPr>
        <p:blipFill>
          <a:blip r:embed="rId6"/>
          <a:stretch>
            <a:fillRect/>
          </a:stretch>
        </p:blipFill>
        <p:spPr>
          <a:xfrm>
            <a:off x="1543306" y="1722122"/>
            <a:ext cx="2369341" cy="2038100"/>
          </a:xfrm>
          <a:prstGeom prst="rect">
            <a:avLst/>
          </a:prstGeom>
          <a:ln>
            <a:solidFill>
              <a:schemeClr val="tx1"/>
            </a:solidFill>
          </a:ln>
        </p:spPr>
      </p:pic>
      <p:pic>
        <p:nvPicPr>
          <p:cNvPr id="15" name="Picture 2">
            <a:extLst>
              <a:ext uri="{FF2B5EF4-FFF2-40B4-BE49-F238E27FC236}">
                <a16:creationId xmlns:a16="http://schemas.microsoft.com/office/drawing/2014/main" id="{C88B8472-3493-15DC-60A3-B6C05D1A69D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78786" y="1722122"/>
            <a:ext cx="1003387" cy="142446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6" name="Titre 1">
            <a:extLst>
              <a:ext uri="{FF2B5EF4-FFF2-40B4-BE49-F238E27FC236}">
                <a16:creationId xmlns:a16="http://schemas.microsoft.com/office/drawing/2014/main" id="{9DF3FFCC-463C-675A-B2A8-E05A445E1EF6}"/>
              </a:ext>
            </a:extLst>
          </p:cNvPr>
          <p:cNvSpPr txBox="1">
            <a:spLocks/>
          </p:cNvSpPr>
          <p:nvPr/>
        </p:nvSpPr>
        <p:spPr>
          <a:xfrm>
            <a:off x="4096713" y="3526444"/>
            <a:ext cx="904191" cy="54070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CH" sz="1800" b="1" dirty="0">
                <a:latin typeface="Arial Rounded MT Bold" panose="020F0704030504030204" pitchFamily="34" charset="77"/>
              </a:rPr>
              <a:t>p.67</a:t>
            </a:r>
          </a:p>
        </p:txBody>
      </p:sp>
      <p:sp>
        <p:nvSpPr>
          <p:cNvPr id="17" name="Pensées 16">
            <a:extLst>
              <a:ext uri="{FF2B5EF4-FFF2-40B4-BE49-F238E27FC236}">
                <a16:creationId xmlns:a16="http://schemas.microsoft.com/office/drawing/2014/main" id="{83686546-24B5-F2A4-4EB9-8A35D2769F7A}"/>
              </a:ext>
            </a:extLst>
          </p:cNvPr>
          <p:cNvSpPr/>
          <p:nvPr/>
        </p:nvSpPr>
        <p:spPr>
          <a:xfrm>
            <a:off x="4090082" y="3466234"/>
            <a:ext cx="1003388" cy="674281"/>
          </a:xfrm>
          <a:prstGeom prst="cloudCallout">
            <a:avLst>
              <a:gd name="adj1" fmla="val -52222"/>
              <a:gd name="adj2" fmla="val -35582"/>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653432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0.70"/>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1000" fill="hold"/>
                                        <p:tgtEl>
                                          <p:spTgt spid="16"/>
                                        </p:tgtEl>
                                        <p:attrNameLst>
                                          <p:attrName>ppt_w</p:attrName>
                                        </p:attrNameLst>
                                      </p:cBhvr>
                                      <p:tavLst>
                                        <p:tav tm="0">
                                          <p:val>
                                            <p:strVal val="#ppt_w*0.70"/>
                                          </p:val>
                                        </p:tav>
                                        <p:tav tm="100000">
                                          <p:val>
                                            <p:strVal val="#ppt_w"/>
                                          </p:val>
                                        </p:tav>
                                      </p:tavLst>
                                    </p:anim>
                                    <p:anim calcmode="lin" valueType="num">
                                      <p:cBhvr>
                                        <p:cTn id="13" dur="1000" fill="hold"/>
                                        <p:tgtEl>
                                          <p:spTgt spid="16"/>
                                        </p:tgtEl>
                                        <p:attrNameLst>
                                          <p:attrName>ppt_h</p:attrName>
                                        </p:attrNameLst>
                                      </p:cBhvr>
                                      <p:tavLst>
                                        <p:tav tm="0">
                                          <p:val>
                                            <p:strVal val="#ppt_h"/>
                                          </p:val>
                                        </p:tav>
                                        <p:tav tm="100000">
                                          <p:val>
                                            <p:strVal val="#ppt_h"/>
                                          </p:val>
                                        </p:tav>
                                      </p:tavLst>
                                    </p:anim>
                                    <p:animEffect transition="in" filter="fade">
                                      <p:cBhvr>
                                        <p:cTn id="14"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8">
            <a:extLst>
              <a:ext uri="{FF2B5EF4-FFF2-40B4-BE49-F238E27FC236}">
                <a16:creationId xmlns:a16="http://schemas.microsoft.com/office/drawing/2014/main" id="{D541182B-4A07-1739-6371-14FA4D75B892}"/>
              </a:ext>
            </a:extLst>
          </p:cNvPr>
          <p:cNvSpPr>
            <a:spLocks noGrp="1"/>
          </p:cNvSpPr>
          <p:nvPr>
            <p:ph type="title"/>
          </p:nvPr>
        </p:nvSpPr>
        <p:spPr>
          <a:xfrm>
            <a:off x="345336" y="365125"/>
            <a:ext cx="11005835" cy="1325563"/>
          </a:xfrm>
        </p:spPr>
        <p:txBody>
          <a:bodyPr>
            <a:noAutofit/>
          </a:bodyPr>
          <a:lstStyle/>
          <a:p>
            <a:r>
              <a:rPr lang="fr-FR" sz="5400" b="1" dirty="0">
                <a:latin typeface="Arial Rounded MT Bold" panose="020F0704030504030204" pitchFamily="34" charset="77"/>
              </a:rPr>
              <a:t>Une pétition </a:t>
            </a:r>
            <a:br>
              <a:rPr lang="fr-FR" sz="5400" b="1" dirty="0">
                <a:latin typeface="Arial Rounded MT Bold" panose="020F0704030504030204" pitchFamily="34" charset="77"/>
              </a:rPr>
            </a:br>
            <a:r>
              <a:rPr lang="fr-FR" sz="3600" b="1" dirty="0">
                <a:latin typeface="Arial Rounded MT Bold" panose="020F0704030504030204" pitchFamily="34" charset="77"/>
              </a:rPr>
              <a:t>Stop éducation sexuelle à l’école publique</a:t>
            </a:r>
          </a:p>
        </p:txBody>
      </p:sp>
      <p:pic>
        <p:nvPicPr>
          <p:cNvPr id="23554" name="Picture 2" descr="Collectif Parents">
            <a:extLst>
              <a:ext uri="{FF2B5EF4-FFF2-40B4-BE49-F238E27FC236}">
                <a16:creationId xmlns:a16="http://schemas.microsoft.com/office/drawing/2014/main" id="{B03E06ED-8DAB-141A-3F11-7E69A457E6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47683" y="2517542"/>
            <a:ext cx="1636306" cy="1636306"/>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a:extLst>
              <a:ext uri="{FF2B5EF4-FFF2-40B4-BE49-F238E27FC236}">
                <a16:creationId xmlns:a16="http://schemas.microsoft.com/office/drawing/2014/main" id="{EACA4CE2-BBCF-6464-5400-811BB3612FF9}"/>
              </a:ext>
            </a:extLst>
          </p:cNvPr>
          <p:cNvSpPr txBox="1"/>
          <p:nvPr/>
        </p:nvSpPr>
        <p:spPr>
          <a:xfrm>
            <a:off x="3664795" y="4258368"/>
            <a:ext cx="11175124" cy="1631216"/>
          </a:xfrm>
          <a:prstGeom prst="rect">
            <a:avLst/>
          </a:prstGeom>
          <a:noFill/>
        </p:spPr>
        <p:txBody>
          <a:bodyPr wrap="square">
            <a:spAutoFit/>
          </a:bodyPr>
          <a:lstStyle/>
          <a:p>
            <a:r>
              <a:rPr lang="fr-CH" sz="3600" b="1" dirty="0">
                <a:effectLst/>
                <a:latin typeface="Arial Rounded MT Bold" panose="020F0704030504030204" pitchFamily="34" charset="77"/>
              </a:rPr>
              <a:t>PÉTITION </a:t>
            </a:r>
            <a:br>
              <a:rPr lang="fr-CH" sz="3600" b="1" dirty="0">
                <a:effectLst/>
                <a:latin typeface="Arial Rounded MT Bold" panose="020F0704030504030204" pitchFamily="34" charset="77"/>
              </a:rPr>
            </a:br>
            <a:r>
              <a:rPr lang="fr-CH" sz="3600" b="1" dirty="0">
                <a:effectLst/>
                <a:latin typeface="Arial Rounded MT Bold" panose="020F0704030504030204" pitchFamily="34" charset="77"/>
              </a:rPr>
              <a:t>du collectif Parents :</a:t>
            </a:r>
            <a:r>
              <a:rPr lang="fr-CH" sz="3600" dirty="0">
                <a:effectLst/>
                <a:latin typeface="Arial Rounded MT Bold" panose="020F0704030504030204" pitchFamily="34" charset="77"/>
              </a:rPr>
              <a:t>    </a:t>
            </a:r>
          </a:p>
          <a:p>
            <a:r>
              <a:rPr lang="fr-CH" sz="2800" b="1" dirty="0">
                <a:solidFill>
                  <a:srgbClr val="0070C0"/>
                </a:solidFill>
                <a:effectLst/>
                <a:latin typeface="Helvetica Neue" panose="02000503000000020004" pitchFamily="2" charset="0"/>
              </a:rPr>
              <a:t>https://</a:t>
            </a:r>
            <a:r>
              <a:rPr lang="fr-CH" sz="2800" b="1" dirty="0" err="1">
                <a:solidFill>
                  <a:srgbClr val="0070C0"/>
                </a:solidFill>
                <a:effectLst/>
                <a:latin typeface="Helvetica Neue" panose="02000503000000020004" pitchFamily="2" charset="0"/>
              </a:rPr>
              <a:t>collectifparents.ch</a:t>
            </a:r>
            <a:r>
              <a:rPr lang="fr-CH" sz="2800" b="1" dirty="0">
                <a:solidFill>
                  <a:srgbClr val="0070C0"/>
                </a:solidFill>
                <a:effectLst/>
                <a:latin typeface="Helvetica Neue" panose="02000503000000020004" pitchFamily="2" charset="0"/>
              </a:rPr>
              <a:t>/signature</a:t>
            </a:r>
          </a:p>
        </p:txBody>
      </p:sp>
      <p:pic>
        <p:nvPicPr>
          <p:cNvPr id="3" name="Image 2">
            <a:extLst>
              <a:ext uri="{FF2B5EF4-FFF2-40B4-BE49-F238E27FC236}">
                <a16:creationId xmlns:a16="http://schemas.microsoft.com/office/drawing/2014/main" id="{2F6E8D94-FDEA-48A0-084C-A30F44115CBF}"/>
              </a:ext>
            </a:extLst>
          </p:cNvPr>
          <p:cNvPicPr>
            <a:picLocks noChangeAspect="1"/>
          </p:cNvPicPr>
          <p:nvPr/>
        </p:nvPicPr>
        <p:blipFill>
          <a:blip r:embed="rId3"/>
          <a:stretch>
            <a:fillRect/>
          </a:stretch>
        </p:blipFill>
        <p:spPr>
          <a:xfrm>
            <a:off x="492048" y="1949171"/>
            <a:ext cx="3095129" cy="3796972"/>
          </a:xfrm>
          <a:prstGeom prst="rect">
            <a:avLst/>
          </a:prstGeom>
          <a:ln>
            <a:solidFill>
              <a:schemeClr val="tx1"/>
            </a:solidFill>
          </a:ln>
        </p:spPr>
      </p:pic>
      <p:sp>
        <p:nvSpPr>
          <p:cNvPr id="15" name="ZoneTexte 14">
            <a:extLst>
              <a:ext uri="{FF2B5EF4-FFF2-40B4-BE49-F238E27FC236}">
                <a16:creationId xmlns:a16="http://schemas.microsoft.com/office/drawing/2014/main" id="{B41CACF8-CDDB-A497-69CF-3BAEEC0AEA95}"/>
              </a:ext>
            </a:extLst>
          </p:cNvPr>
          <p:cNvSpPr txBox="1"/>
          <p:nvPr/>
        </p:nvSpPr>
        <p:spPr>
          <a:xfrm>
            <a:off x="418691" y="5746143"/>
            <a:ext cx="3241841" cy="553998"/>
          </a:xfrm>
          <a:prstGeom prst="rect">
            <a:avLst/>
          </a:prstGeom>
          <a:noFill/>
        </p:spPr>
        <p:txBody>
          <a:bodyPr wrap="square">
            <a:spAutoFit/>
          </a:bodyPr>
          <a:lstStyle/>
          <a:p>
            <a:r>
              <a:rPr lang="fr-FR" b="1" dirty="0">
                <a:latin typeface="Arial Rounded MT Bold" panose="020F0704030504030204" pitchFamily="34" charset="77"/>
              </a:rPr>
              <a:t>Vanessa</a:t>
            </a:r>
          </a:p>
          <a:p>
            <a:r>
              <a:rPr lang="fr-FR" sz="1200" dirty="0">
                <a:latin typeface="Arial Rounded MT Bold" panose="020F0704030504030204" pitchFamily="34" charset="77"/>
              </a:rPr>
              <a:t>Présidente du collectif Parents</a:t>
            </a:r>
            <a:endParaRPr lang="fr-FR" sz="1200" dirty="0"/>
          </a:p>
        </p:txBody>
      </p:sp>
      <p:sp>
        <p:nvSpPr>
          <p:cNvPr id="7" name="ZoneTexte 6">
            <a:extLst>
              <a:ext uri="{FF2B5EF4-FFF2-40B4-BE49-F238E27FC236}">
                <a16:creationId xmlns:a16="http://schemas.microsoft.com/office/drawing/2014/main" id="{F9924173-8C03-87AE-E85C-C07415EB3E45}"/>
              </a:ext>
            </a:extLst>
          </p:cNvPr>
          <p:cNvSpPr txBox="1"/>
          <p:nvPr/>
        </p:nvSpPr>
        <p:spPr>
          <a:xfrm>
            <a:off x="3009131" y="2055877"/>
            <a:ext cx="2839122" cy="461665"/>
          </a:xfrm>
          <a:prstGeom prst="rect">
            <a:avLst/>
          </a:prstGeom>
          <a:noFill/>
        </p:spPr>
        <p:txBody>
          <a:bodyPr wrap="square">
            <a:spAutoFit/>
          </a:bodyPr>
          <a:lstStyle/>
          <a:p>
            <a:r>
              <a:rPr lang="fr-CH" sz="2400" dirty="0">
                <a:effectLst/>
                <a:highlight>
                  <a:srgbClr val="FFFF00"/>
                </a:highlight>
                <a:latin typeface="Arial Rounded MT Bold" panose="020F0704030504030204" pitchFamily="34" charset="77"/>
              </a:rPr>
              <a:t>13 février 2024</a:t>
            </a:r>
            <a:endParaRPr lang="fr-FR" sz="2400" dirty="0">
              <a:highlight>
                <a:srgbClr val="FFFF00"/>
              </a:highlight>
              <a:latin typeface="Arial Rounded MT Bold" panose="020F0704030504030204" pitchFamily="34" charset="77"/>
            </a:endParaRPr>
          </a:p>
        </p:txBody>
      </p:sp>
      <p:sp>
        <p:nvSpPr>
          <p:cNvPr id="11" name="ZoneTexte 10">
            <a:extLst>
              <a:ext uri="{FF2B5EF4-FFF2-40B4-BE49-F238E27FC236}">
                <a16:creationId xmlns:a16="http://schemas.microsoft.com/office/drawing/2014/main" id="{01CD170D-4657-3F2C-C74E-FE111863749E}"/>
              </a:ext>
            </a:extLst>
          </p:cNvPr>
          <p:cNvSpPr txBox="1"/>
          <p:nvPr/>
        </p:nvSpPr>
        <p:spPr>
          <a:xfrm>
            <a:off x="5466575" y="2729783"/>
            <a:ext cx="7432588" cy="830997"/>
          </a:xfrm>
          <a:prstGeom prst="rect">
            <a:avLst/>
          </a:prstGeom>
          <a:noFill/>
        </p:spPr>
        <p:txBody>
          <a:bodyPr wrap="square">
            <a:spAutoFit/>
          </a:bodyPr>
          <a:lstStyle/>
          <a:p>
            <a:r>
              <a:rPr lang="fr-FR" sz="4800" b="1" dirty="0">
                <a:solidFill>
                  <a:srgbClr val="FF0000"/>
                </a:solidFill>
                <a:latin typeface="Arial Rounded MT Bold" panose="020F0704030504030204" pitchFamily="34" charset="77"/>
              </a:rPr>
              <a:t>23 000 signatures</a:t>
            </a:r>
            <a:r>
              <a:rPr lang="fr-FR" sz="4800" b="1" dirty="0">
                <a:latin typeface="Arial Rounded MT Bold" panose="020F0704030504030204" pitchFamily="34" charset="77"/>
              </a:rPr>
              <a:t> </a:t>
            </a:r>
            <a:r>
              <a:rPr lang="fr-FR" sz="4800" b="1" dirty="0">
                <a:solidFill>
                  <a:srgbClr val="FF0000"/>
                </a:solidFill>
                <a:latin typeface="Arial Rounded MT Bold" panose="020F0704030504030204" pitchFamily="34" charset="77"/>
              </a:rPr>
              <a:t>!</a:t>
            </a:r>
            <a:endParaRPr lang="fr-FR" sz="4800" dirty="0">
              <a:solidFill>
                <a:srgbClr val="FF0000"/>
              </a:solidFill>
            </a:endParaRPr>
          </a:p>
        </p:txBody>
      </p:sp>
      <p:sp>
        <p:nvSpPr>
          <p:cNvPr id="12" name="ZoneTexte 11">
            <a:extLst>
              <a:ext uri="{FF2B5EF4-FFF2-40B4-BE49-F238E27FC236}">
                <a16:creationId xmlns:a16="http://schemas.microsoft.com/office/drawing/2014/main" id="{00CCBADA-4C39-3EBD-6F11-2A0C8D300B3C}"/>
              </a:ext>
            </a:extLst>
          </p:cNvPr>
          <p:cNvSpPr txBox="1"/>
          <p:nvPr/>
        </p:nvSpPr>
        <p:spPr>
          <a:xfrm>
            <a:off x="9674050" y="833489"/>
            <a:ext cx="719781" cy="1446550"/>
          </a:xfrm>
          <a:prstGeom prst="rect">
            <a:avLst/>
          </a:prstGeom>
          <a:noFill/>
        </p:spPr>
        <p:txBody>
          <a:bodyPr wrap="square">
            <a:spAutoFit/>
          </a:bodyPr>
          <a:lstStyle/>
          <a:p>
            <a:r>
              <a:rPr lang="fr-CH" sz="8800" dirty="0">
                <a:solidFill>
                  <a:srgbClr val="000000"/>
                </a:solidFill>
                <a:effectLst/>
                <a:latin typeface="Helvetica Neue" panose="02000503000000020004" pitchFamily="2" charset="0"/>
              </a:rPr>
              <a:t>⚡️</a:t>
            </a:r>
          </a:p>
        </p:txBody>
      </p:sp>
      <p:sp>
        <p:nvSpPr>
          <p:cNvPr id="13" name="ZoneTexte 12">
            <a:extLst>
              <a:ext uri="{FF2B5EF4-FFF2-40B4-BE49-F238E27FC236}">
                <a16:creationId xmlns:a16="http://schemas.microsoft.com/office/drawing/2014/main" id="{5A322157-DF0E-B5E5-B564-0B2254546F9D}"/>
              </a:ext>
            </a:extLst>
          </p:cNvPr>
          <p:cNvSpPr txBox="1"/>
          <p:nvPr/>
        </p:nvSpPr>
        <p:spPr>
          <a:xfrm>
            <a:off x="5488452" y="3427371"/>
            <a:ext cx="2839122" cy="400110"/>
          </a:xfrm>
          <a:prstGeom prst="rect">
            <a:avLst/>
          </a:prstGeom>
          <a:noFill/>
        </p:spPr>
        <p:txBody>
          <a:bodyPr wrap="square">
            <a:spAutoFit/>
          </a:bodyPr>
          <a:lstStyle/>
          <a:p>
            <a:r>
              <a:rPr lang="fr-CH" sz="2000" dirty="0">
                <a:highlight>
                  <a:srgbClr val="FFFF00"/>
                </a:highlight>
                <a:latin typeface="Arial Rounded MT Bold" panose="020F0704030504030204" pitchFamily="34" charset="77"/>
              </a:rPr>
              <a:t>a</a:t>
            </a:r>
            <a:r>
              <a:rPr lang="fr-CH" sz="2000" dirty="0">
                <a:effectLst/>
                <a:highlight>
                  <a:srgbClr val="FFFF00"/>
                </a:highlight>
                <a:latin typeface="Arial Rounded MT Bold" panose="020F0704030504030204" pitchFamily="34" charset="77"/>
              </a:rPr>
              <a:t>u 5 mai 2024</a:t>
            </a:r>
            <a:endParaRPr lang="fr-FR" sz="2000" dirty="0">
              <a:highlight>
                <a:srgbClr val="FFFF00"/>
              </a:highlight>
              <a:latin typeface="Arial Rounded MT Bold" panose="020F0704030504030204" pitchFamily="34" charset="77"/>
            </a:endParaRPr>
          </a:p>
        </p:txBody>
      </p:sp>
    </p:spTree>
    <p:extLst>
      <p:ext uri="{BB962C8B-B14F-4D97-AF65-F5344CB8AC3E}">
        <p14:creationId xmlns:p14="http://schemas.microsoft.com/office/powerpoint/2010/main" val="1029358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12"/>
                                        </p:tgtEl>
                                        <p:attrNameLst>
                                          <p:attrName>style.visibility</p:attrName>
                                        </p:attrNameLst>
                                      </p:cBhvr>
                                      <p:to>
                                        <p:strVal val="visible"/>
                                      </p:to>
                                    </p:set>
                                    <p:set>
                                      <p:cBhvr>
                                        <p:cTn id="7" dur="455" fill="hold">
                                          <p:stCondLst>
                                            <p:cond delay="0"/>
                                          </p:stCondLst>
                                        </p:cTn>
                                        <p:tgtEl>
                                          <p:spTgt spid="12"/>
                                        </p:tgtEl>
                                        <p:attrNameLst>
                                          <p:attrName>style.rotation</p:attrName>
                                        </p:attrNameLst>
                                      </p:cBhvr>
                                      <p:to>
                                        <p:strVal val="-45.0"/>
                                      </p:to>
                                    </p:set>
                                    <p:anim calcmode="lin" valueType="num">
                                      <p:cBhvr>
                                        <p:cTn id="8" dur="455" fill="hold">
                                          <p:stCondLst>
                                            <p:cond delay="455"/>
                                          </p:stCondLst>
                                        </p:cTn>
                                        <p:tgtEl>
                                          <p:spTgt spid="12"/>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12"/>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12"/>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12"/>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2" presetClass="entr" presetSubtype="8"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p:tgtEl>
                                          <p:spTgt spid="7"/>
                                        </p:tgtEl>
                                        <p:attrNameLst>
                                          <p:attrName>ppt_x</p:attrName>
                                        </p:attrNameLst>
                                      </p:cBhvr>
                                      <p:tavLst>
                                        <p:tav tm="0">
                                          <p:val>
                                            <p:strVal val="#ppt_x-#ppt_w*1.125000"/>
                                          </p:val>
                                        </p:tav>
                                        <p:tav tm="100000">
                                          <p:val>
                                            <p:strVal val="#ppt_x"/>
                                          </p:val>
                                        </p:tav>
                                      </p:tavLst>
                                    </p:anim>
                                    <p:animEffect transition="in" filter="wipe(right)">
                                      <p:cBhvr>
                                        <p:cTn id="17" dur="500"/>
                                        <p:tgtEl>
                                          <p:spTgt spid="7"/>
                                        </p:tgtEl>
                                      </p:cBhvr>
                                    </p:animEffect>
                                  </p:childTnLst>
                                </p:cTn>
                              </p:par>
                              <p:par>
                                <p:cTn id="18" presetID="12" presetClass="entr" presetSubtype="8"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p:tgtEl>
                                          <p:spTgt spid="3"/>
                                        </p:tgtEl>
                                        <p:attrNameLst>
                                          <p:attrName>ppt_x</p:attrName>
                                        </p:attrNameLst>
                                      </p:cBhvr>
                                      <p:tavLst>
                                        <p:tav tm="0">
                                          <p:val>
                                            <p:strVal val="#ppt_x-#ppt_w*1.125000"/>
                                          </p:val>
                                        </p:tav>
                                        <p:tav tm="100000">
                                          <p:val>
                                            <p:strVal val="#ppt_x"/>
                                          </p:val>
                                        </p:tav>
                                      </p:tavLst>
                                    </p:anim>
                                    <p:animEffect transition="in" filter="wipe(right)">
                                      <p:cBhvr>
                                        <p:cTn id="21" dur="500"/>
                                        <p:tgtEl>
                                          <p:spTgt spid="3"/>
                                        </p:tgtEl>
                                      </p:cBhvr>
                                    </p:animEffect>
                                  </p:childTnLst>
                                </p:cTn>
                              </p:par>
                              <p:par>
                                <p:cTn id="22" presetID="12" presetClass="entr" presetSubtype="8"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par>
                                <p:cTn id="26" presetID="12" presetClass="entr" presetSubtype="8"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p:tgtEl>
                                          <p:spTgt spid="10"/>
                                        </p:tgtEl>
                                        <p:attrNameLst>
                                          <p:attrName>ppt_x</p:attrName>
                                        </p:attrNameLst>
                                      </p:cBhvr>
                                      <p:tavLst>
                                        <p:tav tm="0">
                                          <p:val>
                                            <p:strVal val="#ppt_x-#ppt_w*1.125000"/>
                                          </p:val>
                                        </p:tav>
                                        <p:tav tm="100000">
                                          <p:val>
                                            <p:strVal val="#ppt_x"/>
                                          </p:val>
                                        </p:tav>
                                      </p:tavLst>
                                    </p:anim>
                                    <p:animEffect transition="in" filter="wipe(right)">
                                      <p:cBhvr>
                                        <p:cTn id="29" dur="5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55" presetClass="entr" presetSubtype="0"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1000" fill="hold"/>
                                        <p:tgtEl>
                                          <p:spTgt spid="13"/>
                                        </p:tgtEl>
                                        <p:attrNameLst>
                                          <p:attrName>ppt_w</p:attrName>
                                        </p:attrNameLst>
                                      </p:cBhvr>
                                      <p:tavLst>
                                        <p:tav tm="0">
                                          <p:val>
                                            <p:strVal val="#ppt_w*0.70"/>
                                          </p:val>
                                        </p:tav>
                                        <p:tav tm="100000">
                                          <p:val>
                                            <p:strVal val="#ppt_w"/>
                                          </p:val>
                                        </p:tav>
                                      </p:tavLst>
                                    </p:anim>
                                    <p:anim calcmode="lin" valueType="num">
                                      <p:cBhvr>
                                        <p:cTn id="35" dur="1000" fill="hold"/>
                                        <p:tgtEl>
                                          <p:spTgt spid="13"/>
                                        </p:tgtEl>
                                        <p:attrNameLst>
                                          <p:attrName>ppt_h</p:attrName>
                                        </p:attrNameLst>
                                      </p:cBhvr>
                                      <p:tavLst>
                                        <p:tav tm="0">
                                          <p:val>
                                            <p:strVal val="#ppt_h"/>
                                          </p:val>
                                        </p:tav>
                                        <p:tav tm="100000">
                                          <p:val>
                                            <p:strVal val="#ppt_h"/>
                                          </p:val>
                                        </p:tav>
                                      </p:tavLst>
                                    </p:anim>
                                    <p:animEffect transition="in" filter="fade">
                                      <p:cBhvr>
                                        <p:cTn id="36" dur="1000"/>
                                        <p:tgtEl>
                                          <p:spTgt spid="13"/>
                                        </p:tgtEl>
                                      </p:cBhvr>
                                    </p:animEffect>
                                  </p:childTnLst>
                                </p:cTn>
                              </p:par>
                              <p:par>
                                <p:cTn id="37" presetID="55"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1000" fill="hold"/>
                                        <p:tgtEl>
                                          <p:spTgt spid="11"/>
                                        </p:tgtEl>
                                        <p:attrNameLst>
                                          <p:attrName>ppt_w</p:attrName>
                                        </p:attrNameLst>
                                      </p:cBhvr>
                                      <p:tavLst>
                                        <p:tav tm="0">
                                          <p:val>
                                            <p:strVal val="#ppt_w*0.70"/>
                                          </p:val>
                                        </p:tav>
                                        <p:tav tm="100000">
                                          <p:val>
                                            <p:strVal val="#ppt_w"/>
                                          </p:val>
                                        </p:tav>
                                      </p:tavLst>
                                    </p:anim>
                                    <p:anim calcmode="lin" valueType="num">
                                      <p:cBhvr>
                                        <p:cTn id="40" dur="1000" fill="hold"/>
                                        <p:tgtEl>
                                          <p:spTgt spid="11"/>
                                        </p:tgtEl>
                                        <p:attrNameLst>
                                          <p:attrName>ppt_h</p:attrName>
                                        </p:attrNameLst>
                                      </p:cBhvr>
                                      <p:tavLst>
                                        <p:tav tm="0">
                                          <p:val>
                                            <p:strVal val="#ppt_h"/>
                                          </p:val>
                                        </p:tav>
                                        <p:tav tm="100000">
                                          <p:val>
                                            <p:strVal val="#ppt_h"/>
                                          </p:val>
                                        </p:tav>
                                      </p:tavLst>
                                    </p:anim>
                                    <p:animEffect transition="in" filter="fade">
                                      <p:cBhvr>
                                        <p:cTn id="41"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P spid="7" grpId="0"/>
      <p:bldP spid="11" grpId="0"/>
      <p:bldP spid="12" grpId="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8">
            <a:extLst>
              <a:ext uri="{FF2B5EF4-FFF2-40B4-BE49-F238E27FC236}">
                <a16:creationId xmlns:a16="http://schemas.microsoft.com/office/drawing/2014/main" id="{D541182B-4A07-1739-6371-14FA4D75B892}"/>
              </a:ext>
            </a:extLst>
          </p:cNvPr>
          <p:cNvSpPr>
            <a:spLocks noGrp="1"/>
          </p:cNvSpPr>
          <p:nvPr>
            <p:ph type="title"/>
          </p:nvPr>
        </p:nvSpPr>
        <p:spPr>
          <a:xfrm>
            <a:off x="349462" y="282053"/>
            <a:ext cx="11824982" cy="1325563"/>
          </a:xfrm>
        </p:spPr>
        <p:txBody>
          <a:bodyPr>
            <a:noAutofit/>
          </a:bodyPr>
          <a:lstStyle/>
          <a:p>
            <a:r>
              <a:rPr lang="fr-FR" b="1" dirty="0">
                <a:latin typeface="Arial Rounded MT Bold" panose="020F0704030504030204" pitchFamily="34" charset="77"/>
              </a:rPr>
              <a:t>Santé Sexuelle Suisse tente de censurer </a:t>
            </a:r>
            <a:br>
              <a:rPr lang="fr-FR" b="1" dirty="0">
                <a:latin typeface="Arial Rounded MT Bold" panose="020F0704030504030204" pitchFamily="34" charset="77"/>
              </a:rPr>
            </a:br>
            <a:r>
              <a:rPr lang="fr-FR" b="1" dirty="0">
                <a:latin typeface="Arial Rounded MT Bold" panose="020F0704030504030204" pitchFamily="34" charset="77"/>
              </a:rPr>
              <a:t>la pétition ...</a:t>
            </a:r>
          </a:p>
        </p:txBody>
      </p:sp>
      <p:pic>
        <p:nvPicPr>
          <p:cNvPr id="3" name="Image 2">
            <a:extLst>
              <a:ext uri="{FF2B5EF4-FFF2-40B4-BE49-F238E27FC236}">
                <a16:creationId xmlns:a16="http://schemas.microsoft.com/office/drawing/2014/main" id="{A2D3BF4E-2DF5-4FFB-2319-82C4E6FA327D}"/>
              </a:ext>
            </a:extLst>
          </p:cNvPr>
          <p:cNvPicPr>
            <a:picLocks noChangeAspect="1"/>
          </p:cNvPicPr>
          <p:nvPr/>
        </p:nvPicPr>
        <p:blipFill>
          <a:blip r:embed="rId2"/>
          <a:stretch>
            <a:fillRect/>
          </a:stretch>
        </p:blipFill>
        <p:spPr>
          <a:xfrm>
            <a:off x="593528" y="2408015"/>
            <a:ext cx="3549290" cy="3917364"/>
          </a:xfrm>
          <a:prstGeom prst="rect">
            <a:avLst/>
          </a:prstGeom>
          <a:ln>
            <a:solidFill>
              <a:schemeClr val="tx1"/>
            </a:solidFill>
          </a:ln>
        </p:spPr>
      </p:pic>
      <p:sp>
        <p:nvSpPr>
          <p:cNvPr id="13" name="ZoneTexte 12">
            <a:extLst>
              <a:ext uri="{FF2B5EF4-FFF2-40B4-BE49-F238E27FC236}">
                <a16:creationId xmlns:a16="http://schemas.microsoft.com/office/drawing/2014/main" id="{7A320E5B-DE00-7369-6017-ACFA4D8A61CB}"/>
              </a:ext>
            </a:extLst>
          </p:cNvPr>
          <p:cNvSpPr txBox="1"/>
          <p:nvPr/>
        </p:nvSpPr>
        <p:spPr>
          <a:xfrm>
            <a:off x="5643800" y="4300454"/>
            <a:ext cx="5780674" cy="1754326"/>
          </a:xfrm>
          <a:prstGeom prst="rect">
            <a:avLst/>
          </a:prstGeom>
          <a:noFill/>
        </p:spPr>
        <p:txBody>
          <a:bodyPr wrap="square">
            <a:spAutoFit/>
          </a:bodyPr>
          <a:lstStyle/>
          <a:p>
            <a:r>
              <a:rPr lang="fr-CH" dirty="0">
                <a:effectLst/>
                <a:latin typeface="Helvetica Neue" panose="02000503000000020004" pitchFamily="2" charset="0"/>
              </a:rPr>
              <a:t>« La pétition « contre les enseignements anti-scientifiques sur la sexualité à l’école publique » et la vidéo invitant à signer la pétition transmettent des </a:t>
            </a:r>
            <a:r>
              <a:rPr lang="fr-CH" b="1" i="1" dirty="0">
                <a:effectLst/>
                <a:latin typeface="Helvetica Neue" panose="02000503000000020004" pitchFamily="2" charset="0"/>
              </a:rPr>
              <a:t>informations erronées</a:t>
            </a:r>
            <a:r>
              <a:rPr lang="fr-CH" dirty="0">
                <a:effectLst/>
                <a:latin typeface="Helvetica Neue" panose="02000503000000020004" pitchFamily="2" charset="0"/>
              </a:rPr>
              <a:t> à l’attention des parents. </a:t>
            </a:r>
          </a:p>
          <a:p>
            <a:r>
              <a:rPr lang="fr-CH" dirty="0">
                <a:effectLst/>
                <a:latin typeface="Helvetica Neue" panose="02000503000000020004" pitchFamily="2" charset="0"/>
              </a:rPr>
              <a:t>Par conséquent elles peuvent </a:t>
            </a:r>
            <a:r>
              <a:rPr lang="fr-CH" b="1" dirty="0">
                <a:effectLst/>
                <a:latin typeface="Helvetica Neue" panose="02000503000000020004" pitchFamily="2" charset="0"/>
              </a:rPr>
              <a:t>entraver le droit à l’éducation sexuelle des élèves. </a:t>
            </a:r>
            <a:r>
              <a:rPr lang="fr-CH" dirty="0">
                <a:effectLst/>
                <a:latin typeface="Helvetica Neue" panose="02000503000000020004" pitchFamily="2" charset="0"/>
              </a:rPr>
              <a:t>»</a:t>
            </a:r>
          </a:p>
        </p:txBody>
      </p:sp>
      <p:sp>
        <p:nvSpPr>
          <p:cNvPr id="7" name="Bulle rectangulaire à coins arrondis 6">
            <a:extLst>
              <a:ext uri="{FF2B5EF4-FFF2-40B4-BE49-F238E27FC236}">
                <a16:creationId xmlns:a16="http://schemas.microsoft.com/office/drawing/2014/main" id="{49E6EB16-CD6C-8160-23C0-A2545B7AF76F}"/>
              </a:ext>
            </a:extLst>
          </p:cNvPr>
          <p:cNvSpPr/>
          <p:nvPr/>
        </p:nvSpPr>
        <p:spPr>
          <a:xfrm>
            <a:off x="5288478" y="2147039"/>
            <a:ext cx="6131617" cy="4178340"/>
          </a:xfrm>
          <a:prstGeom prst="wedgeRoundRectCallout">
            <a:avLst>
              <a:gd name="adj1" fmla="val -65407"/>
              <a:gd name="adj2" fmla="val -28320"/>
              <a:gd name="adj3" fmla="val 16667"/>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A15059D1-2DBF-F951-EC11-26EA33E637F9}"/>
              </a:ext>
            </a:extLst>
          </p:cNvPr>
          <p:cNvSpPr/>
          <p:nvPr/>
        </p:nvSpPr>
        <p:spPr>
          <a:xfrm>
            <a:off x="422913" y="2248465"/>
            <a:ext cx="2361500" cy="947114"/>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ZoneTexte 16">
            <a:extLst>
              <a:ext uri="{FF2B5EF4-FFF2-40B4-BE49-F238E27FC236}">
                <a16:creationId xmlns:a16="http://schemas.microsoft.com/office/drawing/2014/main" id="{49CDDD96-693B-5B7F-DDAD-D8B45C2F637E}"/>
              </a:ext>
            </a:extLst>
          </p:cNvPr>
          <p:cNvSpPr txBox="1"/>
          <p:nvPr/>
        </p:nvSpPr>
        <p:spPr>
          <a:xfrm>
            <a:off x="3196993" y="1772582"/>
            <a:ext cx="2361500" cy="461665"/>
          </a:xfrm>
          <a:prstGeom prst="rect">
            <a:avLst/>
          </a:prstGeom>
          <a:noFill/>
        </p:spPr>
        <p:txBody>
          <a:bodyPr wrap="square">
            <a:spAutoFit/>
          </a:bodyPr>
          <a:lstStyle/>
          <a:p>
            <a:r>
              <a:rPr lang="fr-CH" sz="2400" dirty="0">
                <a:effectLst/>
                <a:highlight>
                  <a:srgbClr val="FFFF00"/>
                </a:highlight>
                <a:latin typeface="Arial Rounded MT Bold" panose="020F0704030504030204" pitchFamily="34" charset="77"/>
              </a:rPr>
              <a:t>11 mars 2024</a:t>
            </a:r>
            <a:endParaRPr lang="fr-FR" sz="2400" dirty="0">
              <a:highlight>
                <a:srgbClr val="FFFF00"/>
              </a:highlight>
              <a:latin typeface="Arial Rounded MT Bold" panose="020F0704030504030204" pitchFamily="34" charset="77"/>
            </a:endParaRPr>
          </a:p>
        </p:txBody>
      </p:sp>
      <p:sp>
        <p:nvSpPr>
          <p:cNvPr id="10" name="ZoneTexte 9">
            <a:extLst>
              <a:ext uri="{FF2B5EF4-FFF2-40B4-BE49-F238E27FC236}">
                <a16:creationId xmlns:a16="http://schemas.microsoft.com/office/drawing/2014/main" id="{0FC8C5B7-A937-C5AA-EEB0-9D8F35D8548E}"/>
              </a:ext>
            </a:extLst>
          </p:cNvPr>
          <p:cNvSpPr txBox="1"/>
          <p:nvPr/>
        </p:nvSpPr>
        <p:spPr>
          <a:xfrm>
            <a:off x="5283910" y="933129"/>
            <a:ext cx="719781" cy="1446550"/>
          </a:xfrm>
          <a:prstGeom prst="rect">
            <a:avLst/>
          </a:prstGeom>
          <a:noFill/>
        </p:spPr>
        <p:txBody>
          <a:bodyPr wrap="square">
            <a:spAutoFit/>
          </a:bodyPr>
          <a:lstStyle/>
          <a:p>
            <a:r>
              <a:rPr lang="fr-CH" sz="8800" dirty="0">
                <a:solidFill>
                  <a:srgbClr val="000000"/>
                </a:solidFill>
                <a:effectLst/>
                <a:latin typeface="Helvetica Neue" panose="02000503000000020004" pitchFamily="2" charset="0"/>
              </a:rPr>
              <a:t>⚡️</a:t>
            </a:r>
          </a:p>
        </p:txBody>
      </p:sp>
      <p:sp>
        <p:nvSpPr>
          <p:cNvPr id="12" name="ZoneTexte 11">
            <a:extLst>
              <a:ext uri="{FF2B5EF4-FFF2-40B4-BE49-F238E27FC236}">
                <a16:creationId xmlns:a16="http://schemas.microsoft.com/office/drawing/2014/main" id="{243F3975-FEC6-C24A-FDA8-4F26A2248C9A}"/>
              </a:ext>
            </a:extLst>
          </p:cNvPr>
          <p:cNvSpPr txBox="1"/>
          <p:nvPr/>
        </p:nvSpPr>
        <p:spPr>
          <a:xfrm>
            <a:off x="5558493" y="2451105"/>
            <a:ext cx="6135130" cy="1785104"/>
          </a:xfrm>
          <a:prstGeom prst="rect">
            <a:avLst/>
          </a:prstGeom>
          <a:noFill/>
        </p:spPr>
        <p:txBody>
          <a:bodyPr wrap="square">
            <a:spAutoFit/>
          </a:bodyPr>
          <a:lstStyle/>
          <a:p>
            <a:r>
              <a:rPr lang="fr-CH" sz="2200" b="1" dirty="0">
                <a:effectLst/>
                <a:highlight>
                  <a:srgbClr val="FFFF00"/>
                </a:highlight>
                <a:latin typeface="Helvetica Neue" panose="02000503000000020004" pitchFamily="2" charset="0"/>
              </a:rPr>
              <a:t>Les signataires demandent au Collectif parents de </a:t>
            </a:r>
            <a:r>
              <a:rPr lang="fr-CH" sz="2200" b="1" u="sng" dirty="0">
                <a:effectLst/>
                <a:highlight>
                  <a:srgbClr val="FFFF00"/>
                </a:highlight>
                <a:latin typeface="Helvetica Neue" panose="02000503000000020004" pitchFamily="2" charset="0"/>
              </a:rPr>
              <a:t>retirer</a:t>
            </a:r>
            <a:r>
              <a:rPr lang="fr-CH" sz="2200" b="1" dirty="0">
                <a:effectLst/>
                <a:highlight>
                  <a:srgbClr val="FFFF00"/>
                </a:highlight>
                <a:latin typeface="Helvetica Neue" panose="02000503000000020004" pitchFamily="2" charset="0"/>
              </a:rPr>
              <a:t> leur pétition contre les enseignements anti-scientifiques sur la sexualité à l’école publique et leur vidéo invitant à signer la pétition.</a:t>
            </a:r>
          </a:p>
        </p:txBody>
      </p:sp>
    </p:spTree>
    <p:extLst>
      <p:ext uri="{BB962C8B-B14F-4D97-AF65-F5344CB8AC3E}">
        <p14:creationId xmlns:p14="http://schemas.microsoft.com/office/powerpoint/2010/main" val="3960299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10"/>
                                        </p:tgtEl>
                                        <p:attrNameLst>
                                          <p:attrName>style.visibility</p:attrName>
                                        </p:attrNameLst>
                                      </p:cBhvr>
                                      <p:to>
                                        <p:strVal val="visible"/>
                                      </p:to>
                                    </p:set>
                                    <p:set>
                                      <p:cBhvr>
                                        <p:cTn id="7" dur="455" fill="hold">
                                          <p:stCondLst>
                                            <p:cond delay="0"/>
                                          </p:stCondLst>
                                        </p:cTn>
                                        <p:tgtEl>
                                          <p:spTgt spid="10"/>
                                        </p:tgtEl>
                                        <p:attrNameLst>
                                          <p:attrName>style.rotation</p:attrName>
                                        </p:attrNameLst>
                                      </p:cBhvr>
                                      <p:to>
                                        <p:strVal val="-45.0"/>
                                      </p:to>
                                    </p:set>
                                    <p:anim calcmode="lin" valueType="num">
                                      <p:cBhvr>
                                        <p:cTn id="8" dur="455" fill="hold">
                                          <p:stCondLst>
                                            <p:cond delay="455"/>
                                          </p:stCondLst>
                                        </p:cTn>
                                        <p:tgtEl>
                                          <p:spTgt spid="10"/>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10"/>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10"/>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10"/>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5" presetClass="entr" presetSubtype="0"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1000" fill="hold"/>
                                        <p:tgtEl>
                                          <p:spTgt spid="16"/>
                                        </p:tgtEl>
                                        <p:attrNameLst>
                                          <p:attrName>ppt_w</p:attrName>
                                        </p:attrNameLst>
                                      </p:cBhvr>
                                      <p:tavLst>
                                        <p:tav tm="0">
                                          <p:val>
                                            <p:strVal val="#ppt_w*0.70"/>
                                          </p:val>
                                        </p:tav>
                                        <p:tav tm="100000">
                                          <p:val>
                                            <p:strVal val="#ppt_w"/>
                                          </p:val>
                                        </p:tav>
                                      </p:tavLst>
                                    </p:anim>
                                    <p:anim calcmode="lin" valueType="num">
                                      <p:cBhvr>
                                        <p:cTn id="17" dur="1000" fill="hold"/>
                                        <p:tgtEl>
                                          <p:spTgt spid="16"/>
                                        </p:tgtEl>
                                        <p:attrNameLst>
                                          <p:attrName>ppt_h</p:attrName>
                                        </p:attrNameLst>
                                      </p:cBhvr>
                                      <p:tavLst>
                                        <p:tav tm="0">
                                          <p:val>
                                            <p:strVal val="#ppt_h"/>
                                          </p:val>
                                        </p:tav>
                                        <p:tav tm="100000">
                                          <p:val>
                                            <p:strVal val="#ppt_h"/>
                                          </p:val>
                                        </p:tav>
                                      </p:tavLst>
                                    </p:anim>
                                    <p:animEffect transition="in" filter="fade">
                                      <p:cBhvr>
                                        <p:cTn id="18" dur="1000"/>
                                        <p:tgtEl>
                                          <p:spTgt spid="16"/>
                                        </p:tgtEl>
                                      </p:cBhvr>
                                    </p:animEffect>
                                  </p:childTnLst>
                                </p:cTn>
                              </p:par>
                              <p:par>
                                <p:cTn id="19" presetID="55"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ppt_w</p:attrName>
                                        </p:attrNameLst>
                                      </p:cBhvr>
                                      <p:tavLst>
                                        <p:tav tm="0">
                                          <p:val>
                                            <p:strVal val="#ppt_w*0.70"/>
                                          </p:val>
                                        </p:tav>
                                        <p:tav tm="100000">
                                          <p:val>
                                            <p:strVal val="#ppt_w"/>
                                          </p:val>
                                        </p:tav>
                                      </p:tavLst>
                                    </p:anim>
                                    <p:anim calcmode="lin" valueType="num">
                                      <p:cBhvr>
                                        <p:cTn id="22" dur="1000" fill="hold"/>
                                        <p:tgtEl>
                                          <p:spTgt spid="7"/>
                                        </p:tgtEl>
                                        <p:attrNameLst>
                                          <p:attrName>ppt_h</p:attrName>
                                        </p:attrNameLst>
                                      </p:cBhvr>
                                      <p:tavLst>
                                        <p:tav tm="0">
                                          <p:val>
                                            <p:strVal val="#ppt_h"/>
                                          </p:val>
                                        </p:tav>
                                        <p:tav tm="100000">
                                          <p:val>
                                            <p:strVal val="#ppt_h"/>
                                          </p:val>
                                        </p:tav>
                                      </p:tavLst>
                                    </p:anim>
                                    <p:animEffect transition="in" filter="fade">
                                      <p:cBhvr>
                                        <p:cTn id="23" dur="1000"/>
                                        <p:tgtEl>
                                          <p:spTgt spid="7"/>
                                        </p:tgtEl>
                                      </p:cBhvr>
                                    </p:animEffect>
                                  </p:childTnLst>
                                </p:cTn>
                              </p:par>
                              <p:par>
                                <p:cTn id="24" presetID="55"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1000" fill="hold"/>
                                        <p:tgtEl>
                                          <p:spTgt spid="12"/>
                                        </p:tgtEl>
                                        <p:attrNameLst>
                                          <p:attrName>ppt_w</p:attrName>
                                        </p:attrNameLst>
                                      </p:cBhvr>
                                      <p:tavLst>
                                        <p:tav tm="0">
                                          <p:val>
                                            <p:strVal val="#ppt_w*0.70"/>
                                          </p:val>
                                        </p:tav>
                                        <p:tav tm="100000">
                                          <p:val>
                                            <p:strVal val="#ppt_w"/>
                                          </p:val>
                                        </p:tav>
                                      </p:tavLst>
                                    </p:anim>
                                    <p:anim calcmode="lin" valueType="num">
                                      <p:cBhvr>
                                        <p:cTn id="27" dur="1000" fill="hold"/>
                                        <p:tgtEl>
                                          <p:spTgt spid="12"/>
                                        </p:tgtEl>
                                        <p:attrNameLst>
                                          <p:attrName>ppt_h</p:attrName>
                                        </p:attrNameLst>
                                      </p:cBhvr>
                                      <p:tavLst>
                                        <p:tav tm="0">
                                          <p:val>
                                            <p:strVal val="#ppt_h"/>
                                          </p:val>
                                        </p:tav>
                                        <p:tav tm="100000">
                                          <p:val>
                                            <p:strVal val="#ppt_h"/>
                                          </p:val>
                                        </p:tav>
                                      </p:tavLst>
                                    </p:anim>
                                    <p:animEffect transition="in" filter="fade">
                                      <p:cBhvr>
                                        <p:cTn id="28" dur="1000"/>
                                        <p:tgtEl>
                                          <p:spTgt spid="12"/>
                                        </p:tgtEl>
                                      </p:cBhvr>
                                    </p:animEffect>
                                  </p:childTnLst>
                                </p:cTn>
                              </p:par>
                              <p:par>
                                <p:cTn id="29" presetID="55"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strVal val="#ppt_w*0.70"/>
                                          </p:val>
                                        </p:tav>
                                        <p:tav tm="100000">
                                          <p:val>
                                            <p:strVal val="#ppt_w"/>
                                          </p:val>
                                        </p:tav>
                                      </p:tavLst>
                                    </p:anim>
                                    <p:anim calcmode="lin" valueType="num">
                                      <p:cBhvr>
                                        <p:cTn id="32" dur="1000" fill="hold"/>
                                        <p:tgtEl>
                                          <p:spTgt spid="13"/>
                                        </p:tgtEl>
                                        <p:attrNameLst>
                                          <p:attrName>ppt_h</p:attrName>
                                        </p:attrNameLst>
                                      </p:cBhvr>
                                      <p:tavLst>
                                        <p:tav tm="0">
                                          <p:val>
                                            <p:strVal val="#ppt_h"/>
                                          </p:val>
                                        </p:tav>
                                        <p:tav tm="100000">
                                          <p:val>
                                            <p:strVal val="#ppt_h"/>
                                          </p:val>
                                        </p:tav>
                                      </p:tavLst>
                                    </p:anim>
                                    <p:animEffect transition="in" filter="fade">
                                      <p:cBhvr>
                                        <p:cTn id="33" dur="1000"/>
                                        <p:tgtEl>
                                          <p:spTgt spid="13"/>
                                        </p:tgtEl>
                                      </p:cBhvr>
                                    </p:animEffect>
                                  </p:childTnLst>
                                </p:cTn>
                              </p:par>
                              <p:par>
                                <p:cTn id="34" presetID="55" presetClass="entr" presetSubtype="0"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p:cTn id="36" dur="1000" fill="hold"/>
                                        <p:tgtEl>
                                          <p:spTgt spid="17"/>
                                        </p:tgtEl>
                                        <p:attrNameLst>
                                          <p:attrName>ppt_w</p:attrName>
                                        </p:attrNameLst>
                                      </p:cBhvr>
                                      <p:tavLst>
                                        <p:tav tm="0">
                                          <p:val>
                                            <p:strVal val="#ppt_w*0.70"/>
                                          </p:val>
                                        </p:tav>
                                        <p:tav tm="100000">
                                          <p:val>
                                            <p:strVal val="#ppt_w"/>
                                          </p:val>
                                        </p:tav>
                                      </p:tavLst>
                                    </p:anim>
                                    <p:anim calcmode="lin" valueType="num">
                                      <p:cBhvr>
                                        <p:cTn id="37" dur="1000" fill="hold"/>
                                        <p:tgtEl>
                                          <p:spTgt spid="17"/>
                                        </p:tgtEl>
                                        <p:attrNameLst>
                                          <p:attrName>ppt_h</p:attrName>
                                        </p:attrNameLst>
                                      </p:cBhvr>
                                      <p:tavLst>
                                        <p:tav tm="0">
                                          <p:val>
                                            <p:strVal val="#ppt_h"/>
                                          </p:val>
                                        </p:tav>
                                        <p:tav tm="100000">
                                          <p:val>
                                            <p:strVal val="#ppt_h"/>
                                          </p:val>
                                        </p:tav>
                                      </p:tavLst>
                                    </p:anim>
                                    <p:animEffect transition="in" filter="fade">
                                      <p:cBhvr>
                                        <p:cTn id="38"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7" grpId="0" animBg="1"/>
      <p:bldP spid="16" grpId="0" animBg="1"/>
      <p:bldP spid="17" grpId="0"/>
      <p:bldP spid="10" grpId="0"/>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8">
            <a:extLst>
              <a:ext uri="{FF2B5EF4-FFF2-40B4-BE49-F238E27FC236}">
                <a16:creationId xmlns:a16="http://schemas.microsoft.com/office/drawing/2014/main" id="{D541182B-4A07-1739-6371-14FA4D75B892}"/>
              </a:ext>
            </a:extLst>
          </p:cNvPr>
          <p:cNvSpPr>
            <a:spLocks noGrp="1"/>
          </p:cNvSpPr>
          <p:nvPr>
            <p:ph type="title"/>
          </p:nvPr>
        </p:nvSpPr>
        <p:spPr>
          <a:xfrm>
            <a:off x="489461" y="-13558"/>
            <a:ext cx="7511142" cy="3111999"/>
          </a:xfrm>
        </p:spPr>
        <p:txBody>
          <a:bodyPr>
            <a:noAutofit/>
          </a:bodyPr>
          <a:lstStyle/>
          <a:p>
            <a:r>
              <a:rPr lang="fr-FR" sz="5400" b="1" dirty="0">
                <a:latin typeface="Arial Rounded MT Bold" panose="020F0704030504030204" pitchFamily="34" charset="77"/>
              </a:rPr>
              <a:t>... et Genève fait marche arrière sur l’éducation sexuelle !</a:t>
            </a:r>
          </a:p>
        </p:txBody>
      </p:sp>
      <p:sp>
        <p:nvSpPr>
          <p:cNvPr id="10" name="ZoneTexte 9">
            <a:extLst>
              <a:ext uri="{FF2B5EF4-FFF2-40B4-BE49-F238E27FC236}">
                <a16:creationId xmlns:a16="http://schemas.microsoft.com/office/drawing/2014/main" id="{6C3FE048-EE02-83AF-C739-8EFE6C02CD7F}"/>
              </a:ext>
            </a:extLst>
          </p:cNvPr>
          <p:cNvSpPr txBox="1"/>
          <p:nvPr/>
        </p:nvSpPr>
        <p:spPr>
          <a:xfrm>
            <a:off x="489461" y="2601238"/>
            <a:ext cx="2361500" cy="461665"/>
          </a:xfrm>
          <a:prstGeom prst="rect">
            <a:avLst/>
          </a:prstGeom>
          <a:noFill/>
        </p:spPr>
        <p:txBody>
          <a:bodyPr wrap="square">
            <a:spAutoFit/>
          </a:bodyPr>
          <a:lstStyle/>
          <a:p>
            <a:r>
              <a:rPr lang="fr-CH" sz="2400" dirty="0">
                <a:highlight>
                  <a:srgbClr val="FFFF00"/>
                </a:highlight>
                <a:latin typeface="Arial Rounded MT Bold" panose="020F0704030504030204" pitchFamily="34" charset="77"/>
              </a:rPr>
              <a:t>28</a:t>
            </a:r>
            <a:r>
              <a:rPr lang="fr-CH" sz="2400" dirty="0">
                <a:effectLst/>
                <a:highlight>
                  <a:srgbClr val="FFFF00"/>
                </a:highlight>
                <a:latin typeface="Arial Rounded MT Bold" panose="020F0704030504030204" pitchFamily="34" charset="77"/>
              </a:rPr>
              <a:t> mars 2024</a:t>
            </a:r>
            <a:endParaRPr lang="fr-FR" sz="2400" dirty="0">
              <a:highlight>
                <a:srgbClr val="FFFF00"/>
              </a:highlight>
              <a:latin typeface="Arial Rounded MT Bold" panose="020F0704030504030204" pitchFamily="34" charset="77"/>
            </a:endParaRPr>
          </a:p>
        </p:txBody>
      </p:sp>
      <p:pic>
        <p:nvPicPr>
          <p:cNvPr id="4" name="Image 3">
            <a:extLst>
              <a:ext uri="{FF2B5EF4-FFF2-40B4-BE49-F238E27FC236}">
                <a16:creationId xmlns:a16="http://schemas.microsoft.com/office/drawing/2014/main" id="{3E016D6A-2B88-70B3-E6FB-C01C90AB81D1}"/>
              </a:ext>
            </a:extLst>
          </p:cNvPr>
          <p:cNvPicPr>
            <a:picLocks noChangeAspect="1"/>
          </p:cNvPicPr>
          <p:nvPr/>
        </p:nvPicPr>
        <p:blipFill>
          <a:blip r:embed="rId2"/>
          <a:stretch>
            <a:fillRect/>
          </a:stretch>
        </p:blipFill>
        <p:spPr>
          <a:xfrm>
            <a:off x="7825789" y="287105"/>
            <a:ext cx="4024450" cy="6570895"/>
          </a:xfrm>
          <a:prstGeom prst="rect">
            <a:avLst/>
          </a:prstGeom>
          <a:ln>
            <a:solidFill>
              <a:schemeClr val="tx1"/>
            </a:solidFill>
          </a:ln>
        </p:spPr>
      </p:pic>
      <p:sp>
        <p:nvSpPr>
          <p:cNvPr id="11" name="ZoneTexte 10">
            <a:extLst>
              <a:ext uri="{FF2B5EF4-FFF2-40B4-BE49-F238E27FC236}">
                <a16:creationId xmlns:a16="http://schemas.microsoft.com/office/drawing/2014/main" id="{AE330EE7-6596-DCC4-0745-00FC869FEE4C}"/>
              </a:ext>
            </a:extLst>
          </p:cNvPr>
          <p:cNvSpPr txBox="1"/>
          <p:nvPr/>
        </p:nvSpPr>
        <p:spPr>
          <a:xfrm>
            <a:off x="208287" y="3735790"/>
            <a:ext cx="7259337" cy="2462213"/>
          </a:xfrm>
          <a:prstGeom prst="rect">
            <a:avLst/>
          </a:prstGeom>
          <a:noFill/>
        </p:spPr>
        <p:txBody>
          <a:bodyPr wrap="square">
            <a:spAutoFit/>
          </a:bodyPr>
          <a:lstStyle/>
          <a:p>
            <a:r>
              <a:rPr lang="fr-CH" sz="2200" dirty="0">
                <a:effectLst/>
                <a:latin typeface="Helvetica Neue" panose="02000503000000020004" pitchFamily="2" charset="0"/>
              </a:rPr>
              <a:t>Ces leçons étaient un projet pilote qui a débuté à la rentrée 2023, et qui a été mené cette année dans quelques classes, nous explique la chargée de communication du Département de l’instruction publique (DIP). Et Lauranne </a:t>
            </a:r>
            <a:r>
              <a:rPr lang="fr-CH" sz="2200" dirty="0" err="1">
                <a:effectLst/>
                <a:latin typeface="Helvetica Neue" panose="02000503000000020004" pitchFamily="2" charset="0"/>
              </a:rPr>
              <a:t>Peman</a:t>
            </a:r>
            <a:r>
              <a:rPr lang="fr-CH" sz="2200" dirty="0">
                <a:effectLst/>
                <a:latin typeface="Helvetica Neue" panose="02000503000000020004" pitchFamily="2" charset="0"/>
              </a:rPr>
              <a:t>-Bartolini d’affirmer clairement : </a:t>
            </a:r>
            <a:br>
              <a:rPr lang="fr-CH" sz="2200" dirty="0">
                <a:effectLst/>
                <a:latin typeface="Helvetica Neue" panose="02000503000000020004" pitchFamily="2" charset="0"/>
              </a:rPr>
            </a:br>
            <a:r>
              <a:rPr lang="fr-CH" sz="2200" b="1" dirty="0">
                <a:effectLst/>
                <a:highlight>
                  <a:srgbClr val="FFFF00"/>
                </a:highlight>
                <a:latin typeface="Helvetica Neue" panose="02000503000000020004" pitchFamily="2" charset="0"/>
              </a:rPr>
              <a:t>« Nous avons décidé de ne pas pérenniser ce proje</a:t>
            </a:r>
            <a:r>
              <a:rPr lang="fr-CH" sz="2200" dirty="0">
                <a:effectLst/>
                <a:highlight>
                  <a:srgbClr val="FFFF00"/>
                </a:highlight>
                <a:latin typeface="Helvetica Neue" panose="02000503000000020004" pitchFamily="2" charset="0"/>
              </a:rPr>
              <a:t>t »</a:t>
            </a:r>
          </a:p>
        </p:txBody>
      </p:sp>
      <p:sp>
        <p:nvSpPr>
          <p:cNvPr id="12" name="Bulle rectangulaire à coins arrondis 11">
            <a:extLst>
              <a:ext uri="{FF2B5EF4-FFF2-40B4-BE49-F238E27FC236}">
                <a16:creationId xmlns:a16="http://schemas.microsoft.com/office/drawing/2014/main" id="{0598324E-E187-D593-9217-B3913BEBD5B9}"/>
              </a:ext>
            </a:extLst>
          </p:cNvPr>
          <p:cNvSpPr/>
          <p:nvPr/>
        </p:nvSpPr>
        <p:spPr>
          <a:xfrm>
            <a:off x="173429" y="3486759"/>
            <a:ext cx="7259337" cy="2962380"/>
          </a:xfrm>
          <a:prstGeom prst="wedgeRoundRectCallout">
            <a:avLst>
              <a:gd name="adj1" fmla="val 12312"/>
              <a:gd name="adj2" fmla="val -76327"/>
              <a:gd name="adj3" fmla="val 16667"/>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8B27142E-2184-13FE-0DC4-262323A8BCE4}"/>
              </a:ext>
            </a:extLst>
          </p:cNvPr>
          <p:cNvSpPr/>
          <p:nvPr/>
        </p:nvSpPr>
        <p:spPr>
          <a:xfrm>
            <a:off x="7621484" y="618853"/>
            <a:ext cx="4389120" cy="1209947"/>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ZoneTexte 7">
            <a:extLst>
              <a:ext uri="{FF2B5EF4-FFF2-40B4-BE49-F238E27FC236}">
                <a16:creationId xmlns:a16="http://schemas.microsoft.com/office/drawing/2014/main" id="{8B03FA0B-82F8-AA88-47EE-CD04FABAE902}"/>
              </a:ext>
            </a:extLst>
          </p:cNvPr>
          <p:cNvSpPr txBox="1"/>
          <p:nvPr/>
        </p:nvSpPr>
        <p:spPr>
          <a:xfrm>
            <a:off x="5984597" y="2739452"/>
            <a:ext cx="1124863" cy="1446550"/>
          </a:xfrm>
          <a:prstGeom prst="rect">
            <a:avLst/>
          </a:prstGeom>
          <a:noFill/>
        </p:spPr>
        <p:txBody>
          <a:bodyPr wrap="square">
            <a:spAutoFit/>
          </a:bodyPr>
          <a:lstStyle/>
          <a:p>
            <a:r>
              <a:rPr lang="fr-CH" sz="8800" dirty="0">
                <a:solidFill>
                  <a:srgbClr val="000000"/>
                </a:solidFill>
                <a:effectLst/>
                <a:latin typeface="Helvetica Neue" panose="02000503000000020004" pitchFamily="2" charset="0"/>
              </a:rPr>
              <a:t>⚡️</a:t>
            </a:r>
          </a:p>
        </p:txBody>
      </p:sp>
    </p:spTree>
    <p:extLst>
      <p:ext uri="{BB962C8B-B14F-4D97-AF65-F5344CB8AC3E}">
        <p14:creationId xmlns:p14="http://schemas.microsoft.com/office/powerpoint/2010/main" val="85103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55"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1000" fill="hold"/>
                                        <p:tgtEl>
                                          <p:spTgt spid="12"/>
                                        </p:tgtEl>
                                        <p:attrNameLst>
                                          <p:attrName>ppt_w</p:attrName>
                                        </p:attrNameLst>
                                      </p:cBhvr>
                                      <p:tavLst>
                                        <p:tav tm="0">
                                          <p:val>
                                            <p:strVal val="#ppt_w*0.70"/>
                                          </p:val>
                                        </p:tav>
                                        <p:tav tm="100000">
                                          <p:val>
                                            <p:strVal val="#ppt_w"/>
                                          </p:val>
                                        </p:tav>
                                      </p:tavLst>
                                    </p:anim>
                                    <p:anim calcmode="lin" valueType="num">
                                      <p:cBhvr>
                                        <p:cTn id="18" dur="1000" fill="hold"/>
                                        <p:tgtEl>
                                          <p:spTgt spid="12"/>
                                        </p:tgtEl>
                                        <p:attrNameLst>
                                          <p:attrName>ppt_h</p:attrName>
                                        </p:attrNameLst>
                                      </p:cBhvr>
                                      <p:tavLst>
                                        <p:tav tm="0">
                                          <p:val>
                                            <p:strVal val="#ppt_h"/>
                                          </p:val>
                                        </p:tav>
                                        <p:tav tm="100000">
                                          <p:val>
                                            <p:strVal val="#ppt_h"/>
                                          </p:val>
                                        </p:tav>
                                      </p:tavLst>
                                    </p:anim>
                                    <p:animEffect transition="in" filter="fade">
                                      <p:cBhvr>
                                        <p:cTn id="19" dur="1000"/>
                                        <p:tgtEl>
                                          <p:spTgt spid="12"/>
                                        </p:tgtEl>
                                      </p:cBhvr>
                                    </p:animEffect>
                                  </p:childTnLst>
                                </p:cTn>
                              </p:par>
                              <p:par>
                                <p:cTn id="20" presetID="55"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1000" fill="hold"/>
                                        <p:tgtEl>
                                          <p:spTgt spid="11"/>
                                        </p:tgtEl>
                                        <p:attrNameLst>
                                          <p:attrName>ppt_w</p:attrName>
                                        </p:attrNameLst>
                                      </p:cBhvr>
                                      <p:tavLst>
                                        <p:tav tm="0">
                                          <p:val>
                                            <p:strVal val="#ppt_w*0.70"/>
                                          </p:val>
                                        </p:tav>
                                        <p:tav tm="100000">
                                          <p:val>
                                            <p:strVal val="#ppt_w"/>
                                          </p:val>
                                        </p:tav>
                                      </p:tavLst>
                                    </p:anim>
                                    <p:anim calcmode="lin" valueType="num">
                                      <p:cBhvr>
                                        <p:cTn id="23" dur="1000" fill="hold"/>
                                        <p:tgtEl>
                                          <p:spTgt spid="11"/>
                                        </p:tgtEl>
                                        <p:attrNameLst>
                                          <p:attrName>ppt_h</p:attrName>
                                        </p:attrNameLst>
                                      </p:cBhvr>
                                      <p:tavLst>
                                        <p:tav tm="0">
                                          <p:val>
                                            <p:strVal val="#ppt_h"/>
                                          </p:val>
                                        </p:tav>
                                        <p:tav tm="100000">
                                          <p:val>
                                            <p:strVal val="#ppt_h"/>
                                          </p:val>
                                        </p:tav>
                                      </p:tavLst>
                                    </p:anim>
                                    <p:animEffect transition="in" filter="fade">
                                      <p:cBhvr>
                                        <p:cTn id="24" dur="10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38" presetClass="entr" presetSubtype="0" accel="50000" fill="hold" grpId="0" nodeType="clickEffect">
                                  <p:stCondLst>
                                    <p:cond delay="0"/>
                                  </p:stCondLst>
                                  <p:iterate type="lt">
                                    <p:tmPct val="50000"/>
                                  </p:iterate>
                                  <p:childTnLst>
                                    <p:set>
                                      <p:cBhvr>
                                        <p:cTn id="28" dur="1" fill="hold">
                                          <p:stCondLst>
                                            <p:cond delay="0"/>
                                          </p:stCondLst>
                                        </p:cTn>
                                        <p:tgtEl>
                                          <p:spTgt spid="8"/>
                                        </p:tgtEl>
                                        <p:attrNameLst>
                                          <p:attrName>style.visibility</p:attrName>
                                        </p:attrNameLst>
                                      </p:cBhvr>
                                      <p:to>
                                        <p:strVal val="visible"/>
                                      </p:to>
                                    </p:set>
                                    <p:set>
                                      <p:cBhvr>
                                        <p:cTn id="29" dur="455" fill="hold">
                                          <p:stCondLst>
                                            <p:cond delay="0"/>
                                          </p:stCondLst>
                                        </p:cTn>
                                        <p:tgtEl>
                                          <p:spTgt spid="8"/>
                                        </p:tgtEl>
                                        <p:attrNameLst>
                                          <p:attrName>style.rotation</p:attrName>
                                        </p:attrNameLst>
                                      </p:cBhvr>
                                      <p:to>
                                        <p:strVal val="-45.0"/>
                                      </p:to>
                                    </p:set>
                                    <p:anim calcmode="lin" valueType="num">
                                      <p:cBhvr>
                                        <p:cTn id="30" dur="455" fill="hold">
                                          <p:stCondLst>
                                            <p:cond delay="455"/>
                                          </p:stCondLst>
                                        </p:cTn>
                                        <p:tgtEl>
                                          <p:spTgt spid="8"/>
                                        </p:tgtEl>
                                        <p:attrNameLst>
                                          <p:attrName>style.rotation</p:attrName>
                                        </p:attrNameLst>
                                      </p:cBhvr>
                                      <p:tavLst>
                                        <p:tav tm="0">
                                          <p:val>
                                            <p:fltVal val="-45"/>
                                          </p:val>
                                        </p:tav>
                                        <p:tav tm="69900">
                                          <p:val>
                                            <p:fltVal val="45"/>
                                          </p:val>
                                        </p:tav>
                                        <p:tav tm="100000">
                                          <p:val>
                                            <p:fltVal val="0"/>
                                          </p:val>
                                        </p:tav>
                                      </p:tavLst>
                                    </p:anim>
                                    <p:anim calcmode="lin" valueType="num">
                                      <p:cBhvr>
                                        <p:cTn id="31" dur="455" fill="hold">
                                          <p:stCondLst>
                                            <p:cond delay="0"/>
                                          </p:stCondLst>
                                        </p:cTn>
                                        <p:tgtEl>
                                          <p:spTgt spid="8"/>
                                        </p:tgtEl>
                                        <p:attrNameLst>
                                          <p:attrName>ppt_y</p:attrName>
                                        </p:attrNameLst>
                                      </p:cBhvr>
                                      <p:tavLst>
                                        <p:tav tm="0">
                                          <p:val>
                                            <p:strVal val="#ppt_y-1"/>
                                          </p:val>
                                        </p:tav>
                                        <p:tav tm="100000">
                                          <p:val>
                                            <p:strVal val="#ppt_y-(0.354*#ppt_w-0.172*#ppt_h)"/>
                                          </p:val>
                                        </p:tav>
                                      </p:tavLst>
                                    </p:anim>
                                    <p:anim calcmode="lin" valueType="num">
                                      <p:cBhvr>
                                        <p:cTn id="32" dur="156" decel="50000" autoRev="1" fill="hold">
                                          <p:stCondLst>
                                            <p:cond delay="455"/>
                                          </p:stCondLst>
                                        </p:cTn>
                                        <p:tgtEl>
                                          <p:spTgt spid="8"/>
                                        </p:tgtEl>
                                        <p:attrNameLst>
                                          <p:attrName>ppt_y</p:attrName>
                                        </p:attrNameLst>
                                      </p:cBhvr>
                                      <p:tavLst>
                                        <p:tav tm="0">
                                          <p:val>
                                            <p:strVal val="#ppt_y-(0.354*#ppt_w-0.172*#ppt_h)"/>
                                          </p:val>
                                        </p:tav>
                                        <p:tav tm="100000">
                                          <p:val>
                                            <p:strVal val="#ppt_y-(0.354*#ppt_w-0.172*#ppt_h)-#ppt_h/2"/>
                                          </p:val>
                                        </p:tav>
                                      </p:tavLst>
                                    </p:anim>
                                    <p:anim calcmode="lin" valueType="num">
                                      <p:cBhvr>
                                        <p:cTn id="33" dur="136" fill="hold">
                                          <p:stCondLst>
                                            <p:cond delay="864"/>
                                          </p:stCondLst>
                                        </p:cTn>
                                        <p:tgtEl>
                                          <p:spTgt spid="8"/>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animBg="1"/>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A9BF8C5F-863E-557C-6BF7-8BF43ECD5B78}"/>
              </a:ext>
            </a:extLst>
          </p:cNvPr>
          <p:cNvSpPr txBox="1"/>
          <p:nvPr/>
        </p:nvSpPr>
        <p:spPr>
          <a:xfrm>
            <a:off x="1401194" y="339919"/>
            <a:ext cx="9349184" cy="923330"/>
          </a:xfrm>
          <a:prstGeom prst="rect">
            <a:avLst/>
          </a:prstGeom>
          <a:noFill/>
        </p:spPr>
        <p:txBody>
          <a:bodyPr wrap="square">
            <a:spAutoFit/>
          </a:bodyPr>
          <a:lstStyle/>
          <a:p>
            <a:r>
              <a:rPr lang="fr-CH" sz="5400" dirty="0">
                <a:latin typeface="Gill Sans Ultra Bold" panose="020B0A02020104020203" pitchFamily="34" charset="77"/>
              </a:rPr>
              <a:t>La guerre en Ukraine</a:t>
            </a:r>
          </a:p>
        </p:txBody>
      </p:sp>
      <p:sp>
        <p:nvSpPr>
          <p:cNvPr id="12" name="ZoneTexte 11">
            <a:extLst>
              <a:ext uri="{FF2B5EF4-FFF2-40B4-BE49-F238E27FC236}">
                <a16:creationId xmlns:a16="http://schemas.microsoft.com/office/drawing/2014/main" id="{05F34124-DCE7-889F-47AE-58C3863D658B}"/>
              </a:ext>
            </a:extLst>
          </p:cNvPr>
          <p:cNvSpPr txBox="1"/>
          <p:nvPr/>
        </p:nvSpPr>
        <p:spPr>
          <a:xfrm>
            <a:off x="658243" y="459826"/>
            <a:ext cx="1212508" cy="830997"/>
          </a:xfrm>
          <a:prstGeom prst="rect">
            <a:avLst/>
          </a:prstGeom>
          <a:noFill/>
        </p:spPr>
        <p:txBody>
          <a:bodyPr wrap="square">
            <a:spAutoFit/>
          </a:bodyPr>
          <a:lstStyle/>
          <a:p>
            <a:r>
              <a:rPr lang="fr-CH" sz="4800" dirty="0">
                <a:effectLst/>
                <a:latin typeface=".Apple Color Emoji UI"/>
              </a:rPr>
              <a:t>6️⃣</a:t>
            </a:r>
          </a:p>
        </p:txBody>
      </p:sp>
      <p:pic>
        <p:nvPicPr>
          <p:cNvPr id="31748" name="Picture 4" descr="Guerre en Ukraine, un an après : les six photos marquantes du conflit –  L'Express">
            <a:extLst>
              <a:ext uri="{FF2B5EF4-FFF2-40B4-BE49-F238E27FC236}">
                <a16:creationId xmlns:a16="http://schemas.microsoft.com/office/drawing/2014/main" id="{28F96758-5447-CE0C-38F7-F0F31586E1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243" y="1635760"/>
            <a:ext cx="5998527" cy="399778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1750" name="Picture 6">
            <a:extLst>
              <a:ext uri="{FF2B5EF4-FFF2-40B4-BE49-F238E27FC236}">
                <a16:creationId xmlns:a16="http://schemas.microsoft.com/office/drawing/2014/main" id="{1CEBF922-473B-B572-0E69-CD9FD0B59B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3751" y="1635760"/>
            <a:ext cx="2408873" cy="180477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1746" name="Picture 2" descr="Guerre en Ukraine : Azov, un régiment ultra-nationaliste et sulfureux,  devenu symbole du martyre de Marioupol">
            <a:extLst>
              <a:ext uri="{FF2B5EF4-FFF2-40B4-BE49-F238E27FC236}">
                <a16:creationId xmlns:a16="http://schemas.microsoft.com/office/drawing/2014/main" id="{EAE826F4-04B9-6F42-82B5-90414FF024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18480" y="3292281"/>
            <a:ext cx="6350000" cy="3175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4" name="ZoneTexte 13">
            <a:extLst>
              <a:ext uri="{FF2B5EF4-FFF2-40B4-BE49-F238E27FC236}">
                <a16:creationId xmlns:a16="http://schemas.microsoft.com/office/drawing/2014/main" id="{3C1CE1A5-5DD0-7CB1-B16F-EEA8ABE3EA92}"/>
              </a:ext>
            </a:extLst>
          </p:cNvPr>
          <p:cNvSpPr txBox="1"/>
          <p:nvPr/>
        </p:nvSpPr>
        <p:spPr>
          <a:xfrm>
            <a:off x="9312624" y="2738283"/>
            <a:ext cx="3245839" cy="553998"/>
          </a:xfrm>
          <a:prstGeom prst="rect">
            <a:avLst/>
          </a:prstGeom>
          <a:noFill/>
        </p:spPr>
        <p:txBody>
          <a:bodyPr wrap="square">
            <a:spAutoFit/>
          </a:bodyPr>
          <a:lstStyle/>
          <a:p>
            <a:r>
              <a:rPr lang="fr-CH" sz="1800" b="1" dirty="0" err="1">
                <a:solidFill>
                  <a:srgbClr val="141414"/>
                </a:solidFill>
                <a:latin typeface="Arial Rounded MT Bold" panose="020F0704030504030204" pitchFamily="34" charset="77"/>
              </a:rPr>
              <a:t>Volodymyr</a:t>
            </a:r>
            <a:r>
              <a:rPr lang="fr-CH" sz="1800" b="1" dirty="0">
                <a:solidFill>
                  <a:srgbClr val="141414"/>
                </a:solidFill>
                <a:latin typeface="Arial Rounded MT Bold" panose="020F0704030504030204" pitchFamily="34" charset="77"/>
              </a:rPr>
              <a:t> </a:t>
            </a:r>
            <a:r>
              <a:rPr lang="fr-CH" sz="1800" b="1" dirty="0" err="1">
                <a:solidFill>
                  <a:srgbClr val="141414"/>
                </a:solidFill>
                <a:latin typeface="Arial Rounded MT Bold" panose="020F0704030504030204" pitchFamily="34" charset="77"/>
              </a:rPr>
              <a:t>Zelensky</a:t>
            </a:r>
            <a:br>
              <a:rPr lang="fr-CH" sz="1800" b="1" dirty="0">
                <a:latin typeface="Arial Rounded MT Bold" panose="020F0704030504030204" pitchFamily="34" charset="77"/>
              </a:rPr>
            </a:br>
            <a:r>
              <a:rPr lang="fr-CH" sz="1200" b="1" dirty="0">
                <a:solidFill>
                  <a:srgbClr val="141414"/>
                </a:solidFill>
                <a:latin typeface="Arial Rounded MT Bold" panose="020F0704030504030204" pitchFamily="34" charset="77"/>
              </a:rPr>
              <a:t>Président ukrainien</a:t>
            </a:r>
            <a:endParaRPr lang="fr-FR" sz="1200" dirty="0">
              <a:latin typeface="Arial Rounded MT Bold" panose="020F0704030504030204" pitchFamily="34" charset="77"/>
            </a:endParaRPr>
          </a:p>
        </p:txBody>
      </p:sp>
    </p:spTree>
    <p:extLst>
      <p:ext uri="{BB962C8B-B14F-4D97-AF65-F5344CB8AC3E}">
        <p14:creationId xmlns:p14="http://schemas.microsoft.com/office/powerpoint/2010/main" val="3692895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1ED65F-B423-2041-AF3D-B775BE319C53}"/>
              </a:ext>
            </a:extLst>
          </p:cNvPr>
          <p:cNvSpPr>
            <a:spLocks noGrp="1"/>
          </p:cNvSpPr>
          <p:nvPr>
            <p:ph type="title"/>
          </p:nvPr>
        </p:nvSpPr>
        <p:spPr>
          <a:xfrm>
            <a:off x="501307" y="465408"/>
            <a:ext cx="11494186" cy="1325563"/>
          </a:xfrm>
        </p:spPr>
        <p:txBody>
          <a:bodyPr>
            <a:noAutofit/>
          </a:bodyPr>
          <a:lstStyle/>
          <a:p>
            <a:pPr algn="l"/>
            <a:r>
              <a:rPr lang="fr-CH" b="1" i="0" dirty="0">
                <a:solidFill>
                  <a:srgbClr val="000000"/>
                </a:solidFill>
                <a:effectLst/>
                <a:latin typeface="Arial Rounded MT Bold" panose="020F0704030504030204" pitchFamily="34" charset="77"/>
              </a:rPr>
              <a:t>L’Ukraine pourrait perdre la guerre contre la Russie dès 2024, met en garde la CIA</a:t>
            </a:r>
          </a:p>
        </p:txBody>
      </p:sp>
      <p:sp>
        <p:nvSpPr>
          <p:cNvPr id="6" name="ZoneTexte 5">
            <a:extLst>
              <a:ext uri="{FF2B5EF4-FFF2-40B4-BE49-F238E27FC236}">
                <a16:creationId xmlns:a16="http://schemas.microsoft.com/office/drawing/2014/main" id="{6C8D03DC-DBEC-6746-FFA5-84EE7F03A17D}"/>
              </a:ext>
            </a:extLst>
          </p:cNvPr>
          <p:cNvSpPr txBox="1"/>
          <p:nvPr/>
        </p:nvSpPr>
        <p:spPr>
          <a:xfrm>
            <a:off x="5304343" y="2287596"/>
            <a:ext cx="2046038" cy="369332"/>
          </a:xfrm>
          <a:prstGeom prst="rect">
            <a:avLst/>
          </a:prstGeom>
          <a:noFill/>
        </p:spPr>
        <p:txBody>
          <a:bodyPr wrap="square">
            <a:spAutoFit/>
          </a:bodyPr>
          <a:lstStyle/>
          <a:p>
            <a:r>
              <a:rPr lang="fr-FR"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19</a:t>
            </a:r>
            <a:r>
              <a:rPr lang="fr-FR" sz="18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 avril 2024</a:t>
            </a:r>
            <a:endParaRPr lang="fr-FR"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0" name="ZoneTexte 9">
            <a:extLst>
              <a:ext uri="{FF2B5EF4-FFF2-40B4-BE49-F238E27FC236}">
                <a16:creationId xmlns:a16="http://schemas.microsoft.com/office/drawing/2014/main" id="{E6890B4F-39D1-3CB4-269F-39D07499EC31}"/>
              </a:ext>
            </a:extLst>
          </p:cNvPr>
          <p:cNvSpPr txBox="1"/>
          <p:nvPr/>
        </p:nvSpPr>
        <p:spPr>
          <a:xfrm>
            <a:off x="4605944" y="1487782"/>
            <a:ext cx="1124863" cy="1446550"/>
          </a:xfrm>
          <a:prstGeom prst="rect">
            <a:avLst/>
          </a:prstGeom>
          <a:noFill/>
        </p:spPr>
        <p:txBody>
          <a:bodyPr wrap="square">
            <a:spAutoFit/>
          </a:bodyPr>
          <a:lstStyle/>
          <a:p>
            <a:r>
              <a:rPr lang="fr-CH" sz="8800" dirty="0">
                <a:solidFill>
                  <a:srgbClr val="000000"/>
                </a:solidFill>
                <a:effectLst/>
                <a:latin typeface="Helvetica Neue" panose="02000503000000020004" pitchFamily="2" charset="0"/>
              </a:rPr>
              <a:t>⚡️</a:t>
            </a:r>
          </a:p>
        </p:txBody>
      </p:sp>
      <p:sp>
        <p:nvSpPr>
          <p:cNvPr id="3" name="AutoShape 2">
            <a:extLst>
              <a:ext uri="{FF2B5EF4-FFF2-40B4-BE49-F238E27FC236}">
                <a16:creationId xmlns:a16="http://schemas.microsoft.com/office/drawing/2014/main" id="{39F411C5-FBF7-91CA-9FA9-9E360F6D7E9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2" name="Image 11">
            <a:extLst>
              <a:ext uri="{FF2B5EF4-FFF2-40B4-BE49-F238E27FC236}">
                <a16:creationId xmlns:a16="http://schemas.microsoft.com/office/drawing/2014/main" id="{6924D5D4-3E2A-D608-FA1B-679CF4F76FD1}"/>
              </a:ext>
            </a:extLst>
          </p:cNvPr>
          <p:cNvPicPr>
            <a:picLocks noChangeAspect="1"/>
          </p:cNvPicPr>
          <p:nvPr/>
        </p:nvPicPr>
        <p:blipFill>
          <a:blip r:embed="rId2"/>
          <a:stretch>
            <a:fillRect/>
          </a:stretch>
        </p:blipFill>
        <p:spPr>
          <a:xfrm>
            <a:off x="9420860" y="1828674"/>
            <a:ext cx="2540000" cy="533400"/>
          </a:xfrm>
          <a:prstGeom prst="rect">
            <a:avLst/>
          </a:prstGeom>
        </p:spPr>
      </p:pic>
      <p:sp>
        <p:nvSpPr>
          <p:cNvPr id="14" name="ZoneTexte 13">
            <a:extLst>
              <a:ext uri="{FF2B5EF4-FFF2-40B4-BE49-F238E27FC236}">
                <a16:creationId xmlns:a16="http://schemas.microsoft.com/office/drawing/2014/main" id="{AE999371-584C-6822-855F-BC1738F2CB6C}"/>
              </a:ext>
            </a:extLst>
          </p:cNvPr>
          <p:cNvSpPr txBox="1"/>
          <p:nvPr/>
        </p:nvSpPr>
        <p:spPr>
          <a:xfrm>
            <a:off x="596647" y="2306795"/>
            <a:ext cx="4098921" cy="4154984"/>
          </a:xfrm>
          <a:prstGeom prst="rect">
            <a:avLst/>
          </a:prstGeom>
          <a:noFill/>
          <a:ln>
            <a:solidFill>
              <a:schemeClr val="tx1"/>
            </a:solidFill>
          </a:ln>
        </p:spPr>
        <p:txBody>
          <a:bodyPr wrap="square">
            <a:spAutoFit/>
          </a:bodyPr>
          <a:lstStyle/>
          <a:p>
            <a:r>
              <a:rPr lang="fr-CH" sz="2400" b="0" i="0" dirty="0">
                <a:solidFill>
                  <a:srgbClr val="000000"/>
                </a:solidFill>
                <a:effectLst/>
                <a:latin typeface="Montserrat" pitchFamily="2" charset="77"/>
              </a:rPr>
              <a:t>L’avertissement du chef des services de renseignement américain intervient deux jours avant le vote de la chambre américaine des représentants sur une enveloppe de milliards de dollars d’aide à l’Ukraine.</a:t>
            </a:r>
            <a:endParaRPr lang="fr-FR" sz="2400" dirty="0"/>
          </a:p>
        </p:txBody>
      </p:sp>
      <p:pic>
        <p:nvPicPr>
          <p:cNvPr id="48134" name="Picture 6" descr="Des artilleurs ukrainiens près de la ville de Kupyansk, dans la région de Kharkiv, le 18 avril 2024.">
            <a:extLst>
              <a:ext uri="{FF2B5EF4-FFF2-40B4-BE49-F238E27FC236}">
                <a16:creationId xmlns:a16="http://schemas.microsoft.com/office/drawing/2014/main" id="{5686D97F-B1F9-C7B8-0A90-C13DAF83B5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8658" y="2728035"/>
            <a:ext cx="6329680" cy="35604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2336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10"/>
                                        </p:tgtEl>
                                        <p:attrNameLst>
                                          <p:attrName>style.visibility</p:attrName>
                                        </p:attrNameLst>
                                      </p:cBhvr>
                                      <p:to>
                                        <p:strVal val="visible"/>
                                      </p:to>
                                    </p:set>
                                    <p:set>
                                      <p:cBhvr>
                                        <p:cTn id="7" dur="455" fill="hold">
                                          <p:stCondLst>
                                            <p:cond delay="0"/>
                                          </p:stCondLst>
                                        </p:cTn>
                                        <p:tgtEl>
                                          <p:spTgt spid="10"/>
                                        </p:tgtEl>
                                        <p:attrNameLst>
                                          <p:attrName>style.rotation</p:attrName>
                                        </p:attrNameLst>
                                      </p:cBhvr>
                                      <p:to>
                                        <p:strVal val="-45.0"/>
                                      </p:to>
                                    </p:set>
                                    <p:anim calcmode="lin" valueType="num">
                                      <p:cBhvr>
                                        <p:cTn id="8" dur="455" fill="hold">
                                          <p:stCondLst>
                                            <p:cond delay="455"/>
                                          </p:stCondLst>
                                        </p:cTn>
                                        <p:tgtEl>
                                          <p:spTgt spid="10"/>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10"/>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10"/>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10"/>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5" presetClass="entr" presetSubtype="0"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p:cTn id="16" dur="1000" fill="hold"/>
                                        <p:tgtEl>
                                          <p:spTgt spid="14"/>
                                        </p:tgtEl>
                                        <p:attrNameLst>
                                          <p:attrName>ppt_w</p:attrName>
                                        </p:attrNameLst>
                                      </p:cBhvr>
                                      <p:tavLst>
                                        <p:tav tm="0">
                                          <p:val>
                                            <p:strVal val="#ppt_w*0.70"/>
                                          </p:val>
                                        </p:tav>
                                        <p:tav tm="100000">
                                          <p:val>
                                            <p:strVal val="#ppt_w"/>
                                          </p:val>
                                        </p:tav>
                                      </p:tavLst>
                                    </p:anim>
                                    <p:anim calcmode="lin" valueType="num">
                                      <p:cBhvr>
                                        <p:cTn id="17" dur="1000" fill="hold"/>
                                        <p:tgtEl>
                                          <p:spTgt spid="14"/>
                                        </p:tgtEl>
                                        <p:attrNameLst>
                                          <p:attrName>ppt_h</p:attrName>
                                        </p:attrNameLst>
                                      </p:cBhvr>
                                      <p:tavLst>
                                        <p:tav tm="0">
                                          <p:val>
                                            <p:strVal val="#ppt_h"/>
                                          </p:val>
                                        </p:tav>
                                        <p:tav tm="100000">
                                          <p:val>
                                            <p:strVal val="#ppt_h"/>
                                          </p:val>
                                        </p:tav>
                                      </p:tavLst>
                                    </p:anim>
                                    <p:animEffect transition="in" filter="fade">
                                      <p:cBhvr>
                                        <p:cTn id="18" dur="1000"/>
                                        <p:tgtEl>
                                          <p:spTgt spid="14"/>
                                        </p:tgtEl>
                                      </p:cBhvr>
                                    </p:animEffect>
                                  </p:childTnLst>
                                </p:cTn>
                              </p:par>
                              <p:par>
                                <p:cTn id="19" presetID="55" presetClass="entr" presetSubtype="0" fill="hold" nodeType="withEffect">
                                  <p:stCondLst>
                                    <p:cond delay="0"/>
                                  </p:stCondLst>
                                  <p:childTnLst>
                                    <p:set>
                                      <p:cBhvr>
                                        <p:cTn id="20" dur="1" fill="hold">
                                          <p:stCondLst>
                                            <p:cond delay="0"/>
                                          </p:stCondLst>
                                        </p:cTn>
                                        <p:tgtEl>
                                          <p:spTgt spid="48134"/>
                                        </p:tgtEl>
                                        <p:attrNameLst>
                                          <p:attrName>style.visibility</p:attrName>
                                        </p:attrNameLst>
                                      </p:cBhvr>
                                      <p:to>
                                        <p:strVal val="visible"/>
                                      </p:to>
                                    </p:set>
                                    <p:anim calcmode="lin" valueType="num">
                                      <p:cBhvr>
                                        <p:cTn id="21" dur="1000" fill="hold"/>
                                        <p:tgtEl>
                                          <p:spTgt spid="48134"/>
                                        </p:tgtEl>
                                        <p:attrNameLst>
                                          <p:attrName>ppt_w</p:attrName>
                                        </p:attrNameLst>
                                      </p:cBhvr>
                                      <p:tavLst>
                                        <p:tav tm="0">
                                          <p:val>
                                            <p:strVal val="#ppt_w*0.70"/>
                                          </p:val>
                                        </p:tav>
                                        <p:tav tm="100000">
                                          <p:val>
                                            <p:strVal val="#ppt_w"/>
                                          </p:val>
                                        </p:tav>
                                      </p:tavLst>
                                    </p:anim>
                                    <p:anim calcmode="lin" valueType="num">
                                      <p:cBhvr>
                                        <p:cTn id="22" dur="1000" fill="hold"/>
                                        <p:tgtEl>
                                          <p:spTgt spid="48134"/>
                                        </p:tgtEl>
                                        <p:attrNameLst>
                                          <p:attrName>ppt_h</p:attrName>
                                        </p:attrNameLst>
                                      </p:cBhvr>
                                      <p:tavLst>
                                        <p:tav tm="0">
                                          <p:val>
                                            <p:strVal val="#ppt_h"/>
                                          </p:val>
                                        </p:tav>
                                        <p:tav tm="100000">
                                          <p:val>
                                            <p:strVal val="#ppt_h"/>
                                          </p:val>
                                        </p:tav>
                                      </p:tavLst>
                                    </p:anim>
                                    <p:animEffect transition="in" filter="fade">
                                      <p:cBhvr>
                                        <p:cTn id="23" dur="1000"/>
                                        <p:tgtEl>
                                          <p:spTgt spid="48134"/>
                                        </p:tgtEl>
                                      </p:cBhvr>
                                    </p:animEffect>
                                  </p:childTnLst>
                                </p:cTn>
                              </p:par>
                              <p:par>
                                <p:cTn id="24" presetID="55" presetClass="entr" presetSubtype="0"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1000" fill="hold"/>
                                        <p:tgtEl>
                                          <p:spTgt spid="6"/>
                                        </p:tgtEl>
                                        <p:attrNameLst>
                                          <p:attrName>ppt_w</p:attrName>
                                        </p:attrNameLst>
                                      </p:cBhvr>
                                      <p:tavLst>
                                        <p:tav tm="0">
                                          <p:val>
                                            <p:strVal val="#ppt_w*0.70"/>
                                          </p:val>
                                        </p:tav>
                                        <p:tav tm="100000">
                                          <p:val>
                                            <p:strVal val="#ppt_w"/>
                                          </p:val>
                                        </p:tav>
                                      </p:tavLst>
                                    </p:anim>
                                    <p:anim calcmode="lin" valueType="num">
                                      <p:cBhvr>
                                        <p:cTn id="27" dur="1000" fill="hold"/>
                                        <p:tgtEl>
                                          <p:spTgt spid="6"/>
                                        </p:tgtEl>
                                        <p:attrNameLst>
                                          <p:attrName>ppt_h</p:attrName>
                                        </p:attrNameLst>
                                      </p:cBhvr>
                                      <p:tavLst>
                                        <p:tav tm="0">
                                          <p:val>
                                            <p:strVal val="#ppt_h"/>
                                          </p:val>
                                        </p:tav>
                                        <p:tav tm="100000">
                                          <p:val>
                                            <p:strVal val="#ppt_h"/>
                                          </p:val>
                                        </p:tav>
                                      </p:tavLst>
                                    </p:anim>
                                    <p:animEffect transition="in" filter="fade">
                                      <p:cBhvr>
                                        <p:cTn id="28" dur="1000"/>
                                        <p:tgtEl>
                                          <p:spTgt spid="6"/>
                                        </p:tgtEl>
                                      </p:cBhvr>
                                    </p:animEffect>
                                  </p:childTnLst>
                                </p:cTn>
                              </p:par>
                              <p:par>
                                <p:cTn id="29" presetID="55"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1000" fill="hold"/>
                                        <p:tgtEl>
                                          <p:spTgt spid="12"/>
                                        </p:tgtEl>
                                        <p:attrNameLst>
                                          <p:attrName>ppt_w</p:attrName>
                                        </p:attrNameLst>
                                      </p:cBhvr>
                                      <p:tavLst>
                                        <p:tav tm="0">
                                          <p:val>
                                            <p:strVal val="#ppt_w*0.70"/>
                                          </p:val>
                                        </p:tav>
                                        <p:tav tm="100000">
                                          <p:val>
                                            <p:strVal val="#ppt_w"/>
                                          </p:val>
                                        </p:tav>
                                      </p:tavLst>
                                    </p:anim>
                                    <p:anim calcmode="lin" valueType="num">
                                      <p:cBhvr>
                                        <p:cTn id="32" dur="1000" fill="hold"/>
                                        <p:tgtEl>
                                          <p:spTgt spid="12"/>
                                        </p:tgtEl>
                                        <p:attrNameLst>
                                          <p:attrName>ppt_h</p:attrName>
                                        </p:attrNameLst>
                                      </p:cBhvr>
                                      <p:tavLst>
                                        <p:tav tm="0">
                                          <p:val>
                                            <p:strVal val="#ppt_h"/>
                                          </p:val>
                                        </p:tav>
                                        <p:tav tm="100000">
                                          <p:val>
                                            <p:strVal val="#ppt_h"/>
                                          </p:val>
                                        </p:tav>
                                      </p:tavLst>
                                    </p:anim>
                                    <p:animEffect transition="in" filter="fade">
                                      <p:cBhvr>
                                        <p:cTn id="33"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1ED65F-B423-2041-AF3D-B775BE319C53}"/>
              </a:ext>
            </a:extLst>
          </p:cNvPr>
          <p:cNvSpPr>
            <a:spLocks noGrp="1"/>
          </p:cNvSpPr>
          <p:nvPr>
            <p:ph type="title"/>
          </p:nvPr>
        </p:nvSpPr>
        <p:spPr>
          <a:xfrm>
            <a:off x="348907" y="333520"/>
            <a:ext cx="11494186" cy="1325563"/>
          </a:xfrm>
        </p:spPr>
        <p:txBody>
          <a:bodyPr>
            <a:noAutofit/>
          </a:bodyPr>
          <a:lstStyle/>
          <a:p>
            <a:pPr algn="l"/>
            <a:r>
              <a:rPr lang="fr-CH" b="1" dirty="0">
                <a:latin typeface="Arial Rounded MT Bold" panose="020F0704030504030204" pitchFamily="34" charset="77"/>
              </a:rPr>
              <a:t>L</a:t>
            </a:r>
            <a:r>
              <a:rPr lang="fr-CH" b="1" i="0" dirty="0">
                <a:effectLst/>
                <a:latin typeface="Arial Rounded MT Bold" panose="020F0704030504030204" pitchFamily="34" charset="77"/>
              </a:rPr>
              <a:t>'Ukraine ne dispose pas d'une protection suffisante</a:t>
            </a:r>
          </a:p>
        </p:txBody>
      </p:sp>
      <p:sp>
        <p:nvSpPr>
          <p:cNvPr id="6" name="ZoneTexte 5">
            <a:extLst>
              <a:ext uri="{FF2B5EF4-FFF2-40B4-BE49-F238E27FC236}">
                <a16:creationId xmlns:a16="http://schemas.microsoft.com/office/drawing/2014/main" id="{6C8D03DC-DBEC-6746-FFA5-84EE7F03A17D}"/>
              </a:ext>
            </a:extLst>
          </p:cNvPr>
          <p:cNvSpPr txBox="1"/>
          <p:nvPr/>
        </p:nvSpPr>
        <p:spPr>
          <a:xfrm>
            <a:off x="348907" y="2287000"/>
            <a:ext cx="2046038" cy="461665"/>
          </a:xfrm>
          <a:prstGeom prst="rect">
            <a:avLst/>
          </a:prstGeom>
          <a:noFill/>
        </p:spPr>
        <p:txBody>
          <a:bodyPr wrap="square">
            <a:spAutoFit/>
          </a:bodyPr>
          <a:lstStyle/>
          <a:p>
            <a:r>
              <a:rPr lang="fr-FR" sz="24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23 mai 2024</a:t>
            </a:r>
          </a:p>
        </p:txBody>
      </p:sp>
      <p:sp>
        <p:nvSpPr>
          <p:cNvPr id="10" name="ZoneTexte 9">
            <a:extLst>
              <a:ext uri="{FF2B5EF4-FFF2-40B4-BE49-F238E27FC236}">
                <a16:creationId xmlns:a16="http://schemas.microsoft.com/office/drawing/2014/main" id="{E6890B4F-39D1-3CB4-269F-39D07499EC31}"/>
              </a:ext>
            </a:extLst>
          </p:cNvPr>
          <p:cNvSpPr txBox="1"/>
          <p:nvPr/>
        </p:nvSpPr>
        <p:spPr>
          <a:xfrm>
            <a:off x="5679590" y="1250372"/>
            <a:ext cx="1124863" cy="1446550"/>
          </a:xfrm>
          <a:prstGeom prst="rect">
            <a:avLst/>
          </a:prstGeom>
          <a:noFill/>
        </p:spPr>
        <p:txBody>
          <a:bodyPr wrap="square">
            <a:spAutoFit/>
          </a:bodyPr>
          <a:lstStyle/>
          <a:p>
            <a:r>
              <a:rPr lang="fr-CH" sz="8800" dirty="0">
                <a:solidFill>
                  <a:srgbClr val="000000"/>
                </a:solidFill>
                <a:effectLst/>
                <a:latin typeface="Helvetica Neue" panose="02000503000000020004" pitchFamily="2" charset="0"/>
              </a:rPr>
              <a:t>⚡️</a:t>
            </a:r>
          </a:p>
        </p:txBody>
      </p:sp>
      <p:sp>
        <p:nvSpPr>
          <p:cNvPr id="3" name="AutoShape 2">
            <a:extLst>
              <a:ext uri="{FF2B5EF4-FFF2-40B4-BE49-F238E27FC236}">
                <a16:creationId xmlns:a16="http://schemas.microsoft.com/office/drawing/2014/main" id="{39F411C5-FBF7-91CA-9FA9-9E360F6D7E9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4" name="Image 3">
            <a:extLst>
              <a:ext uri="{FF2B5EF4-FFF2-40B4-BE49-F238E27FC236}">
                <a16:creationId xmlns:a16="http://schemas.microsoft.com/office/drawing/2014/main" id="{F400E6B1-E429-B51B-7B2F-BCEC295A3622}"/>
              </a:ext>
            </a:extLst>
          </p:cNvPr>
          <p:cNvPicPr>
            <a:picLocks noChangeAspect="1"/>
          </p:cNvPicPr>
          <p:nvPr/>
        </p:nvPicPr>
        <p:blipFill>
          <a:blip r:embed="rId2"/>
          <a:stretch>
            <a:fillRect/>
          </a:stretch>
        </p:blipFill>
        <p:spPr>
          <a:xfrm>
            <a:off x="457199" y="2800408"/>
            <a:ext cx="6347254" cy="3168981"/>
          </a:xfrm>
          <a:prstGeom prst="rect">
            <a:avLst/>
          </a:prstGeom>
          <a:ln>
            <a:solidFill>
              <a:schemeClr val="tx1"/>
            </a:solidFill>
          </a:ln>
        </p:spPr>
      </p:pic>
      <p:sp>
        <p:nvSpPr>
          <p:cNvPr id="13" name="Bulle rectangulaire 12">
            <a:extLst>
              <a:ext uri="{FF2B5EF4-FFF2-40B4-BE49-F238E27FC236}">
                <a16:creationId xmlns:a16="http://schemas.microsoft.com/office/drawing/2014/main" id="{00B7E6BD-685F-DBA4-9BB2-EC5B4A1017F6}"/>
              </a:ext>
            </a:extLst>
          </p:cNvPr>
          <p:cNvSpPr/>
          <p:nvPr/>
        </p:nvSpPr>
        <p:spPr>
          <a:xfrm>
            <a:off x="7334939" y="2245549"/>
            <a:ext cx="4508154" cy="3702384"/>
          </a:xfrm>
          <a:prstGeom prst="wedgeRectCallout">
            <a:avLst>
              <a:gd name="adj1" fmla="val -71648"/>
              <a:gd name="adj2" fmla="val 8386"/>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2000" dirty="0">
                <a:solidFill>
                  <a:srgbClr val="000000"/>
                </a:solidFill>
                <a:latin typeface="var(--font-overpass)"/>
              </a:rPr>
              <a:t>« Au moins sept personnes ont été tuées jeudi dans des frappes russes sur la ville de Kharkiv, où les bombardements se multiplient ces derniers jours.</a:t>
            </a:r>
          </a:p>
          <a:p>
            <a:endParaRPr lang="fr-CH" sz="900" dirty="0">
              <a:solidFill>
                <a:srgbClr val="000000"/>
              </a:solidFill>
              <a:latin typeface="Overpass"/>
            </a:endParaRPr>
          </a:p>
          <a:p>
            <a:r>
              <a:rPr lang="fr-CH" sz="2000" b="1" dirty="0">
                <a:solidFill>
                  <a:srgbClr val="000000"/>
                </a:solidFill>
                <a:highlight>
                  <a:srgbClr val="FFFF00"/>
                </a:highlight>
                <a:latin typeface="var(--font-overpass)"/>
              </a:rPr>
              <a:t>"Les terroristes russes profitent du fait que </a:t>
            </a:r>
            <a:r>
              <a:rPr lang="fr-CH" sz="2000" b="1" u="sng" dirty="0">
                <a:solidFill>
                  <a:srgbClr val="000000"/>
                </a:solidFill>
                <a:highlight>
                  <a:srgbClr val="FFFF00"/>
                </a:highlight>
                <a:latin typeface="var(--font-overpass)"/>
              </a:rPr>
              <a:t>l'Ukraine ne dispose pas d'une protection suffisante en matière de défense antiaérienne</a:t>
            </a:r>
            <a:r>
              <a:rPr lang="fr-CH" sz="2000" b="1" dirty="0">
                <a:solidFill>
                  <a:srgbClr val="000000"/>
                </a:solidFill>
                <a:highlight>
                  <a:srgbClr val="FFFF00"/>
                </a:highlight>
                <a:latin typeface="var(--font-overpass)"/>
              </a:rPr>
              <a:t>", souligne </a:t>
            </a:r>
            <a:r>
              <a:rPr lang="fr-CH" sz="2000" b="1" dirty="0" err="1">
                <a:solidFill>
                  <a:srgbClr val="000000"/>
                </a:solidFill>
                <a:highlight>
                  <a:srgbClr val="FFFF00"/>
                </a:highlight>
                <a:latin typeface="var(--font-overpass)"/>
              </a:rPr>
              <a:t>Volodymyr</a:t>
            </a:r>
            <a:r>
              <a:rPr lang="fr-CH" sz="2000" b="1" dirty="0">
                <a:solidFill>
                  <a:srgbClr val="000000"/>
                </a:solidFill>
                <a:highlight>
                  <a:srgbClr val="FFFF00"/>
                </a:highlight>
                <a:latin typeface="var(--font-overpass)"/>
              </a:rPr>
              <a:t> </a:t>
            </a:r>
            <a:r>
              <a:rPr lang="fr-CH" sz="2000" b="1" dirty="0" err="1">
                <a:solidFill>
                  <a:srgbClr val="000000"/>
                </a:solidFill>
                <a:highlight>
                  <a:srgbClr val="FFFF00"/>
                </a:highlight>
                <a:latin typeface="var(--font-overpass)"/>
              </a:rPr>
              <a:t>Zelensky</a:t>
            </a:r>
            <a:r>
              <a:rPr lang="fr-CH" sz="2000" b="1" dirty="0">
                <a:solidFill>
                  <a:srgbClr val="000000"/>
                </a:solidFill>
                <a:highlight>
                  <a:srgbClr val="FFFF00"/>
                </a:highlight>
                <a:latin typeface="var(--font-overpass)"/>
              </a:rPr>
              <a:t>, dénonçant la </a:t>
            </a:r>
            <a:r>
              <a:rPr lang="fr-CH" sz="2000" b="1" u="sng" dirty="0">
                <a:solidFill>
                  <a:srgbClr val="000000"/>
                </a:solidFill>
                <a:highlight>
                  <a:srgbClr val="FFFF00"/>
                </a:highlight>
                <a:latin typeface="var(--font-overpass)"/>
              </a:rPr>
              <a:t>faiblesse de la communauté internationale</a:t>
            </a:r>
            <a:r>
              <a:rPr lang="fr-CH" sz="2000" b="1" dirty="0">
                <a:solidFill>
                  <a:srgbClr val="000000"/>
                </a:solidFill>
                <a:highlight>
                  <a:srgbClr val="FFFF00"/>
                </a:highlight>
                <a:latin typeface="var(--font-overpass)"/>
              </a:rPr>
              <a:t>. </a:t>
            </a:r>
            <a:r>
              <a:rPr lang="fr-CH" sz="2000" dirty="0">
                <a:solidFill>
                  <a:srgbClr val="000000"/>
                </a:solidFill>
                <a:latin typeface="var(--font-overpass)"/>
              </a:rPr>
              <a:t>»</a:t>
            </a:r>
            <a:endParaRPr lang="fr-CH" sz="2000" dirty="0">
              <a:solidFill>
                <a:srgbClr val="000000"/>
              </a:solidFill>
              <a:latin typeface="Overpass"/>
            </a:endParaRPr>
          </a:p>
        </p:txBody>
      </p:sp>
      <p:pic>
        <p:nvPicPr>
          <p:cNvPr id="7" name="Image 6">
            <a:extLst>
              <a:ext uri="{FF2B5EF4-FFF2-40B4-BE49-F238E27FC236}">
                <a16:creationId xmlns:a16="http://schemas.microsoft.com/office/drawing/2014/main" id="{D690069A-959E-5E6F-1413-301E5748D775}"/>
              </a:ext>
            </a:extLst>
          </p:cNvPr>
          <p:cNvPicPr>
            <a:picLocks noChangeAspect="1"/>
          </p:cNvPicPr>
          <p:nvPr/>
        </p:nvPicPr>
        <p:blipFill>
          <a:blip r:embed="rId3"/>
          <a:stretch>
            <a:fillRect/>
          </a:stretch>
        </p:blipFill>
        <p:spPr>
          <a:xfrm>
            <a:off x="7334939" y="1284433"/>
            <a:ext cx="2362200" cy="749300"/>
          </a:xfrm>
          <a:prstGeom prst="rect">
            <a:avLst/>
          </a:prstGeom>
        </p:spPr>
      </p:pic>
    </p:spTree>
    <p:extLst>
      <p:ext uri="{BB962C8B-B14F-4D97-AF65-F5344CB8AC3E}">
        <p14:creationId xmlns:p14="http://schemas.microsoft.com/office/powerpoint/2010/main" val="4182362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10"/>
                                        </p:tgtEl>
                                        <p:attrNameLst>
                                          <p:attrName>style.visibility</p:attrName>
                                        </p:attrNameLst>
                                      </p:cBhvr>
                                      <p:to>
                                        <p:strVal val="visible"/>
                                      </p:to>
                                    </p:set>
                                    <p:set>
                                      <p:cBhvr>
                                        <p:cTn id="7" dur="455" fill="hold">
                                          <p:stCondLst>
                                            <p:cond delay="0"/>
                                          </p:stCondLst>
                                        </p:cTn>
                                        <p:tgtEl>
                                          <p:spTgt spid="10"/>
                                        </p:tgtEl>
                                        <p:attrNameLst>
                                          <p:attrName>style.rotation</p:attrName>
                                        </p:attrNameLst>
                                      </p:cBhvr>
                                      <p:to>
                                        <p:strVal val="-45.0"/>
                                      </p:to>
                                    </p:set>
                                    <p:anim calcmode="lin" valueType="num">
                                      <p:cBhvr>
                                        <p:cTn id="8" dur="455" fill="hold">
                                          <p:stCondLst>
                                            <p:cond delay="455"/>
                                          </p:stCondLst>
                                        </p:cTn>
                                        <p:tgtEl>
                                          <p:spTgt spid="10"/>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10"/>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10"/>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10"/>
                                        </p:tgtEl>
                                        <p:attrNameLst>
                                          <p:attrName>ppt_y</p:attrName>
                                        </p:attrNameLst>
                                      </p:cBhvr>
                                      <p:tavLst>
                                        <p:tav tm="0">
                                          <p:val>
                                            <p:strVal val="#ppt_y-(0.354*#ppt_w-0.172*#ppt_h)"/>
                                          </p:val>
                                        </p:tav>
                                        <p:tav tm="100000">
                                          <p:val>
                                            <p:strVal val="#ppt_y"/>
                                          </p:val>
                                        </p:tav>
                                      </p:tavLst>
                                    </p:anim>
                                  </p:childTnLst>
                                </p:cTn>
                              </p:par>
                              <p:par>
                                <p:cTn id="12" presetID="55"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strVal val="#ppt_w*0.70"/>
                                          </p:val>
                                        </p:tav>
                                        <p:tav tm="100000">
                                          <p:val>
                                            <p:strVal val="#ppt_w"/>
                                          </p:val>
                                        </p:tav>
                                      </p:tavLst>
                                    </p:anim>
                                    <p:anim calcmode="lin" valueType="num">
                                      <p:cBhvr>
                                        <p:cTn id="15" dur="1000" fill="hold"/>
                                        <p:tgtEl>
                                          <p:spTgt spid="6"/>
                                        </p:tgtEl>
                                        <p:attrNameLst>
                                          <p:attrName>ppt_h</p:attrName>
                                        </p:attrNameLst>
                                      </p:cBhvr>
                                      <p:tavLst>
                                        <p:tav tm="0">
                                          <p:val>
                                            <p:strVal val="#ppt_h"/>
                                          </p:val>
                                        </p:tav>
                                        <p:tav tm="100000">
                                          <p:val>
                                            <p:strVal val="#ppt_h"/>
                                          </p:val>
                                        </p:tav>
                                      </p:tavLst>
                                    </p:anim>
                                    <p:animEffect transition="in" filter="fade">
                                      <p:cBhvr>
                                        <p:cTn id="16" dur="1000"/>
                                        <p:tgtEl>
                                          <p:spTgt spid="6"/>
                                        </p:tgtEl>
                                      </p:cBhvr>
                                    </p:animEffect>
                                  </p:childTnLst>
                                </p:cTn>
                              </p:par>
                              <p:par>
                                <p:cTn id="17" presetID="12" presetClass="entr" presetSubtype="8"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p:tgtEl>
                                          <p:spTgt spid="13"/>
                                        </p:tgtEl>
                                        <p:attrNameLst>
                                          <p:attrName>ppt_x</p:attrName>
                                        </p:attrNameLst>
                                      </p:cBhvr>
                                      <p:tavLst>
                                        <p:tav tm="0">
                                          <p:val>
                                            <p:strVal val="#ppt_x-#ppt_w*1.125000"/>
                                          </p:val>
                                        </p:tav>
                                        <p:tav tm="100000">
                                          <p:val>
                                            <p:strVal val="#ppt_x"/>
                                          </p:val>
                                        </p:tav>
                                      </p:tavLst>
                                    </p:anim>
                                    <p:animEffect transition="in" filter="wipe(right)">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A9BF8C5F-863E-557C-6BF7-8BF43ECD5B78}"/>
              </a:ext>
            </a:extLst>
          </p:cNvPr>
          <p:cNvSpPr txBox="1"/>
          <p:nvPr/>
        </p:nvSpPr>
        <p:spPr>
          <a:xfrm>
            <a:off x="1401194" y="339919"/>
            <a:ext cx="9349184" cy="1754326"/>
          </a:xfrm>
          <a:prstGeom prst="rect">
            <a:avLst/>
          </a:prstGeom>
          <a:noFill/>
        </p:spPr>
        <p:txBody>
          <a:bodyPr wrap="square">
            <a:spAutoFit/>
          </a:bodyPr>
          <a:lstStyle/>
          <a:p>
            <a:r>
              <a:rPr lang="fr-CH" sz="5400" dirty="0">
                <a:latin typeface="Gill Sans Ultra Bold" panose="020B0A02020104020203" pitchFamily="34" charset="77"/>
              </a:rPr>
              <a:t>La guerre </a:t>
            </a:r>
          </a:p>
          <a:p>
            <a:r>
              <a:rPr lang="fr-CH" sz="5400" dirty="0">
                <a:latin typeface="Gill Sans Ultra Bold" panose="020B0A02020104020203" pitchFamily="34" charset="77"/>
              </a:rPr>
              <a:t>à Gaza</a:t>
            </a:r>
          </a:p>
        </p:txBody>
      </p:sp>
      <p:sp>
        <p:nvSpPr>
          <p:cNvPr id="8" name="ZoneTexte 7">
            <a:extLst>
              <a:ext uri="{FF2B5EF4-FFF2-40B4-BE49-F238E27FC236}">
                <a16:creationId xmlns:a16="http://schemas.microsoft.com/office/drawing/2014/main" id="{6A7A2763-F12D-A150-2DFC-5B87F01942A3}"/>
              </a:ext>
            </a:extLst>
          </p:cNvPr>
          <p:cNvSpPr txBox="1"/>
          <p:nvPr/>
        </p:nvSpPr>
        <p:spPr>
          <a:xfrm>
            <a:off x="655105" y="489174"/>
            <a:ext cx="889490" cy="830997"/>
          </a:xfrm>
          <a:prstGeom prst="rect">
            <a:avLst/>
          </a:prstGeom>
          <a:noFill/>
        </p:spPr>
        <p:txBody>
          <a:bodyPr wrap="square">
            <a:spAutoFit/>
          </a:bodyPr>
          <a:lstStyle/>
          <a:p>
            <a:r>
              <a:rPr lang="fr-CH" sz="4800" dirty="0">
                <a:effectLst/>
                <a:latin typeface=".Apple Color Emoji UI"/>
              </a:rPr>
              <a:t>7️⃣</a:t>
            </a:r>
          </a:p>
        </p:txBody>
      </p:sp>
      <p:sp>
        <p:nvSpPr>
          <p:cNvPr id="9" name="ZoneTexte 8">
            <a:extLst>
              <a:ext uri="{FF2B5EF4-FFF2-40B4-BE49-F238E27FC236}">
                <a16:creationId xmlns:a16="http://schemas.microsoft.com/office/drawing/2014/main" id="{11887733-5A24-49EF-FF60-7BE899C54F11}"/>
              </a:ext>
            </a:extLst>
          </p:cNvPr>
          <p:cNvSpPr txBox="1"/>
          <p:nvPr/>
        </p:nvSpPr>
        <p:spPr>
          <a:xfrm>
            <a:off x="740093" y="2678666"/>
            <a:ext cx="5534977" cy="2862322"/>
          </a:xfrm>
          <a:prstGeom prst="rect">
            <a:avLst/>
          </a:prstGeom>
          <a:noFill/>
          <a:ln>
            <a:solidFill>
              <a:schemeClr val="tx1"/>
            </a:solidFill>
          </a:ln>
        </p:spPr>
        <p:txBody>
          <a:bodyPr wrap="square">
            <a:spAutoFit/>
          </a:bodyPr>
          <a:lstStyle/>
          <a:p>
            <a:r>
              <a:rPr lang="fr-CH" sz="2000" b="1" i="0" dirty="0">
                <a:solidFill>
                  <a:srgbClr val="4D4D4D"/>
                </a:solidFill>
                <a:effectLst/>
                <a:latin typeface="Roboto" panose="02000000000000000000" pitchFamily="2" charset="0"/>
              </a:rPr>
              <a:t>Après près de cinq mois de bombardements israéliens constants et de déplacements massifs à Gaza à la suite des attaques sanglantes du Hamas du 7 octobre, </a:t>
            </a:r>
            <a:r>
              <a:rPr lang="fr-CH" sz="2000" b="1" i="0" dirty="0">
                <a:solidFill>
                  <a:srgbClr val="4D4D4D"/>
                </a:solidFill>
                <a:effectLst/>
                <a:highlight>
                  <a:srgbClr val="FFFF00"/>
                </a:highlight>
                <a:latin typeface="Roboto" panose="02000000000000000000" pitchFamily="2" charset="0"/>
              </a:rPr>
              <a:t>le carnage dans l'enclave palestinienne a fait plus de 30.000 morts et doit cesser immédiatement, a déclaré jeudi le chef des droits de l'homme de l'ONU</a:t>
            </a:r>
            <a:r>
              <a:rPr lang="fr-CH" sz="2000" b="1" i="0" dirty="0">
                <a:solidFill>
                  <a:srgbClr val="4D4D4D"/>
                </a:solidFill>
                <a:effectLst/>
                <a:latin typeface="Roboto" panose="02000000000000000000" pitchFamily="2" charset="0"/>
              </a:rPr>
              <a:t>, Volker Türk, devant le Conseil des droits de l'homme, à Genève.</a:t>
            </a:r>
            <a:endParaRPr lang="fr-FR" sz="2000" dirty="0"/>
          </a:p>
        </p:txBody>
      </p:sp>
      <p:sp>
        <p:nvSpPr>
          <p:cNvPr id="11" name="ZoneTexte 10">
            <a:extLst>
              <a:ext uri="{FF2B5EF4-FFF2-40B4-BE49-F238E27FC236}">
                <a16:creationId xmlns:a16="http://schemas.microsoft.com/office/drawing/2014/main" id="{396BF941-05E2-4DFB-57EC-01D0715981F0}"/>
              </a:ext>
            </a:extLst>
          </p:cNvPr>
          <p:cNvSpPr txBox="1"/>
          <p:nvPr/>
        </p:nvSpPr>
        <p:spPr>
          <a:xfrm>
            <a:off x="740093" y="2174290"/>
            <a:ext cx="2411070" cy="461665"/>
          </a:xfrm>
          <a:prstGeom prst="rect">
            <a:avLst/>
          </a:prstGeom>
          <a:noFill/>
        </p:spPr>
        <p:txBody>
          <a:bodyPr wrap="square">
            <a:spAutoFit/>
          </a:bodyPr>
          <a:lstStyle/>
          <a:p>
            <a:r>
              <a:rPr lang="fr-FR" sz="24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29 février 2024</a:t>
            </a:r>
          </a:p>
        </p:txBody>
      </p:sp>
      <p:pic>
        <p:nvPicPr>
          <p:cNvPr id="30724" name="Picture 4" descr="Unicef: 500 enfants tués et 1 600 autres blessés en une semaine à Gaza">
            <a:extLst>
              <a:ext uri="{FF2B5EF4-FFF2-40B4-BE49-F238E27FC236}">
                <a16:creationId xmlns:a16="http://schemas.microsoft.com/office/drawing/2014/main" id="{6059A8FE-D974-56E7-3A9A-159632CE03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0266" y="3666852"/>
            <a:ext cx="4990399" cy="279462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0726" name="Picture 6" descr="Guerre Israël-Hamas : dans Gaza pilonnée, huit enfants d'une même famille  tués">
            <a:extLst>
              <a:ext uri="{FF2B5EF4-FFF2-40B4-BE49-F238E27FC236}">
                <a16:creationId xmlns:a16="http://schemas.microsoft.com/office/drawing/2014/main" id="{05D1A024-A476-272C-EAC0-5275F7D902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0267" y="215595"/>
            <a:ext cx="4990399" cy="332693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2" name="Image 11">
            <a:extLst>
              <a:ext uri="{FF2B5EF4-FFF2-40B4-BE49-F238E27FC236}">
                <a16:creationId xmlns:a16="http://schemas.microsoft.com/office/drawing/2014/main" id="{98DB1270-B343-7478-CE61-18F24958BF74}"/>
              </a:ext>
            </a:extLst>
          </p:cNvPr>
          <p:cNvPicPr>
            <a:picLocks noChangeAspect="1"/>
          </p:cNvPicPr>
          <p:nvPr/>
        </p:nvPicPr>
        <p:blipFill>
          <a:blip r:embed="rId4"/>
          <a:stretch>
            <a:fillRect/>
          </a:stretch>
        </p:blipFill>
        <p:spPr>
          <a:xfrm>
            <a:off x="3920936" y="5171881"/>
            <a:ext cx="3268534" cy="1232970"/>
          </a:xfrm>
          <a:prstGeom prst="rect">
            <a:avLst/>
          </a:prstGeom>
          <a:ln>
            <a:solidFill>
              <a:schemeClr val="tx1"/>
            </a:solidFill>
          </a:ln>
        </p:spPr>
      </p:pic>
    </p:spTree>
    <p:extLst>
      <p:ext uri="{BB962C8B-B14F-4D97-AF65-F5344CB8AC3E}">
        <p14:creationId xmlns:p14="http://schemas.microsoft.com/office/powerpoint/2010/main" val="203020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0.70"/>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1000" fill="hold"/>
                                        <p:tgtEl>
                                          <p:spTgt spid="9"/>
                                        </p:tgtEl>
                                        <p:attrNameLst>
                                          <p:attrName>ppt_w</p:attrName>
                                        </p:attrNameLst>
                                      </p:cBhvr>
                                      <p:tavLst>
                                        <p:tav tm="0">
                                          <p:val>
                                            <p:strVal val="#ppt_w*0.70"/>
                                          </p:val>
                                        </p:tav>
                                        <p:tav tm="100000">
                                          <p:val>
                                            <p:strVal val="#ppt_w"/>
                                          </p:val>
                                        </p:tav>
                                      </p:tavLst>
                                    </p:anim>
                                    <p:anim calcmode="lin" valueType="num">
                                      <p:cBhvr>
                                        <p:cTn id="13" dur="1000" fill="hold"/>
                                        <p:tgtEl>
                                          <p:spTgt spid="9"/>
                                        </p:tgtEl>
                                        <p:attrNameLst>
                                          <p:attrName>ppt_h</p:attrName>
                                        </p:attrNameLst>
                                      </p:cBhvr>
                                      <p:tavLst>
                                        <p:tav tm="0">
                                          <p:val>
                                            <p:strVal val="#ppt_h"/>
                                          </p:val>
                                        </p:tav>
                                        <p:tav tm="100000">
                                          <p:val>
                                            <p:strVal val="#ppt_h"/>
                                          </p:val>
                                        </p:tav>
                                      </p:tavLst>
                                    </p:anim>
                                    <p:animEffect transition="in" filter="fade">
                                      <p:cBhvr>
                                        <p:cTn id="14" dur="1000"/>
                                        <p:tgtEl>
                                          <p:spTgt spid="9"/>
                                        </p:tgtEl>
                                      </p:cBhvr>
                                    </p:animEffect>
                                  </p:childTnLst>
                                </p:cTn>
                              </p:par>
                              <p:par>
                                <p:cTn id="15" presetID="55"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1000" fill="hold"/>
                                        <p:tgtEl>
                                          <p:spTgt spid="12"/>
                                        </p:tgtEl>
                                        <p:attrNameLst>
                                          <p:attrName>ppt_w</p:attrName>
                                        </p:attrNameLst>
                                      </p:cBhvr>
                                      <p:tavLst>
                                        <p:tav tm="0">
                                          <p:val>
                                            <p:strVal val="#ppt_w*0.70"/>
                                          </p:val>
                                        </p:tav>
                                        <p:tav tm="100000">
                                          <p:val>
                                            <p:strVal val="#ppt_w"/>
                                          </p:val>
                                        </p:tav>
                                      </p:tavLst>
                                    </p:anim>
                                    <p:anim calcmode="lin" valueType="num">
                                      <p:cBhvr>
                                        <p:cTn id="18" dur="1000" fill="hold"/>
                                        <p:tgtEl>
                                          <p:spTgt spid="12"/>
                                        </p:tgtEl>
                                        <p:attrNameLst>
                                          <p:attrName>ppt_h</p:attrName>
                                        </p:attrNameLst>
                                      </p:cBhvr>
                                      <p:tavLst>
                                        <p:tav tm="0">
                                          <p:val>
                                            <p:strVal val="#ppt_h"/>
                                          </p:val>
                                        </p:tav>
                                        <p:tav tm="100000">
                                          <p:val>
                                            <p:strVal val="#ppt_h"/>
                                          </p:val>
                                        </p:tav>
                                      </p:tavLst>
                                    </p:anim>
                                    <p:animEffect transition="in" filter="fade">
                                      <p:cBhvr>
                                        <p:cTn id="19" dur="1000"/>
                                        <p:tgtEl>
                                          <p:spTgt spid="12"/>
                                        </p:tgtEl>
                                      </p:cBhvr>
                                    </p:animEffect>
                                  </p:childTnLst>
                                </p:cTn>
                              </p:par>
                              <p:par>
                                <p:cTn id="20" presetID="55" presetClass="entr" presetSubtype="0" fill="hold" nodeType="withEffect">
                                  <p:stCondLst>
                                    <p:cond delay="0"/>
                                  </p:stCondLst>
                                  <p:childTnLst>
                                    <p:set>
                                      <p:cBhvr>
                                        <p:cTn id="21" dur="1" fill="hold">
                                          <p:stCondLst>
                                            <p:cond delay="0"/>
                                          </p:stCondLst>
                                        </p:cTn>
                                        <p:tgtEl>
                                          <p:spTgt spid="30724"/>
                                        </p:tgtEl>
                                        <p:attrNameLst>
                                          <p:attrName>style.visibility</p:attrName>
                                        </p:attrNameLst>
                                      </p:cBhvr>
                                      <p:to>
                                        <p:strVal val="visible"/>
                                      </p:to>
                                    </p:set>
                                    <p:anim calcmode="lin" valueType="num">
                                      <p:cBhvr>
                                        <p:cTn id="22" dur="1000" fill="hold"/>
                                        <p:tgtEl>
                                          <p:spTgt spid="30724"/>
                                        </p:tgtEl>
                                        <p:attrNameLst>
                                          <p:attrName>ppt_w</p:attrName>
                                        </p:attrNameLst>
                                      </p:cBhvr>
                                      <p:tavLst>
                                        <p:tav tm="0">
                                          <p:val>
                                            <p:strVal val="#ppt_w*0.70"/>
                                          </p:val>
                                        </p:tav>
                                        <p:tav tm="100000">
                                          <p:val>
                                            <p:strVal val="#ppt_w"/>
                                          </p:val>
                                        </p:tav>
                                      </p:tavLst>
                                    </p:anim>
                                    <p:anim calcmode="lin" valueType="num">
                                      <p:cBhvr>
                                        <p:cTn id="23" dur="1000" fill="hold"/>
                                        <p:tgtEl>
                                          <p:spTgt spid="30724"/>
                                        </p:tgtEl>
                                        <p:attrNameLst>
                                          <p:attrName>ppt_h</p:attrName>
                                        </p:attrNameLst>
                                      </p:cBhvr>
                                      <p:tavLst>
                                        <p:tav tm="0">
                                          <p:val>
                                            <p:strVal val="#ppt_h"/>
                                          </p:val>
                                        </p:tav>
                                        <p:tav tm="100000">
                                          <p:val>
                                            <p:strVal val="#ppt_h"/>
                                          </p:val>
                                        </p:tav>
                                      </p:tavLst>
                                    </p:anim>
                                    <p:animEffect transition="in" filter="fade">
                                      <p:cBhvr>
                                        <p:cTn id="24" dur="1000"/>
                                        <p:tgtEl>
                                          <p:spTgt spid="307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1ED65F-B423-2041-AF3D-B775BE319C53}"/>
              </a:ext>
            </a:extLst>
          </p:cNvPr>
          <p:cNvSpPr>
            <a:spLocks noGrp="1"/>
          </p:cNvSpPr>
          <p:nvPr>
            <p:ph type="title"/>
          </p:nvPr>
        </p:nvSpPr>
        <p:spPr>
          <a:xfrm>
            <a:off x="412064" y="492488"/>
            <a:ext cx="11494186" cy="1325563"/>
          </a:xfrm>
        </p:spPr>
        <p:txBody>
          <a:bodyPr>
            <a:noAutofit/>
          </a:bodyPr>
          <a:lstStyle/>
          <a:p>
            <a:pPr algn="l" fontAlgn="auto"/>
            <a:r>
              <a:rPr lang="fr-CH" b="1" i="0" dirty="0">
                <a:solidFill>
                  <a:srgbClr val="333333"/>
                </a:solidFill>
                <a:effectLst/>
                <a:latin typeface="Arial Rounded MT Bold" panose="020F0704030504030204" pitchFamily="34" charset="77"/>
              </a:rPr>
              <a:t>Israël accusé de génocide, </a:t>
            </a:r>
            <a:br>
              <a:rPr lang="fr-CH" b="1" i="0" dirty="0">
                <a:solidFill>
                  <a:srgbClr val="333333"/>
                </a:solidFill>
                <a:effectLst/>
                <a:latin typeface="Arial Rounded MT Bold" panose="020F0704030504030204" pitchFamily="34" charset="77"/>
              </a:rPr>
            </a:br>
            <a:r>
              <a:rPr lang="fr-CH" b="1" i="0" dirty="0">
                <a:solidFill>
                  <a:srgbClr val="333333"/>
                </a:solidFill>
                <a:effectLst/>
                <a:latin typeface="Arial Rounded MT Bold" panose="020F0704030504030204" pitchFamily="34" charset="77"/>
              </a:rPr>
              <a:t>mensonges aux médias, </a:t>
            </a:r>
            <a:br>
              <a:rPr lang="fr-CH" b="1" i="0" dirty="0">
                <a:solidFill>
                  <a:srgbClr val="333333"/>
                </a:solidFill>
                <a:effectLst/>
                <a:latin typeface="Arial Rounded MT Bold" panose="020F0704030504030204" pitchFamily="34" charset="77"/>
              </a:rPr>
            </a:br>
            <a:r>
              <a:rPr lang="fr-CH" b="1" i="0" dirty="0">
                <a:solidFill>
                  <a:srgbClr val="333333"/>
                </a:solidFill>
                <a:effectLst/>
                <a:latin typeface="Arial Rounded MT Bold" panose="020F0704030504030204" pitchFamily="34" charset="77"/>
              </a:rPr>
              <a:t>exclusion des Mondiaux de hockey. </a:t>
            </a:r>
          </a:p>
        </p:txBody>
      </p:sp>
      <p:sp>
        <p:nvSpPr>
          <p:cNvPr id="6" name="ZoneTexte 5">
            <a:extLst>
              <a:ext uri="{FF2B5EF4-FFF2-40B4-BE49-F238E27FC236}">
                <a16:creationId xmlns:a16="http://schemas.microsoft.com/office/drawing/2014/main" id="{6C8D03DC-DBEC-6746-FFA5-84EE7F03A17D}"/>
              </a:ext>
            </a:extLst>
          </p:cNvPr>
          <p:cNvSpPr txBox="1"/>
          <p:nvPr/>
        </p:nvSpPr>
        <p:spPr>
          <a:xfrm>
            <a:off x="412064" y="3390660"/>
            <a:ext cx="1863090" cy="369332"/>
          </a:xfrm>
          <a:prstGeom prst="rect">
            <a:avLst/>
          </a:prstGeom>
          <a:noFill/>
        </p:spPr>
        <p:txBody>
          <a:bodyPr wrap="square">
            <a:spAutoFit/>
          </a:bodyPr>
          <a:lstStyle/>
          <a:p>
            <a:r>
              <a:rPr lang="fr-FR"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12</a:t>
            </a:r>
            <a:r>
              <a:rPr lang="fr-FR" sz="18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 janvier 2024</a:t>
            </a:r>
            <a:endParaRPr lang="fr-FR"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5" name="Image 4">
            <a:extLst>
              <a:ext uri="{FF2B5EF4-FFF2-40B4-BE49-F238E27FC236}">
                <a16:creationId xmlns:a16="http://schemas.microsoft.com/office/drawing/2014/main" id="{CA70FE74-8FF5-8570-AF6C-2521B73C3983}"/>
              </a:ext>
            </a:extLst>
          </p:cNvPr>
          <p:cNvPicPr>
            <a:picLocks noChangeAspect="1"/>
          </p:cNvPicPr>
          <p:nvPr/>
        </p:nvPicPr>
        <p:blipFill>
          <a:blip r:embed="rId2"/>
          <a:stretch>
            <a:fillRect/>
          </a:stretch>
        </p:blipFill>
        <p:spPr>
          <a:xfrm>
            <a:off x="457231" y="2522308"/>
            <a:ext cx="2263140" cy="739292"/>
          </a:xfrm>
          <a:prstGeom prst="rect">
            <a:avLst/>
          </a:prstGeom>
        </p:spPr>
      </p:pic>
      <p:sp>
        <p:nvSpPr>
          <p:cNvPr id="11" name="ZoneTexte 10">
            <a:extLst>
              <a:ext uri="{FF2B5EF4-FFF2-40B4-BE49-F238E27FC236}">
                <a16:creationId xmlns:a16="http://schemas.microsoft.com/office/drawing/2014/main" id="{3EC3B99F-845C-507B-4C5C-0AAE36125367}"/>
              </a:ext>
            </a:extLst>
          </p:cNvPr>
          <p:cNvSpPr txBox="1"/>
          <p:nvPr/>
        </p:nvSpPr>
        <p:spPr>
          <a:xfrm>
            <a:off x="412064" y="3961683"/>
            <a:ext cx="4616615" cy="2446824"/>
          </a:xfrm>
          <a:prstGeom prst="rect">
            <a:avLst/>
          </a:prstGeom>
          <a:noFill/>
          <a:ln>
            <a:solidFill>
              <a:schemeClr val="tx1"/>
            </a:solidFill>
          </a:ln>
        </p:spPr>
        <p:txBody>
          <a:bodyPr wrap="square">
            <a:spAutoFit/>
          </a:bodyPr>
          <a:lstStyle/>
          <a:p>
            <a:r>
              <a:rPr lang="fr-CH" b="1" i="0" u="sng" dirty="0">
                <a:effectLst/>
                <a:highlight>
                  <a:srgbClr val="FFFF00"/>
                </a:highlight>
                <a:latin typeface="Arial" panose="020B0604020202020204" pitchFamily="34" charset="0"/>
              </a:rPr>
              <a:t>L’Afrique du Sud</a:t>
            </a:r>
            <a:r>
              <a:rPr lang="fr-CH" b="1" i="0" dirty="0">
                <a:effectLst/>
                <a:highlight>
                  <a:srgbClr val="FFFF00"/>
                </a:highlight>
                <a:latin typeface="Arial" panose="020B0604020202020204" pitchFamily="34" charset="0"/>
              </a:rPr>
              <a:t> a saisi la Cour internationale de Justice et accuse l’État hébreu de commettre un </a:t>
            </a:r>
            <a:r>
              <a:rPr lang="fr-CH" b="1" i="0" u="sng" dirty="0">
                <a:effectLst/>
                <a:highlight>
                  <a:srgbClr val="FFFF00"/>
                </a:highlight>
                <a:latin typeface="Arial" panose="020B0604020202020204" pitchFamily="34" charset="0"/>
              </a:rPr>
              <a:t>génocide à Gaza</a:t>
            </a:r>
            <a:r>
              <a:rPr lang="fr-CH" b="1" i="0" dirty="0">
                <a:effectLst/>
                <a:latin typeface="Arial" panose="020B0604020202020204" pitchFamily="34" charset="0"/>
              </a:rPr>
              <a:t>. </a:t>
            </a:r>
            <a:br>
              <a:rPr lang="fr-CH" b="1" i="0" dirty="0">
                <a:effectLst/>
                <a:latin typeface="Arial" panose="020B0604020202020204" pitchFamily="34" charset="0"/>
              </a:rPr>
            </a:br>
            <a:r>
              <a:rPr lang="fr-CH" sz="900" b="1" i="0" dirty="0">
                <a:effectLst/>
                <a:latin typeface="Arial" panose="020B0604020202020204" pitchFamily="34" charset="0"/>
              </a:rPr>
              <a:t> </a:t>
            </a:r>
            <a:br>
              <a:rPr lang="fr-CH" b="1" i="0" dirty="0">
                <a:effectLst/>
                <a:latin typeface="Arial" panose="020B0604020202020204" pitchFamily="34" charset="0"/>
              </a:rPr>
            </a:br>
            <a:r>
              <a:rPr lang="fr-CH" b="1" i="0" u="sng" dirty="0">
                <a:effectLst/>
                <a:highlight>
                  <a:srgbClr val="FFFF00"/>
                </a:highlight>
                <a:latin typeface="Arial" panose="020B0604020202020204" pitchFamily="34" charset="0"/>
              </a:rPr>
              <a:t>La chaîne Al Jazeera</a:t>
            </a:r>
            <a:r>
              <a:rPr lang="fr-CH" b="1" i="0" dirty="0">
                <a:effectLst/>
                <a:highlight>
                  <a:srgbClr val="FFFF00"/>
                </a:highlight>
                <a:latin typeface="Arial" panose="020B0604020202020204" pitchFamily="34" charset="0"/>
              </a:rPr>
              <a:t> reproche quant à elle à Tsahal de </a:t>
            </a:r>
            <a:r>
              <a:rPr lang="fr-CH" b="1" i="0" u="sng" dirty="0">
                <a:effectLst/>
                <a:highlight>
                  <a:srgbClr val="FFFF00"/>
                </a:highlight>
                <a:latin typeface="Arial" panose="020B0604020202020204" pitchFamily="34" charset="0"/>
              </a:rPr>
              <a:t>mentir</a:t>
            </a:r>
            <a:r>
              <a:rPr lang="fr-CH" b="1" i="0" dirty="0">
                <a:effectLst/>
                <a:highlight>
                  <a:srgbClr val="FFFF00"/>
                </a:highlight>
                <a:latin typeface="Arial" panose="020B0604020202020204" pitchFamily="34" charset="0"/>
              </a:rPr>
              <a:t> sur les circonstances de la mort de deux journalistes.</a:t>
            </a:r>
            <a:endParaRPr lang="fr-FR" b="1" dirty="0">
              <a:highlight>
                <a:srgbClr val="FFFF00"/>
              </a:highlight>
            </a:endParaRPr>
          </a:p>
        </p:txBody>
      </p:sp>
      <p:sp>
        <p:nvSpPr>
          <p:cNvPr id="13" name="ZoneTexte 12">
            <a:extLst>
              <a:ext uri="{FF2B5EF4-FFF2-40B4-BE49-F238E27FC236}">
                <a16:creationId xmlns:a16="http://schemas.microsoft.com/office/drawing/2014/main" id="{A59531F8-E142-06BA-A27A-B5F8FC784ACF}"/>
              </a:ext>
            </a:extLst>
          </p:cNvPr>
          <p:cNvSpPr txBox="1"/>
          <p:nvPr/>
        </p:nvSpPr>
        <p:spPr>
          <a:xfrm>
            <a:off x="5429250" y="2268912"/>
            <a:ext cx="6477000" cy="4139595"/>
          </a:xfrm>
          <a:prstGeom prst="rect">
            <a:avLst/>
          </a:prstGeom>
          <a:noFill/>
          <a:ln>
            <a:solidFill>
              <a:schemeClr val="tx1"/>
            </a:solidFill>
          </a:ln>
        </p:spPr>
        <p:txBody>
          <a:bodyPr wrap="square">
            <a:spAutoFit/>
          </a:bodyPr>
          <a:lstStyle/>
          <a:p>
            <a:pPr algn="l"/>
            <a:r>
              <a:rPr lang="fr-CH" b="1" dirty="0">
                <a:solidFill>
                  <a:srgbClr val="333333"/>
                </a:solidFill>
                <a:latin typeface="Arial" panose="020B0604020202020204" pitchFamily="34" charset="0"/>
              </a:rPr>
              <a:t>Israël exclue des Mondiaux de hockey</a:t>
            </a:r>
          </a:p>
          <a:p>
            <a:pPr algn="l"/>
            <a:endParaRPr lang="fr-CH" sz="1100" b="1" i="0" dirty="0">
              <a:solidFill>
                <a:srgbClr val="333333"/>
              </a:solidFill>
              <a:effectLst/>
              <a:highlight>
                <a:srgbClr val="FFFF00"/>
              </a:highlight>
              <a:latin typeface="Oswald" pitchFamily="2" charset="77"/>
            </a:endParaRPr>
          </a:p>
          <a:p>
            <a:pPr algn="l"/>
            <a:r>
              <a:rPr lang="fr-CH" b="1" i="0" dirty="0">
                <a:solidFill>
                  <a:srgbClr val="333333"/>
                </a:solidFill>
                <a:effectLst/>
                <a:highlight>
                  <a:srgbClr val="FFFF00"/>
                </a:highlight>
                <a:latin typeface="Arial" panose="020B0604020202020204" pitchFamily="34" charset="0"/>
              </a:rPr>
              <a:t>La fédération internationale de hockey sur glace (IIHF) a annoncé jeudi </a:t>
            </a:r>
            <a:r>
              <a:rPr lang="fr-CH" b="1" i="0" u="sng" dirty="0">
                <a:solidFill>
                  <a:srgbClr val="333333"/>
                </a:solidFill>
                <a:effectLst/>
                <a:highlight>
                  <a:srgbClr val="FFFF00"/>
                </a:highlight>
                <a:latin typeface="Arial" panose="020B0604020202020204" pitchFamily="34" charset="0"/>
              </a:rPr>
              <a:t>l’exclusion d’Israël des Mondiaux</a:t>
            </a:r>
            <a:r>
              <a:rPr lang="fr-CH" b="1" i="0" dirty="0">
                <a:solidFill>
                  <a:srgbClr val="333333"/>
                </a:solidFill>
                <a:effectLst/>
                <a:highlight>
                  <a:srgbClr val="FFFF00"/>
                </a:highlight>
                <a:latin typeface="Arial" panose="020B0604020202020204" pitchFamily="34" charset="0"/>
              </a:rPr>
              <a:t> et de toutes les autres compétitions qu’elle organise</a:t>
            </a:r>
            <a:r>
              <a:rPr lang="fr-CH" b="0" i="0" dirty="0">
                <a:solidFill>
                  <a:srgbClr val="333333"/>
                </a:solidFill>
                <a:effectLst/>
                <a:latin typeface="Arial" panose="020B0604020202020204" pitchFamily="34" charset="0"/>
              </a:rPr>
              <a:t>, pour assurer</a:t>
            </a:r>
            <a:r>
              <a:rPr lang="fr-CH" i="0" dirty="0">
                <a:solidFill>
                  <a:srgbClr val="333333"/>
                </a:solidFill>
                <a:effectLst/>
                <a:latin typeface="Arial" panose="020B0604020202020204" pitchFamily="34" charset="0"/>
              </a:rPr>
              <a:t> « la sécurité de tous les participants », y compris Israéliens.</a:t>
            </a:r>
          </a:p>
          <a:p>
            <a:pPr algn="l"/>
            <a:r>
              <a:rPr lang="fr-CH" i="0" dirty="0">
                <a:solidFill>
                  <a:srgbClr val="333333"/>
                </a:solidFill>
                <a:effectLst/>
                <a:latin typeface="Arial" panose="020B0604020202020204" pitchFamily="34" charset="0"/>
              </a:rPr>
              <a:t>« Après avoir étudié soigneusement la situation, le Conseil de l’IIHF a décidé que, compte tenu des inquiétudes soulevées autour de la sécurité de tous les participants aux Championnats, </a:t>
            </a:r>
            <a:r>
              <a:rPr lang="fr-CH" b="1" i="0" dirty="0">
                <a:solidFill>
                  <a:srgbClr val="333333"/>
                </a:solidFill>
                <a:effectLst/>
                <a:highlight>
                  <a:srgbClr val="FFFF00"/>
                </a:highlight>
                <a:latin typeface="Arial" panose="020B0604020202020204" pitchFamily="34" charset="0"/>
              </a:rPr>
              <a:t>Israël ne prendrait plus part aux compétitions de l’IIHF pour le moment</a:t>
            </a:r>
            <a:r>
              <a:rPr lang="fr-CH" i="0" dirty="0">
                <a:solidFill>
                  <a:srgbClr val="333333"/>
                </a:solidFill>
                <a:effectLst/>
                <a:latin typeface="Arial" panose="020B0604020202020204" pitchFamily="34" charset="0"/>
              </a:rPr>
              <a:t> », écrit la </a:t>
            </a:r>
            <a:r>
              <a:rPr lang="fr-CH" b="0" i="0" dirty="0">
                <a:solidFill>
                  <a:srgbClr val="333333"/>
                </a:solidFill>
                <a:effectLst/>
                <a:latin typeface="Arial" panose="020B0604020202020204" pitchFamily="34" charset="0"/>
              </a:rPr>
              <a:t>fédération dans un communiqué mercredi.</a:t>
            </a:r>
          </a:p>
          <a:p>
            <a:pPr algn="l"/>
            <a:r>
              <a:rPr lang="fr-CH" b="0" i="0" dirty="0">
                <a:solidFill>
                  <a:srgbClr val="333333"/>
                </a:solidFill>
                <a:effectLst/>
                <a:latin typeface="Arial" panose="020B0604020202020204" pitchFamily="34" charset="0"/>
              </a:rPr>
              <a:t>L’équipe d’Israël devait participer au Mondial de la division II-A programmé en avril en Serbie.</a:t>
            </a:r>
          </a:p>
        </p:txBody>
      </p:sp>
      <p:sp>
        <p:nvSpPr>
          <p:cNvPr id="14" name="ZoneTexte 13">
            <a:extLst>
              <a:ext uri="{FF2B5EF4-FFF2-40B4-BE49-F238E27FC236}">
                <a16:creationId xmlns:a16="http://schemas.microsoft.com/office/drawing/2014/main" id="{3427217B-6AA7-4CB0-E25E-7608AA13D899}"/>
              </a:ext>
            </a:extLst>
          </p:cNvPr>
          <p:cNvSpPr txBox="1"/>
          <p:nvPr/>
        </p:nvSpPr>
        <p:spPr>
          <a:xfrm>
            <a:off x="3903816" y="2538325"/>
            <a:ext cx="1124863" cy="1938992"/>
          </a:xfrm>
          <a:prstGeom prst="rect">
            <a:avLst/>
          </a:prstGeom>
          <a:noFill/>
        </p:spPr>
        <p:txBody>
          <a:bodyPr wrap="square">
            <a:spAutoFit/>
          </a:bodyPr>
          <a:lstStyle/>
          <a:p>
            <a:r>
              <a:rPr lang="fr-CH" sz="12000" dirty="0">
                <a:solidFill>
                  <a:srgbClr val="000000"/>
                </a:solidFill>
                <a:effectLst/>
                <a:latin typeface="Helvetica Neue" panose="02000503000000020004" pitchFamily="2" charset="0"/>
              </a:rPr>
              <a:t>⚡️</a:t>
            </a:r>
          </a:p>
        </p:txBody>
      </p:sp>
    </p:spTree>
    <p:extLst>
      <p:ext uri="{BB962C8B-B14F-4D97-AF65-F5344CB8AC3E}">
        <p14:creationId xmlns:p14="http://schemas.microsoft.com/office/powerpoint/2010/main" val="3266032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14"/>
                                        </p:tgtEl>
                                        <p:attrNameLst>
                                          <p:attrName>style.visibility</p:attrName>
                                        </p:attrNameLst>
                                      </p:cBhvr>
                                      <p:to>
                                        <p:strVal val="visible"/>
                                      </p:to>
                                    </p:set>
                                    <p:set>
                                      <p:cBhvr>
                                        <p:cTn id="7" dur="455" fill="hold">
                                          <p:stCondLst>
                                            <p:cond delay="0"/>
                                          </p:stCondLst>
                                        </p:cTn>
                                        <p:tgtEl>
                                          <p:spTgt spid="14"/>
                                        </p:tgtEl>
                                        <p:attrNameLst>
                                          <p:attrName>style.rotation</p:attrName>
                                        </p:attrNameLst>
                                      </p:cBhvr>
                                      <p:to>
                                        <p:strVal val="-45.0"/>
                                      </p:to>
                                    </p:set>
                                    <p:anim calcmode="lin" valueType="num">
                                      <p:cBhvr>
                                        <p:cTn id="8" dur="455" fill="hold">
                                          <p:stCondLst>
                                            <p:cond delay="455"/>
                                          </p:stCondLst>
                                        </p:cTn>
                                        <p:tgtEl>
                                          <p:spTgt spid="14"/>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14"/>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14"/>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14"/>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5"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1000" fill="hold"/>
                                        <p:tgtEl>
                                          <p:spTgt spid="13"/>
                                        </p:tgtEl>
                                        <p:attrNameLst>
                                          <p:attrName>ppt_w</p:attrName>
                                        </p:attrNameLst>
                                      </p:cBhvr>
                                      <p:tavLst>
                                        <p:tav tm="0">
                                          <p:val>
                                            <p:strVal val="#ppt_w*0.70"/>
                                          </p:val>
                                        </p:tav>
                                        <p:tav tm="100000">
                                          <p:val>
                                            <p:strVal val="#ppt_w"/>
                                          </p:val>
                                        </p:tav>
                                      </p:tavLst>
                                    </p:anim>
                                    <p:anim calcmode="lin" valueType="num">
                                      <p:cBhvr>
                                        <p:cTn id="17" dur="1000" fill="hold"/>
                                        <p:tgtEl>
                                          <p:spTgt spid="13"/>
                                        </p:tgtEl>
                                        <p:attrNameLst>
                                          <p:attrName>ppt_h</p:attrName>
                                        </p:attrNameLst>
                                      </p:cBhvr>
                                      <p:tavLst>
                                        <p:tav tm="0">
                                          <p:val>
                                            <p:strVal val="#ppt_h"/>
                                          </p:val>
                                        </p:tav>
                                        <p:tav tm="100000">
                                          <p:val>
                                            <p:strVal val="#ppt_h"/>
                                          </p:val>
                                        </p:tav>
                                      </p:tavLst>
                                    </p:anim>
                                    <p:animEffect transition="in" filter="fade">
                                      <p:cBhvr>
                                        <p:cTn id="18" dur="1000"/>
                                        <p:tgtEl>
                                          <p:spTgt spid="13"/>
                                        </p:tgtEl>
                                      </p:cBhvr>
                                    </p:animEffect>
                                  </p:childTnLst>
                                </p:cTn>
                              </p:par>
                              <p:par>
                                <p:cTn id="19" presetID="55"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1000" fill="hold"/>
                                        <p:tgtEl>
                                          <p:spTgt spid="11"/>
                                        </p:tgtEl>
                                        <p:attrNameLst>
                                          <p:attrName>ppt_w</p:attrName>
                                        </p:attrNameLst>
                                      </p:cBhvr>
                                      <p:tavLst>
                                        <p:tav tm="0">
                                          <p:val>
                                            <p:strVal val="#ppt_w*0.70"/>
                                          </p:val>
                                        </p:tav>
                                        <p:tav tm="100000">
                                          <p:val>
                                            <p:strVal val="#ppt_w"/>
                                          </p:val>
                                        </p:tav>
                                      </p:tavLst>
                                    </p:anim>
                                    <p:anim calcmode="lin" valueType="num">
                                      <p:cBhvr>
                                        <p:cTn id="22" dur="1000" fill="hold"/>
                                        <p:tgtEl>
                                          <p:spTgt spid="11"/>
                                        </p:tgtEl>
                                        <p:attrNameLst>
                                          <p:attrName>ppt_h</p:attrName>
                                        </p:attrNameLst>
                                      </p:cBhvr>
                                      <p:tavLst>
                                        <p:tav tm="0">
                                          <p:val>
                                            <p:strVal val="#ppt_h"/>
                                          </p:val>
                                        </p:tav>
                                        <p:tav tm="100000">
                                          <p:val>
                                            <p:strVal val="#ppt_h"/>
                                          </p:val>
                                        </p:tav>
                                      </p:tavLst>
                                    </p:anim>
                                    <p:animEffect transition="in" filter="fade">
                                      <p:cBhvr>
                                        <p:cTn id="23" dur="1000"/>
                                        <p:tgtEl>
                                          <p:spTgt spid="11"/>
                                        </p:tgtEl>
                                      </p:cBhvr>
                                    </p:animEffect>
                                  </p:childTnLst>
                                </p:cTn>
                              </p:par>
                              <p:par>
                                <p:cTn id="24" presetID="55" presetClass="entr" presetSubtype="0"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1000" fill="hold"/>
                                        <p:tgtEl>
                                          <p:spTgt spid="6"/>
                                        </p:tgtEl>
                                        <p:attrNameLst>
                                          <p:attrName>ppt_w</p:attrName>
                                        </p:attrNameLst>
                                      </p:cBhvr>
                                      <p:tavLst>
                                        <p:tav tm="0">
                                          <p:val>
                                            <p:strVal val="#ppt_w*0.70"/>
                                          </p:val>
                                        </p:tav>
                                        <p:tav tm="100000">
                                          <p:val>
                                            <p:strVal val="#ppt_w"/>
                                          </p:val>
                                        </p:tav>
                                      </p:tavLst>
                                    </p:anim>
                                    <p:anim calcmode="lin" valueType="num">
                                      <p:cBhvr>
                                        <p:cTn id="27" dur="1000" fill="hold"/>
                                        <p:tgtEl>
                                          <p:spTgt spid="6"/>
                                        </p:tgtEl>
                                        <p:attrNameLst>
                                          <p:attrName>ppt_h</p:attrName>
                                        </p:attrNameLst>
                                      </p:cBhvr>
                                      <p:tavLst>
                                        <p:tav tm="0">
                                          <p:val>
                                            <p:strVal val="#ppt_h"/>
                                          </p:val>
                                        </p:tav>
                                        <p:tav tm="100000">
                                          <p:val>
                                            <p:strVal val="#ppt_h"/>
                                          </p:val>
                                        </p:tav>
                                      </p:tavLst>
                                    </p:anim>
                                    <p:animEffect transition="in" filter="fade">
                                      <p:cBhvr>
                                        <p:cTn id="28" dur="1000"/>
                                        <p:tgtEl>
                                          <p:spTgt spid="6"/>
                                        </p:tgtEl>
                                      </p:cBhvr>
                                    </p:animEffect>
                                  </p:childTnLst>
                                </p:cTn>
                              </p:par>
                              <p:par>
                                <p:cTn id="29" presetID="55"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1000" fill="hold"/>
                                        <p:tgtEl>
                                          <p:spTgt spid="5"/>
                                        </p:tgtEl>
                                        <p:attrNameLst>
                                          <p:attrName>ppt_w</p:attrName>
                                        </p:attrNameLst>
                                      </p:cBhvr>
                                      <p:tavLst>
                                        <p:tav tm="0">
                                          <p:val>
                                            <p:strVal val="#ppt_w*0.70"/>
                                          </p:val>
                                        </p:tav>
                                        <p:tav tm="100000">
                                          <p:val>
                                            <p:strVal val="#ppt_w"/>
                                          </p:val>
                                        </p:tav>
                                      </p:tavLst>
                                    </p:anim>
                                    <p:anim calcmode="lin" valueType="num">
                                      <p:cBhvr>
                                        <p:cTn id="32" dur="1000" fill="hold"/>
                                        <p:tgtEl>
                                          <p:spTgt spid="5"/>
                                        </p:tgtEl>
                                        <p:attrNameLst>
                                          <p:attrName>ppt_h</p:attrName>
                                        </p:attrNameLst>
                                      </p:cBhvr>
                                      <p:tavLst>
                                        <p:tav tm="0">
                                          <p:val>
                                            <p:strVal val="#ppt_h"/>
                                          </p:val>
                                        </p:tav>
                                        <p:tav tm="100000">
                                          <p:val>
                                            <p:strVal val="#ppt_h"/>
                                          </p:val>
                                        </p:tav>
                                      </p:tavLst>
                                    </p:anim>
                                    <p:animEffect transition="in" filter="fade">
                                      <p:cBhvr>
                                        <p:cTn id="33"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animBg="1"/>
      <p:bldP spid="13" grpId="0" animBg="1"/>
      <p:bldP spid="1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A9BF8C5F-863E-557C-6BF7-8BF43ECD5B78}"/>
              </a:ext>
            </a:extLst>
          </p:cNvPr>
          <p:cNvSpPr txBox="1"/>
          <p:nvPr/>
        </p:nvSpPr>
        <p:spPr>
          <a:xfrm>
            <a:off x="1401194" y="339919"/>
            <a:ext cx="9349184" cy="923330"/>
          </a:xfrm>
          <a:prstGeom prst="rect">
            <a:avLst/>
          </a:prstGeom>
          <a:noFill/>
        </p:spPr>
        <p:txBody>
          <a:bodyPr wrap="square">
            <a:spAutoFit/>
          </a:bodyPr>
          <a:lstStyle/>
          <a:p>
            <a:r>
              <a:rPr lang="fr-CH" sz="5400" dirty="0">
                <a:latin typeface="Gill Sans Ultra Bold" panose="020B0A02020104020203" pitchFamily="34" charset="77"/>
              </a:rPr>
              <a:t>La 5G</a:t>
            </a:r>
          </a:p>
        </p:txBody>
      </p:sp>
      <p:sp>
        <p:nvSpPr>
          <p:cNvPr id="9" name="ZoneTexte 8">
            <a:extLst>
              <a:ext uri="{FF2B5EF4-FFF2-40B4-BE49-F238E27FC236}">
                <a16:creationId xmlns:a16="http://schemas.microsoft.com/office/drawing/2014/main" id="{CD86AA42-012B-9B94-61AF-313FE85346BE}"/>
              </a:ext>
            </a:extLst>
          </p:cNvPr>
          <p:cNvSpPr txBox="1"/>
          <p:nvPr/>
        </p:nvSpPr>
        <p:spPr>
          <a:xfrm>
            <a:off x="687858" y="482160"/>
            <a:ext cx="1042087" cy="830997"/>
          </a:xfrm>
          <a:prstGeom prst="rect">
            <a:avLst/>
          </a:prstGeom>
          <a:noFill/>
        </p:spPr>
        <p:txBody>
          <a:bodyPr wrap="square">
            <a:spAutoFit/>
          </a:bodyPr>
          <a:lstStyle/>
          <a:p>
            <a:r>
              <a:rPr lang="fr-CH" sz="4800" dirty="0">
                <a:effectLst/>
                <a:latin typeface=".Apple Color Emoji UI"/>
              </a:rPr>
              <a:t>8️⃣</a:t>
            </a:r>
          </a:p>
        </p:txBody>
      </p:sp>
      <p:pic>
        <p:nvPicPr>
          <p:cNvPr id="39938" name="Picture 2" descr="Coronavirus : des antennes 5G vandalisées au Royaume-Uni en raison de fake  news | Psychomédia">
            <a:extLst>
              <a:ext uri="{FF2B5EF4-FFF2-40B4-BE49-F238E27FC236}">
                <a16:creationId xmlns:a16="http://schemas.microsoft.com/office/drawing/2014/main" id="{1CEC3EC0-77A5-F975-39BE-D1B65F6C62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35930" y="567690"/>
            <a:ext cx="5722620" cy="5722620"/>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5D2B5007-FCAC-3879-3A33-DF8739EC3EC1}"/>
              </a:ext>
            </a:extLst>
          </p:cNvPr>
          <p:cNvSpPr txBox="1"/>
          <p:nvPr/>
        </p:nvSpPr>
        <p:spPr>
          <a:xfrm>
            <a:off x="687858" y="4752429"/>
            <a:ext cx="6097904" cy="1200329"/>
          </a:xfrm>
          <a:prstGeom prst="rect">
            <a:avLst/>
          </a:prstGeom>
          <a:solidFill>
            <a:schemeClr val="bg1"/>
          </a:solidFill>
          <a:ln>
            <a:solidFill>
              <a:schemeClr val="tx1"/>
            </a:solidFill>
          </a:ln>
        </p:spPr>
        <p:txBody>
          <a:bodyPr wrap="square">
            <a:spAutoFit/>
          </a:bodyPr>
          <a:lstStyle/>
          <a:p>
            <a:r>
              <a:rPr lang="fr-CH" sz="2400" b="0" i="0" dirty="0">
                <a:effectLst/>
                <a:latin typeface="Suisse Intl"/>
              </a:rPr>
              <a:t>Le Conseil national a adopté jeudi une motion PLR exigeant le déploiement d’un réseau de grande qualité d’ici à 2024.</a:t>
            </a:r>
            <a:endParaRPr lang="fr-FR" sz="2400" dirty="0"/>
          </a:p>
        </p:txBody>
      </p:sp>
      <p:sp>
        <p:nvSpPr>
          <p:cNvPr id="12" name="ZoneTexte 11">
            <a:extLst>
              <a:ext uri="{FF2B5EF4-FFF2-40B4-BE49-F238E27FC236}">
                <a16:creationId xmlns:a16="http://schemas.microsoft.com/office/drawing/2014/main" id="{F24DF2E0-CD7C-B434-EF23-6D6AB285C7DD}"/>
              </a:ext>
            </a:extLst>
          </p:cNvPr>
          <p:cNvSpPr txBox="1"/>
          <p:nvPr/>
        </p:nvSpPr>
        <p:spPr>
          <a:xfrm>
            <a:off x="687858" y="4413875"/>
            <a:ext cx="2270269" cy="338554"/>
          </a:xfrm>
          <a:prstGeom prst="rect">
            <a:avLst/>
          </a:prstGeom>
          <a:noFill/>
        </p:spPr>
        <p:txBody>
          <a:bodyPr wrap="square">
            <a:spAutoFit/>
          </a:bodyPr>
          <a:lstStyle/>
          <a:p>
            <a:r>
              <a:rPr lang="fr-FR" sz="16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21 septembre 2023</a:t>
            </a:r>
          </a:p>
        </p:txBody>
      </p:sp>
      <p:sp>
        <p:nvSpPr>
          <p:cNvPr id="14" name="ZoneTexte 13">
            <a:extLst>
              <a:ext uri="{FF2B5EF4-FFF2-40B4-BE49-F238E27FC236}">
                <a16:creationId xmlns:a16="http://schemas.microsoft.com/office/drawing/2014/main" id="{2195C9D9-B442-4459-A034-DD5C88DD8866}"/>
              </a:ext>
            </a:extLst>
          </p:cNvPr>
          <p:cNvSpPr txBox="1"/>
          <p:nvPr/>
        </p:nvSpPr>
        <p:spPr>
          <a:xfrm>
            <a:off x="667644" y="2162705"/>
            <a:ext cx="5408142" cy="646331"/>
          </a:xfrm>
          <a:prstGeom prst="rect">
            <a:avLst/>
          </a:prstGeom>
          <a:solidFill>
            <a:schemeClr val="bg1"/>
          </a:solidFill>
          <a:ln>
            <a:solidFill>
              <a:schemeClr val="tx1"/>
            </a:solidFill>
          </a:ln>
        </p:spPr>
        <p:txBody>
          <a:bodyPr wrap="square">
            <a:spAutoFit/>
          </a:bodyPr>
          <a:lstStyle/>
          <a:p>
            <a:r>
              <a:rPr lang="fr-CH" b="1" i="0" dirty="0">
                <a:effectLst/>
                <a:latin typeface="Montserrat" pitchFamily="2" charset="77"/>
              </a:rPr>
              <a:t>5G : quatre grandes étapes du déploiement réseau à partir de 2019</a:t>
            </a:r>
            <a:endParaRPr lang="fr-FR" dirty="0"/>
          </a:p>
        </p:txBody>
      </p:sp>
      <p:sp>
        <p:nvSpPr>
          <p:cNvPr id="15" name="ZoneTexte 14">
            <a:extLst>
              <a:ext uri="{FF2B5EF4-FFF2-40B4-BE49-F238E27FC236}">
                <a16:creationId xmlns:a16="http://schemas.microsoft.com/office/drawing/2014/main" id="{36C3276C-051E-A2C7-7127-0A5A10D865A0}"/>
              </a:ext>
            </a:extLst>
          </p:cNvPr>
          <p:cNvSpPr txBox="1"/>
          <p:nvPr/>
        </p:nvSpPr>
        <p:spPr>
          <a:xfrm>
            <a:off x="594810" y="1824151"/>
            <a:ext cx="2270269" cy="338554"/>
          </a:xfrm>
          <a:prstGeom prst="rect">
            <a:avLst/>
          </a:prstGeom>
          <a:noFill/>
        </p:spPr>
        <p:txBody>
          <a:bodyPr wrap="square">
            <a:spAutoFit/>
          </a:bodyPr>
          <a:lstStyle/>
          <a:p>
            <a:r>
              <a:rPr lang="fr-FR" sz="16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21 septembre 2019</a:t>
            </a:r>
          </a:p>
        </p:txBody>
      </p:sp>
      <p:sp>
        <p:nvSpPr>
          <p:cNvPr id="17" name="ZoneTexte 16">
            <a:extLst>
              <a:ext uri="{FF2B5EF4-FFF2-40B4-BE49-F238E27FC236}">
                <a16:creationId xmlns:a16="http://schemas.microsoft.com/office/drawing/2014/main" id="{F08A1C70-7EF6-A967-EDF2-215AAD2D59E7}"/>
              </a:ext>
            </a:extLst>
          </p:cNvPr>
          <p:cNvSpPr txBox="1"/>
          <p:nvPr/>
        </p:nvSpPr>
        <p:spPr>
          <a:xfrm>
            <a:off x="667644" y="2865097"/>
            <a:ext cx="6455892" cy="1077218"/>
          </a:xfrm>
          <a:prstGeom prst="rect">
            <a:avLst/>
          </a:prstGeom>
          <a:solidFill>
            <a:schemeClr val="bg1"/>
          </a:solidFill>
          <a:ln>
            <a:solidFill>
              <a:schemeClr val="tx1"/>
            </a:solidFill>
          </a:ln>
        </p:spPr>
        <p:txBody>
          <a:bodyPr wrap="square">
            <a:spAutoFit/>
          </a:bodyPr>
          <a:lstStyle/>
          <a:p>
            <a:pPr marL="285750" indent="-285750" algn="l">
              <a:buFont typeface="Arial" panose="020B0604020202020204" pitchFamily="34" charset="0"/>
              <a:buChar char="•"/>
            </a:pPr>
            <a:r>
              <a:rPr lang="fr-CH" sz="1600" b="1" i="0" dirty="0">
                <a:effectLst/>
                <a:latin typeface="Montserrat" pitchFamily="2" charset="77"/>
              </a:rPr>
              <a:t>Étape 1 : marier 5G et 4G pour une meilleure couverture</a:t>
            </a:r>
          </a:p>
          <a:p>
            <a:pPr marL="285750" indent="-285750">
              <a:buFont typeface="Arial" panose="020B0604020202020204" pitchFamily="34" charset="0"/>
              <a:buChar char="•"/>
            </a:pPr>
            <a:r>
              <a:rPr lang="fr-CH" sz="1600" b="1" i="0" dirty="0">
                <a:effectLst/>
                <a:latin typeface="Montserrat" pitchFamily="2" charset="77"/>
              </a:rPr>
              <a:t>Étape 2 : utiliser les fréquences basses</a:t>
            </a:r>
          </a:p>
          <a:p>
            <a:pPr marL="285750" indent="-285750">
              <a:buFont typeface="Arial" panose="020B0604020202020204" pitchFamily="34" charset="0"/>
              <a:buChar char="•"/>
            </a:pPr>
            <a:r>
              <a:rPr lang="fr-CH" sz="1600" b="1" i="0" dirty="0">
                <a:effectLst/>
                <a:latin typeface="Montserrat" pitchFamily="2" charset="77"/>
              </a:rPr>
              <a:t>Étape 3 : les serveurs passent à la 5G</a:t>
            </a:r>
          </a:p>
          <a:p>
            <a:pPr marL="285750" indent="-285750">
              <a:buFont typeface="Arial" panose="020B0604020202020204" pitchFamily="34" charset="0"/>
              <a:buChar char="•"/>
            </a:pPr>
            <a:r>
              <a:rPr lang="fr-CH" sz="1600" b="1" i="0" dirty="0">
                <a:effectLst/>
                <a:latin typeface="Montserrat" pitchFamily="2" charset="77"/>
              </a:rPr>
              <a:t>Étape 4 : augmenter les débits</a:t>
            </a:r>
          </a:p>
        </p:txBody>
      </p:sp>
      <p:pic>
        <p:nvPicPr>
          <p:cNvPr id="16" name="Image 15">
            <a:extLst>
              <a:ext uri="{FF2B5EF4-FFF2-40B4-BE49-F238E27FC236}">
                <a16:creationId xmlns:a16="http://schemas.microsoft.com/office/drawing/2014/main" id="{24C423B7-74CD-56EF-AE50-95E329FADE12}"/>
              </a:ext>
            </a:extLst>
          </p:cNvPr>
          <p:cNvPicPr>
            <a:picLocks noChangeAspect="1"/>
          </p:cNvPicPr>
          <p:nvPr/>
        </p:nvPicPr>
        <p:blipFill>
          <a:blip r:embed="rId3"/>
          <a:stretch>
            <a:fillRect/>
          </a:stretch>
        </p:blipFill>
        <p:spPr>
          <a:xfrm>
            <a:off x="594810" y="1449608"/>
            <a:ext cx="2362419" cy="377987"/>
          </a:xfrm>
          <a:prstGeom prst="rect">
            <a:avLst/>
          </a:prstGeom>
        </p:spPr>
      </p:pic>
    </p:spTree>
    <p:extLst>
      <p:ext uri="{BB962C8B-B14F-4D97-AF65-F5344CB8AC3E}">
        <p14:creationId xmlns:p14="http://schemas.microsoft.com/office/powerpoint/2010/main" val="2046505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p:tgtEl>
                                          <p:spTgt spid="16"/>
                                        </p:tgtEl>
                                        <p:attrNameLst>
                                          <p:attrName>ppt_x</p:attrName>
                                        </p:attrNameLst>
                                      </p:cBhvr>
                                      <p:tavLst>
                                        <p:tav tm="0">
                                          <p:val>
                                            <p:strVal val="#ppt_x-#ppt_w*1.125000"/>
                                          </p:val>
                                        </p:tav>
                                        <p:tav tm="100000">
                                          <p:val>
                                            <p:strVal val="#ppt_x"/>
                                          </p:val>
                                        </p:tav>
                                      </p:tavLst>
                                    </p:anim>
                                    <p:animEffect transition="in" filter="wipe(right)">
                                      <p:cBhvr>
                                        <p:cTn id="8" dur="500"/>
                                        <p:tgtEl>
                                          <p:spTgt spid="16"/>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p:tgtEl>
                                          <p:spTgt spid="15"/>
                                        </p:tgtEl>
                                        <p:attrNameLst>
                                          <p:attrName>ppt_x</p:attrName>
                                        </p:attrNameLst>
                                      </p:cBhvr>
                                      <p:tavLst>
                                        <p:tav tm="0">
                                          <p:val>
                                            <p:strVal val="#ppt_x-#ppt_w*1.125000"/>
                                          </p:val>
                                        </p:tav>
                                        <p:tav tm="100000">
                                          <p:val>
                                            <p:strVal val="#ppt_x"/>
                                          </p:val>
                                        </p:tav>
                                      </p:tavLst>
                                    </p:anim>
                                    <p:animEffect transition="in" filter="wipe(right)">
                                      <p:cBhvr>
                                        <p:cTn id="12" dur="500"/>
                                        <p:tgtEl>
                                          <p:spTgt spid="15"/>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p:tgtEl>
                                          <p:spTgt spid="14"/>
                                        </p:tgtEl>
                                        <p:attrNameLst>
                                          <p:attrName>ppt_x</p:attrName>
                                        </p:attrNameLst>
                                      </p:cBhvr>
                                      <p:tavLst>
                                        <p:tav tm="0">
                                          <p:val>
                                            <p:strVal val="#ppt_x-#ppt_w*1.125000"/>
                                          </p:val>
                                        </p:tav>
                                        <p:tav tm="100000">
                                          <p:val>
                                            <p:strVal val="#ppt_x"/>
                                          </p:val>
                                        </p:tav>
                                      </p:tavLst>
                                    </p:anim>
                                    <p:animEffect transition="in" filter="wipe(right)">
                                      <p:cBhvr>
                                        <p:cTn id="16" dur="500"/>
                                        <p:tgtEl>
                                          <p:spTgt spid="14"/>
                                        </p:tgtEl>
                                      </p:cBhvr>
                                    </p:animEffect>
                                  </p:childTnLst>
                                </p:cTn>
                              </p:par>
                              <p:par>
                                <p:cTn id="17" presetID="12" presetClass="entr" presetSubtype="8"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p:tgtEl>
                                          <p:spTgt spid="17"/>
                                        </p:tgtEl>
                                        <p:attrNameLst>
                                          <p:attrName>ppt_x</p:attrName>
                                        </p:attrNameLst>
                                      </p:cBhvr>
                                      <p:tavLst>
                                        <p:tav tm="0">
                                          <p:val>
                                            <p:strVal val="#ppt_x-#ppt_w*1.125000"/>
                                          </p:val>
                                        </p:tav>
                                        <p:tav tm="100000">
                                          <p:val>
                                            <p:strVal val="#ppt_x"/>
                                          </p:val>
                                        </p:tav>
                                      </p:tavLst>
                                    </p:anim>
                                    <p:animEffect transition="in" filter="wipe(right)">
                                      <p:cBhvr>
                                        <p:cTn id="20" dur="500"/>
                                        <p:tgtEl>
                                          <p:spTgt spid="17"/>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8"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p:tgtEl>
                                          <p:spTgt spid="12"/>
                                        </p:tgtEl>
                                        <p:attrNameLst>
                                          <p:attrName>ppt_x</p:attrName>
                                        </p:attrNameLst>
                                      </p:cBhvr>
                                      <p:tavLst>
                                        <p:tav tm="0">
                                          <p:val>
                                            <p:strVal val="#ppt_x-#ppt_w*1.125000"/>
                                          </p:val>
                                        </p:tav>
                                        <p:tav tm="100000">
                                          <p:val>
                                            <p:strVal val="#ppt_x"/>
                                          </p:val>
                                        </p:tav>
                                      </p:tavLst>
                                    </p:anim>
                                    <p:animEffect transition="in" filter="wipe(right)">
                                      <p:cBhvr>
                                        <p:cTn id="26" dur="500"/>
                                        <p:tgtEl>
                                          <p:spTgt spid="12"/>
                                        </p:tgtEl>
                                      </p:cBhvr>
                                    </p:animEffect>
                                  </p:childTnLst>
                                </p:cTn>
                              </p:par>
                              <p:par>
                                <p:cTn id="27" presetID="12" presetClass="entr" presetSubtype="8"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p:tgtEl>
                                          <p:spTgt spid="11"/>
                                        </p:tgtEl>
                                        <p:attrNameLst>
                                          <p:attrName>ppt_x</p:attrName>
                                        </p:attrNameLst>
                                      </p:cBhvr>
                                      <p:tavLst>
                                        <p:tav tm="0">
                                          <p:val>
                                            <p:strVal val="#ppt_x-#ppt_w*1.125000"/>
                                          </p:val>
                                        </p:tav>
                                        <p:tav tm="100000">
                                          <p:val>
                                            <p:strVal val="#ppt_x"/>
                                          </p:val>
                                        </p:tav>
                                      </p:tavLst>
                                    </p:anim>
                                    <p:animEffect transition="in" filter="wipe(right)">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4" grpId="0" animBg="1"/>
      <p:bldP spid="15" grpId="0"/>
      <p:bldP spid="1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80D164BD-74D6-F788-8D09-87EDADD27FC0}"/>
              </a:ext>
            </a:extLst>
          </p:cNvPr>
          <p:cNvSpPr txBox="1"/>
          <p:nvPr/>
        </p:nvSpPr>
        <p:spPr>
          <a:xfrm>
            <a:off x="2694622" y="235664"/>
            <a:ext cx="7701425" cy="2431435"/>
          </a:xfrm>
          <a:prstGeom prst="rect">
            <a:avLst/>
          </a:prstGeom>
          <a:noFill/>
          <a:ln>
            <a:solidFill>
              <a:schemeClr val="tx1"/>
            </a:solidFill>
          </a:ln>
        </p:spPr>
        <p:txBody>
          <a:bodyPr wrap="square">
            <a:spAutoFit/>
          </a:bodyPr>
          <a:lstStyle/>
          <a:p>
            <a:pPr algn="l"/>
            <a:r>
              <a:rPr lang="fr-CH" sz="4000" b="1" i="0" dirty="0">
                <a:solidFill>
                  <a:srgbClr val="001155"/>
                </a:solidFill>
                <a:effectLst/>
                <a:latin typeface="TheSans"/>
              </a:rPr>
              <a:t>Le débat sur la communication mobile en </a:t>
            </a:r>
            <a:r>
              <a:rPr lang="fr-CH" sz="4000" b="1" i="0" u="sng" dirty="0">
                <a:solidFill>
                  <a:srgbClr val="001155"/>
                </a:solidFill>
                <a:effectLst/>
                <a:latin typeface="TheSans"/>
              </a:rPr>
              <a:t>mauvaise</a:t>
            </a:r>
            <a:r>
              <a:rPr lang="fr-CH" sz="4000" b="1" i="0" dirty="0">
                <a:solidFill>
                  <a:srgbClr val="001155"/>
                </a:solidFill>
                <a:effectLst/>
                <a:latin typeface="TheSans"/>
              </a:rPr>
              <a:t> passe :</a:t>
            </a:r>
          </a:p>
          <a:p>
            <a:pPr algn="l"/>
            <a:r>
              <a:rPr lang="fr-CH" sz="2400" b="1" i="0" dirty="0">
                <a:solidFill>
                  <a:srgbClr val="001155"/>
                </a:solidFill>
                <a:effectLst/>
                <a:latin typeface="TheSans"/>
              </a:rPr>
              <a:t>Rétrospective du débat sur la communication mobile de ces dernières années : </a:t>
            </a:r>
            <a:r>
              <a:rPr lang="fr-CH" sz="2400" b="1" i="0" dirty="0">
                <a:solidFill>
                  <a:srgbClr val="001155"/>
                </a:solidFill>
                <a:effectLst/>
                <a:highlight>
                  <a:srgbClr val="FFFF00"/>
                </a:highlight>
                <a:latin typeface="TheSans"/>
              </a:rPr>
              <a:t>entre revers, espoir et difficulté à sortir de l’impasse.</a:t>
            </a:r>
          </a:p>
        </p:txBody>
      </p:sp>
      <p:pic>
        <p:nvPicPr>
          <p:cNvPr id="33794" name="Picture 2">
            <a:extLst>
              <a:ext uri="{FF2B5EF4-FFF2-40B4-BE49-F238E27FC236}">
                <a16:creationId xmlns:a16="http://schemas.microsoft.com/office/drawing/2014/main" id="{5500C43A-0A53-4A36-121F-DF87C09FC3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 y="235664"/>
            <a:ext cx="1954530" cy="1421955"/>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BBDCEE63-6FD2-8C9B-60BB-4B752384432D}"/>
              </a:ext>
            </a:extLst>
          </p:cNvPr>
          <p:cNvSpPr txBox="1"/>
          <p:nvPr/>
        </p:nvSpPr>
        <p:spPr>
          <a:xfrm>
            <a:off x="183370" y="3031478"/>
            <a:ext cx="2967603" cy="400110"/>
          </a:xfrm>
          <a:prstGeom prst="rect">
            <a:avLst/>
          </a:prstGeom>
          <a:noFill/>
        </p:spPr>
        <p:txBody>
          <a:bodyPr wrap="square">
            <a:spAutoFit/>
          </a:bodyPr>
          <a:lstStyle/>
          <a:p>
            <a:r>
              <a:rPr lang="fr-FR" sz="20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6 septembre 2022</a:t>
            </a:r>
          </a:p>
        </p:txBody>
      </p:sp>
      <p:sp>
        <p:nvSpPr>
          <p:cNvPr id="10" name="ZoneTexte 9">
            <a:extLst>
              <a:ext uri="{FF2B5EF4-FFF2-40B4-BE49-F238E27FC236}">
                <a16:creationId xmlns:a16="http://schemas.microsoft.com/office/drawing/2014/main" id="{7A9267A6-8346-D076-9CDD-7E19728D0845}"/>
              </a:ext>
            </a:extLst>
          </p:cNvPr>
          <p:cNvSpPr txBox="1"/>
          <p:nvPr/>
        </p:nvSpPr>
        <p:spPr>
          <a:xfrm>
            <a:off x="5380958" y="3206016"/>
            <a:ext cx="6465080" cy="3416320"/>
          </a:xfrm>
          <a:prstGeom prst="rect">
            <a:avLst/>
          </a:prstGeom>
          <a:noFill/>
        </p:spPr>
        <p:txBody>
          <a:bodyPr wrap="square">
            <a:spAutoFit/>
          </a:bodyPr>
          <a:lstStyle/>
          <a:p>
            <a:r>
              <a:rPr lang="fr-CH" sz="2400" dirty="0">
                <a:solidFill>
                  <a:srgbClr val="000000"/>
                </a:solidFill>
                <a:effectLst/>
                <a:latin typeface="Helvetica Neue" panose="02000503000000020004" pitchFamily="2" charset="0"/>
              </a:rPr>
              <a:t>« Le secteur a, là encore, supposé que tout le monde la voulait [la 5G]. Et que nous serions fiers, en tant que nation, d’avoir les premiers appareils et les premiers réseaux en avant-première en Suisse. </a:t>
            </a:r>
          </a:p>
          <a:p>
            <a:r>
              <a:rPr lang="fr-CH" sz="2400" b="1" dirty="0">
                <a:solidFill>
                  <a:srgbClr val="000000"/>
                </a:solidFill>
                <a:effectLst/>
                <a:highlight>
                  <a:srgbClr val="FFFF00"/>
                </a:highlight>
                <a:latin typeface="Helvetica Neue" panose="02000503000000020004" pitchFamily="2" charset="0"/>
              </a:rPr>
              <a:t>RATÉ. Cela a provoqué une vague d’indignation. En plus de descendre dans la rue, les gens ont lancé des initiatives politiques</a:t>
            </a:r>
            <a:r>
              <a:rPr lang="fr-CH" sz="2400" dirty="0">
                <a:solidFill>
                  <a:srgbClr val="000000"/>
                </a:solidFill>
                <a:effectLst/>
                <a:latin typeface="Helvetica Neue" panose="02000503000000020004" pitchFamily="2" charset="0"/>
              </a:rPr>
              <a:t> »</a:t>
            </a:r>
          </a:p>
        </p:txBody>
      </p:sp>
      <p:pic>
        <p:nvPicPr>
          <p:cNvPr id="33796" name="Picture 4" descr="Hand auf Herdplatte">
            <a:extLst>
              <a:ext uri="{FF2B5EF4-FFF2-40B4-BE49-F238E27FC236}">
                <a16:creationId xmlns:a16="http://schemas.microsoft.com/office/drawing/2014/main" id="{E99B5338-CAA9-A622-A0E1-21247019A3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507" y="3487968"/>
            <a:ext cx="4888230" cy="274772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1163353A-BA50-020C-5A75-B0FA4DA50F06}"/>
              </a:ext>
            </a:extLst>
          </p:cNvPr>
          <p:cNvSpPr txBox="1"/>
          <p:nvPr/>
        </p:nvSpPr>
        <p:spPr>
          <a:xfrm>
            <a:off x="4971137" y="2354259"/>
            <a:ext cx="1124863" cy="1446550"/>
          </a:xfrm>
          <a:prstGeom prst="rect">
            <a:avLst/>
          </a:prstGeom>
          <a:noFill/>
        </p:spPr>
        <p:txBody>
          <a:bodyPr wrap="square">
            <a:spAutoFit/>
          </a:bodyPr>
          <a:lstStyle/>
          <a:p>
            <a:r>
              <a:rPr lang="fr-CH" sz="8800" dirty="0">
                <a:solidFill>
                  <a:srgbClr val="000000"/>
                </a:solidFill>
                <a:effectLst/>
                <a:latin typeface="Helvetica Neue" panose="02000503000000020004" pitchFamily="2" charset="0"/>
              </a:rPr>
              <a:t>⚡️</a:t>
            </a:r>
          </a:p>
        </p:txBody>
      </p:sp>
    </p:spTree>
    <p:extLst>
      <p:ext uri="{BB962C8B-B14F-4D97-AF65-F5344CB8AC3E}">
        <p14:creationId xmlns:p14="http://schemas.microsoft.com/office/powerpoint/2010/main" val="311069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11"/>
                                        </p:tgtEl>
                                        <p:attrNameLst>
                                          <p:attrName>style.visibility</p:attrName>
                                        </p:attrNameLst>
                                      </p:cBhvr>
                                      <p:to>
                                        <p:strVal val="visible"/>
                                      </p:to>
                                    </p:set>
                                    <p:set>
                                      <p:cBhvr>
                                        <p:cTn id="7" dur="455" fill="hold">
                                          <p:stCondLst>
                                            <p:cond delay="0"/>
                                          </p:stCondLst>
                                        </p:cTn>
                                        <p:tgtEl>
                                          <p:spTgt spid="11"/>
                                        </p:tgtEl>
                                        <p:attrNameLst>
                                          <p:attrName>style.rotation</p:attrName>
                                        </p:attrNameLst>
                                      </p:cBhvr>
                                      <p:to>
                                        <p:strVal val="-45.0"/>
                                      </p:to>
                                    </p:set>
                                    <p:anim calcmode="lin" valueType="num">
                                      <p:cBhvr>
                                        <p:cTn id="8" dur="455" fill="hold">
                                          <p:stCondLst>
                                            <p:cond delay="455"/>
                                          </p:stCondLst>
                                        </p:cTn>
                                        <p:tgtEl>
                                          <p:spTgt spid="11"/>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11"/>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11"/>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11"/>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5" presetClass="entr" presetSubtype="0" fill="hold" nodeType="clickEffect">
                                  <p:stCondLst>
                                    <p:cond delay="0"/>
                                  </p:stCondLst>
                                  <p:childTnLst>
                                    <p:set>
                                      <p:cBhvr>
                                        <p:cTn id="15" dur="1" fill="hold">
                                          <p:stCondLst>
                                            <p:cond delay="0"/>
                                          </p:stCondLst>
                                        </p:cTn>
                                        <p:tgtEl>
                                          <p:spTgt spid="33796"/>
                                        </p:tgtEl>
                                        <p:attrNameLst>
                                          <p:attrName>style.visibility</p:attrName>
                                        </p:attrNameLst>
                                      </p:cBhvr>
                                      <p:to>
                                        <p:strVal val="visible"/>
                                      </p:to>
                                    </p:set>
                                    <p:anim calcmode="lin" valueType="num">
                                      <p:cBhvr>
                                        <p:cTn id="16" dur="1000" fill="hold"/>
                                        <p:tgtEl>
                                          <p:spTgt spid="33796"/>
                                        </p:tgtEl>
                                        <p:attrNameLst>
                                          <p:attrName>ppt_w</p:attrName>
                                        </p:attrNameLst>
                                      </p:cBhvr>
                                      <p:tavLst>
                                        <p:tav tm="0">
                                          <p:val>
                                            <p:strVal val="#ppt_w*0.70"/>
                                          </p:val>
                                        </p:tav>
                                        <p:tav tm="100000">
                                          <p:val>
                                            <p:strVal val="#ppt_w"/>
                                          </p:val>
                                        </p:tav>
                                      </p:tavLst>
                                    </p:anim>
                                    <p:anim calcmode="lin" valueType="num">
                                      <p:cBhvr>
                                        <p:cTn id="17" dur="1000" fill="hold"/>
                                        <p:tgtEl>
                                          <p:spTgt spid="33796"/>
                                        </p:tgtEl>
                                        <p:attrNameLst>
                                          <p:attrName>ppt_h</p:attrName>
                                        </p:attrNameLst>
                                      </p:cBhvr>
                                      <p:tavLst>
                                        <p:tav tm="0">
                                          <p:val>
                                            <p:strVal val="#ppt_h"/>
                                          </p:val>
                                        </p:tav>
                                        <p:tav tm="100000">
                                          <p:val>
                                            <p:strVal val="#ppt_h"/>
                                          </p:val>
                                        </p:tav>
                                      </p:tavLst>
                                    </p:anim>
                                    <p:animEffect transition="in" filter="fade">
                                      <p:cBhvr>
                                        <p:cTn id="18" dur="1000"/>
                                        <p:tgtEl>
                                          <p:spTgt spid="33796"/>
                                        </p:tgtEl>
                                      </p:cBhvr>
                                    </p:animEffect>
                                  </p:childTnLst>
                                </p:cTn>
                              </p:par>
                              <p:par>
                                <p:cTn id="19" presetID="55"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ppt_w</p:attrName>
                                        </p:attrNameLst>
                                      </p:cBhvr>
                                      <p:tavLst>
                                        <p:tav tm="0">
                                          <p:val>
                                            <p:strVal val="#ppt_w*0.70"/>
                                          </p:val>
                                        </p:tav>
                                        <p:tav tm="100000">
                                          <p:val>
                                            <p:strVal val="#ppt_w"/>
                                          </p:val>
                                        </p:tav>
                                      </p:tavLst>
                                    </p:anim>
                                    <p:anim calcmode="lin" valueType="num">
                                      <p:cBhvr>
                                        <p:cTn id="22" dur="1000" fill="hold"/>
                                        <p:tgtEl>
                                          <p:spTgt spid="7"/>
                                        </p:tgtEl>
                                        <p:attrNameLst>
                                          <p:attrName>ppt_h</p:attrName>
                                        </p:attrNameLst>
                                      </p:cBhvr>
                                      <p:tavLst>
                                        <p:tav tm="0">
                                          <p:val>
                                            <p:strVal val="#ppt_h"/>
                                          </p:val>
                                        </p:tav>
                                        <p:tav tm="100000">
                                          <p:val>
                                            <p:strVal val="#ppt_h"/>
                                          </p:val>
                                        </p:tav>
                                      </p:tavLst>
                                    </p:anim>
                                    <p:animEffect transition="in" filter="fade">
                                      <p:cBhvr>
                                        <p:cTn id="23" dur="1000"/>
                                        <p:tgtEl>
                                          <p:spTgt spid="7"/>
                                        </p:tgtEl>
                                      </p:cBhvr>
                                    </p:animEffect>
                                  </p:childTnLst>
                                </p:cTn>
                              </p:par>
                              <p:par>
                                <p:cTn id="24" presetID="55"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1000" fill="hold"/>
                                        <p:tgtEl>
                                          <p:spTgt spid="10"/>
                                        </p:tgtEl>
                                        <p:attrNameLst>
                                          <p:attrName>ppt_w</p:attrName>
                                        </p:attrNameLst>
                                      </p:cBhvr>
                                      <p:tavLst>
                                        <p:tav tm="0">
                                          <p:val>
                                            <p:strVal val="#ppt_w*0.70"/>
                                          </p:val>
                                        </p:tav>
                                        <p:tav tm="100000">
                                          <p:val>
                                            <p:strVal val="#ppt_w"/>
                                          </p:val>
                                        </p:tav>
                                      </p:tavLst>
                                    </p:anim>
                                    <p:anim calcmode="lin" valueType="num">
                                      <p:cBhvr>
                                        <p:cTn id="27" dur="1000" fill="hold"/>
                                        <p:tgtEl>
                                          <p:spTgt spid="10"/>
                                        </p:tgtEl>
                                        <p:attrNameLst>
                                          <p:attrName>ppt_h</p:attrName>
                                        </p:attrNameLst>
                                      </p:cBhvr>
                                      <p:tavLst>
                                        <p:tav tm="0">
                                          <p:val>
                                            <p:strVal val="#ppt_h"/>
                                          </p:val>
                                        </p:tav>
                                        <p:tav tm="100000">
                                          <p:val>
                                            <p:strVal val="#ppt_h"/>
                                          </p:val>
                                        </p:tav>
                                      </p:tavLst>
                                    </p:anim>
                                    <p:animEffect transition="in" filter="fade">
                                      <p:cBhvr>
                                        <p:cTn id="2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a:extLst>
              <a:ext uri="{FF2B5EF4-FFF2-40B4-BE49-F238E27FC236}">
                <a16:creationId xmlns:a16="http://schemas.microsoft.com/office/drawing/2014/main" id="{5500C43A-0A53-4A36-121F-DF87C09FC3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083" y="379267"/>
            <a:ext cx="1954530" cy="1421955"/>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7902639B-F0B3-3FD5-59F2-88718DD33101}"/>
              </a:ext>
            </a:extLst>
          </p:cNvPr>
          <p:cNvPicPr>
            <a:picLocks noChangeAspect="1"/>
          </p:cNvPicPr>
          <p:nvPr/>
        </p:nvPicPr>
        <p:blipFill>
          <a:blip r:embed="rId3"/>
          <a:stretch>
            <a:fillRect/>
          </a:stretch>
        </p:blipFill>
        <p:spPr>
          <a:xfrm>
            <a:off x="3889597" y="253218"/>
            <a:ext cx="4376624" cy="6351563"/>
          </a:xfrm>
          <a:prstGeom prst="rect">
            <a:avLst/>
          </a:prstGeom>
          <a:ln>
            <a:solidFill>
              <a:schemeClr val="tx1"/>
            </a:solidFill>
          </a:ln>
        </p:spPr>
      </p:pic>
      <p:sp>
        <p:nvSpPr>
          <p:cNvPr id="7" name="ZoneTexte 6">
            <a:extLst>
              <a:ext uri="{FF2B5EF4-FFF2-40B4-BE49-F238E27FC236}">
                <a16:creationId xmlns:a16="http://schemas.microsoft.com/office/drawing/2014/main" id="{BBDCEE63-6FD2-8C9B-60BB-4B752384432D}"/>
              </a:ext>
            </a:extLst>
          </p:cNvPr>
          <p:cNvSpPr txBox="1"/>
          <p:nvPr/>
        </p:nvSpPr>
        <p:spPr>
          <a:xfrm>
            <a:off x="8490995" y="1203821"/>
            <a:ext cx="2967603" cy="461665"/>
          </a:xfrm>
          <a:prstGeom prst="rect">
            <a:avLst/>
          </a:prstGeom>
          <a:noFill/>
        </p:spPr>
        <p:txBody>
          <a:bodyPr wrap="square">
            <a:spAutoFit/>
          </a:bodyPr>
          <a:lstStyle/>
          <a:p>
            <a:r>
              <a:rPr lang="fr-FR" sz="24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15 mai 2024</a:t>
            </a:r>
          </a:p>
        </p:txBody>
      </p:sp>
      <p:sp>
        <p:nvSpPr>
          <p:cNvPr id="11" name="ZoneTexte 10">
            <a:extLst>
              <a:ext uri="{FF2B5EF4-FFF2-40B4-BE49-F238E27FC236}">
                <a16:creationId xmlns:a16="http://schemas.microsoft.com/office/drawing/2014/main" id="{1163353A-BA50-020C-5A75-B0FA4DA50F06}"/>
              </a:ext>
            </a:extLst>
          </p:cNvPr>
          <p:cNvSpPr txBox="1"/>
          <p:nvPr/>
        </p:nvSpPr>
        <p:spPr>
          <a:xfrm>
            <a:off x="6913272" y="3622853"/>
            <a:ext cx="1124863" cy="1938992"/>
          </a:xfrm>
          <a:prstGeom prst="rect">
            <a:avLst/>
          </a:prstGeom>
          <a:noFill/>
        </p:spPr>
        <p:txBody>
          <a:bodyPr wrap="square">
            <a:spAutoFit/>
          </a:bodyPr>
          <a:lstStyle/>
          <a:p>
            <a:r>
              <a:rPr lang="fr-CH" sz="12000" dirty="0">
                <a:solidFill>
                  <a:srgbClr val="000000"/>
                </a:solidFill>
                <a:effectLst/>
                <a:latin typeface="Helvetica Neue" panose="02000503000000020004" pitchFamily="2" charset="0"/>
              </a:rPr>
              <a:t>⚡️</a:t>
            </a:r>
          </a:p>
        </p:txBody>
      </p:sp>
      <p:sp>
        <p:nvSpPr>
          <p:cNvPr id="12" name="ZoneTexte 11">
            <a:extLst>
              <a:ext uri="{FF2B5EF4-FFF2-40B4-BE49-F238E27FC236}">
                <a16:creationId xmlns:a16="http://schemas.microsoft.com/office/drawing/2014/main" id="{BBD42974-3C99-3B73-4871-BD8DB1119A19}"/>
              </a:ext>
            </a:extLst>
          </p:cNvPr>
          <p:cNvSpPr txBox="1"/>
          <p:nvPr/>
        </p:nvSpPr>
        <p:spPr>
          <a:xfrm>
            <a:off x="225083" y="1981068"/>
            <a:ext cx="3376245" cy="2246769"/>
          </a:xfrm>
          <a:prstGeom prst="rect">
            <a:avLst/>
          </a:prstGeom>
          <a:noFill/>
        </p:spPr>
        <p:txBody>
          <a:bodyPr wrap="square">
            <a:spAutoFit/>
          </a:bodyPr>
          <a:lstStyle/>
          <a:p>
            <a:r>
              <a:rPr lang="fr-CH" sz="2000" b="1" dirty="0">
                <a:solidFill>
                  <a:srgbClr val="000000"/>
                </a:solidFill>
                <a:effectLst/>
                <a:latin typeface="Helvetica Neue" panose="02000503000000020004" pitchFamily="2" charset="0"/>
              </a:rPr>
              <a:t>5G : SWISSCOM A TRANSFORMÉ SES ANTENNES ILLÉGALEMENT </a:t>
            </a:r>
            <a:endParaRPr lang="fr-CH" sz="2000" dirty="0">
              <a:solidFill>
                <a:srgbClr val="000000"/>
              </a:solidFill>
              <a:effectLst/>
              <a:latin typeface="Helvetica Neue" panose="02000503000000020004" pitchFamily="2" charset="0"/>
            </a:endParaRPr>
          </a:p>
          <a:p>
            <a:r>
              <a:rPr lang="fr-CH" sz="2000" dirty="0">
                <a:solidFill>
                  <a:srgbClr val="000000"/>
                </a:solidFill>
                <a:effectLst/>
                <a:latin typeface="Helvetica Neue" panose="02000503000000020004" pitchFamily="2" charset="0"/>
              </a:rPr>
              <a:t>Une décision de justice fait trembler [les opérateurs téléphoniques] !</a:t>
            </a:r>
          </a:p>
        </p:txBody>
      </p:sp>
      <p:sp>
        <p:nvSpPr>
          <p:cNvPr id="13" name="ZoneTexte 12">
            <a:extLst>
              <a:ext uri="{FF2B5EF4-FFF2-40B4-BE49-F238E27FC236}">
                <a16:creationId xmlns:a16="http://schemas.microsoft.com/office/drawing/2014/main" id="{00087945-558D-6C8A-342F-945966F7251C}"/>
              </a:ext>
            </a:extLst>
          </p:cNvPr>
          <p:cNvSpPr txBox="1"/>
          <p:nvPr/>
        </p:nvSpPr>
        <p:spPr>
          <a:xfrm>
            <a:off x="8490995" y="1868527"/>
            <a:ext cx="3530563" cy="3554819"/>
          </a:xfrm>
          <a:prstGeom prst="rect">
            <a:avLst/>
          </a:prstGeom>
          <a:noFill/>
        </p:spPr>
        <p:txBody>
          <a:bodyPr wrap="square">
            <a:spAutoFit/>
          </a:bodyPr>
          <a:lstStyle/>
          <a:p>
            <a:r>
              <a:rPr lang="fr-CH" b="1" dirty="0">
                <a:solidFill>
                  <a:srgbClr val="000000"/>
                </a:solidFill>
                <a:effectLst/>
                <a:highlight>
                  <a:srgbClr val="FFFF00"/>
                </a:highlight>
                <a:latin typeface="Helvetica Neue" panose="02000503000000020004" pitchFamily="2" charset="0"/>
              </a:rPr>
              <a:t>Swisscom aurait dû demander un permis de construire pour installer certains émetteurs 5G à Wil (SG), selon le Tribunal fédéral.</a:t>
            </a:r>
            <a:endParaRPr lang="fr-CH" dirty="0">
              <a:solidFill>
                <a:srgbClr val="000000"/>
              </a:solidFill>
              <a:effectLst/>
              <a:highlight>
                <a:srgbClr val="FFFF00"/>
              </a:highlight>
              <a:latin typeface="Helvetica Neue" panose="02000503000000020004" pitchFamily="2" charset="0"/>
            </a:endParaRPr>
          </a:p>
          <a:p>
            <a:endParaRPr lang="fr-CH" sz="900" dirty="0">
              <a:solidFill>
                <a:srgbClr val="000000"/>
              </a:solidFill>
              <a:effectLst/>
              <a:latin typeface="Helvetica Neue" panose="02000503000000020004" pitchFamily="2" charset="0"/>
            </a:endParaRPr>
          </a:p>
          <a:p>
            <a:r>
              <a:rPr lang="fr-CH" dirty="0">
                <a:solidFill>
                  <a:srgbClr val="000000"/>
                </a:solidFill>
                <a:effectLst/>
                <a:latin typeface="Helvetica Neue" panose="02000503000000020004" pitchFamily="2" charset="0"/>
              </a:rPr>
              <a:t>Swisscom a perdu une bataille devant le Tribunal fédéral le 23 avril 2024 concernant la transformation de trois antennes à Wil (SG) : l'autorisation était nécessaire pour ce type d'installation.</a:t>
            </a:r>
          </a:p>
        </p:txBody>
      </p:sp>
      <p:sp>
        <p:nvSpPr>
          <p:cNvPr id="15" name="ZoneTexte 14">
            <a:extLst>
              <a:ext uri="{FF2B5EF4-FFF2-40B4-BE49-F238E27FC236}">
                <a16:creationId xmlns:a16="http://schemas.microsoft.com/office/drawing/2014/main" id="{0A0A7468-D85D-5E84-B949-721BFE83532B}"/>
              </a:ext>
            </a:extLst>
          </p:cNvPr>
          <p:cNvSpPr txBox="1"/>
          <p:nvPr/>
        </p:nvSpPr>
        <p:spPr>
          <a:xfrm>
            <a:off x="225083" y="4407683"/>
            <a:ext cx="3193366" cy="2308324"/>
          </a:xfrm>
          <a:prstGeom prst="rect">
            <a:avLst/>
          </a:prstGeom>
          <a:noFill/>
        </p:spPr>
        <p:txBody>
          <a:bodyPr wrap="square">
            <a:spAutoFit/>
          </a:bodyPr>
          <a:lstStyle/>
          <a:p>
            <a:r>
              <a:rPr lang="fr-CH" b="1" dirty="0">
                <a:solidFill>
                  <a:srgbClr val="000000"/>
                </a:solidFill>
                <a:highlight>
                  <a:srgbClr val="FFFF00"/>
                </a:highlight>
                <a:latin typeface="Helvetica Neue" panose="02000503000000020004" pitchFamily="2" charset="0"/>
              </a:rPr>
              <a:t>L</a:t>
            </a:r>
            <a:r>
              <a:rPr lang="fr-CH" b="1" dirty="0">
                <a:solidFill>
                  <a:srgbClr val="000000"/>
                </a:solidFill>
                <a:effectLst/>
                <a:highlight>
                  <a:srgbClr val="FFFF00"/>
                </a:highlight>
                <a:latin typeface="Helvetica Neue" panose="02000503000000020004" pitchFamily="2" charset="0"/>
              </a:rPr>
              <a:t>es trois opérateurs, Swisscom, Salt et Sunrise, ont tous installé de la 5G via cette procédure simplifiée et pourraient donc voir de nombreux relais être désormais contestés. </a:t>
            </a:r>
          </a:p>
        </p:txBody>
      </p:sp>
    </p:spTree>
    <p:extLst>
      <p:ext uri="{BB962C8B-B14F-4D97-AF65-F5344CB8AC3E}">
        <p14:creationId xmlns:p14="http://schemas.microsoft.com/office/powerpoint/2010/main" val="1297689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1000" fill="hold"/>
                                        <p:tgtEl>
                                          <p:spTgt spid="12"/>
                                        </p:tgtEl>
                                        <p:attrNameLst>
                                          <p:attrName>ppt_w</p:attrName>
                                        </p:attrNameLst>
                                      </p:cBhvr>
                                      <p:tavLst>
                                        <p:tav tm="0">
                                          <p:val>
                                            <p:strVal val="#ppt_w*0.70"/>
                                          </p:val>
                                        </p:tav>
                                        <p:tav tm="100000">
                                          <p:val>
                                            <p:strVal val="#ppt_w"/>
                                          </p:val>
                                        </p:tav>
                                      </p:tavLst>
                                    </p:anim>
                                    <p:anim calcmode="lin" valueType="num">
                                      <p:cBhvr>
                                        <p:cTn id="15" dur="1000" fill="hold"/>
                                        <p:tgtEl>
                                          <p:spTgt spid="12"/>
                                        </p:tgtEl>
                                        <p:attrNameLst>
                                          <p:attrName>ppt_h</p:attrName>
                                        </p:attrNameLst>
                                      </p:cBhvr>
                                      <p:tavLst>
                                        <p:tav tm="0">
                                          <p:val>
                                            <p:strVal val="#ppt_h"/>
                                          </p:val>
                                        </p:tav>
                                        <p:tav tm="100000">
                                          <p:val>
                                            <p:strVal val="#ppt_h"/>
                                          </p:val>
                                        </p:tav>
                                      </p:tavLst>
                                    </p:anim>
                                    <p:animEffect transition="in" filter="fade">
                                      <p:cBhvr>
                                        <p:cTn id="16" dur="1000"/>
                                        <p:tgtEl>
                                          <p:spTgt spid="12"/>
                                        </p:tgtEl>
                                      </p:cBhvr>
                                    </p:animEffect>
                                  </p:childTnLst>
                                </p:cTn>
                              </p:par>
                              <p:par>
                                <p:cTn id="17" presetID="55"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1000" fill="hold"/>
                                        <p:tgtEl>
                                          <p:spTgt spid="15"/>
                                        </p:tgtEl>
                                        <p:attrNameLst>
                                          <p:attrName>ppt_w</p:attrName>
                                        </p:attrNameLst>
                                      </p:cBhvr>
                                      <p:tavLst>
                                        <p:tav tm="0">
                                          <p:val>
                                            <p:strVal val="#ppt_w*0.70"/>
                                          </p:val>
                                        </p:tav>
                                        <p:tav tm="100000">
                                          <p:val>
                                            <p:strVal val="#ppt_w"/>
                                          </p:val>
                                        </p:tav>
                                      </p:tavLst>
                                    </p:anim>
                                    <p:anim calcmode="lin" valueType="num">
                                      <p:cBhvr>
                                        <p:cTn id="20" dur="1000" fill="hold"/>
                                        <p:tgtEl>
                                          <p:spTgt spid="15"/>
                                        </p:tgtEl>
                                        <p:attrNameLst>
                                          <p:attrName>ppt_h</p:attrName>
                                        </p:attrNameLst>
                                      </p:cBhvr>
                                      <p:tavLst>
                                        <p:tav tm="0">
                                          <p:val>
                                            <p:strVal val="#ppt_h"/>
                                          </p:val>
                                        </p:tav>
                                        <p:tav tm="100000">
                                          <p:val>
                                            <p:strVal val="#ppt_h"/>
                                          </p:val>
                                        </p:tav>
                                      </p:tavLst>
                                    </p:anim>
                                    <p:animEffect transition="in" filter="fade">
                                      <p:cBhvr>
                                        <p:cTn id="21" dur="1000"/>
                                        <p:tgtEl>
                                          <p:spTgt spid="15"/>
                                        </p:tgtEl>
                                      </p:cBhvr>
                                    </p:animEffect>
                                  </p:childTnLst>
                                </p:cTn>
                              </p:par>
                              <p:par>
                                <p:cTn id="22" presetID="55"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1000" fill="hold"/>
                                        <p:tgtEl>
                                          <p:spTgt spid="13"/>
                                        </p:tgtEl>
                                        <p:attrNameLst>
                                          <p:attrName>ppt_w</p:attrName>
                                        </p:attrNameLst>
                                      </p:cBhvr>
                                      <p:tavLst>
                                        <p:tav tm="0">
                                          <p:val>
                                            <p:strVal val="#ppt_w*0.70"/>
                                          </p:val>
                                        </p:tav>
                                        <p:tav tm="100000">
                                          <p:val>
                                            <p:strVal val="#ppt_w"/>
                                          </p:val>
                                        </p:tav>
                                      </p:tavLst>
                                    </p:anim>
                                    <p:anim calcmode="lin" valueType="num">
                                      <p:cBhvr>
                                        <p:cTn id="25" dur="1000" fill="hold"/>
                                        <p:tgtEl>
                                          <p:spTgt spid="13"/>
                                        </p:tgtEl>
                                        <p:attrNameLst>
                                          <p:attrName>ppt_h</p:attrName>
                                        </p:attrNameLst>
                                      </p:cBhvr>
                                      <p:tavLst>
                                        <p:tav tm="0">
                                          <p:val>
                                            <p:strVal val="#ppt_h"/>
                                          </p:val>
                                        </p:tav>
                                        <p:tav tm="100000">
                                          <p:val>
                                            <p:strVal val="#ppt_h"/>
                                          </p:val>
                                        </p:tav>
                                      </p:tavLst>
                                    </p:anim>
                                    <p:animEffect transition="in" filter="fade">
                                      <p:cBhvr>
                                        <p:cTn id="26" dur="10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38" presetClass="entr" presetSubtype="0" accel="50000" fill="hold" grpId="0" nodeType="clickEffect">
                                  <p:stCondLst>
                                    <p:cond delay="0"/>
                                  </p:stCondLst>
                                  <p:iterate type="lt">
                                    <p:tmPct val="50000"/>
                                  </p:iterate>
                                  <p:childTnLst>
                                    <p:set>
                                      <p:cBhvr>
                                        <p:cTn id="30" dur="1" fill="hold">
                                          <p:stCondLst>
                                            <p:cond delay="0"/>
                                          </p:stCondLst>
                                        </p:cTn>
                                        <p:tgtEl>
                                          <p:spTgt spid="11"/>
                                        </p:tgtEl>
                                        <p:attrNameLst>
                                          <p:attrName>style.visibility</p:attrName>
                                        </p:attrNameLst>
                                      </p:cBhvr>
                                      <p:to>
                                        <p:strVal val="visible"/>
                                      </p:to>
                                    </p:set>
                                    <p:set>
                                      <p:cBhvr>
                                        <p:cTn id="31" dur="455" fill="hold">
                                          <p:stCondLst>
                                            <p:cond delay="0"/>
                                          </p:stCondLst>
                                        </p:cTn>
                                        <p:tgtEl>
                                          <p:spTgt spid="11"/>
                                        </p:tgtEl>
                                        <p:attrNameLst>
                                          <p:attrName>style.rotation</p:attrName>
                                        </p:attrNameLst>
                                      </p:cBhvr>
                                      <p:to>
                                        <p:strVal val="-45.0"/>
                                      </p:to>
                                    </p:set>
                                    <p:anim calcmode="lin" valueType="num">
                                      <p:cBhvr>
                                        <p:cTn id="32" dur="455" fill="hold">
                                          <p:stCondLst>
                                            <p:cond delay="455"/>
                                          </p:stCondLst>
                                        </p:cTn>
                                        <p:tgtEl>
                                          <p:spTgt spid="11"/>
                                        </p:tgtEl>
                                        <p:attrNameLst>
                                          <p:attrName>style.rotation</p:attrName>
                                        </p:attrNameLst>
                                      </p:cBhvr>
                                      <p:tavLst>
                                        <p:tav tm="0">
                                          <p:val>
                                            <p:fltVal val="-45"/>
                                          </p:val>
                                        </p:tav>
                                        <p:tav tm="69900">
                                          <p:val>
                                            <p:fltVal val="45"/>
                                          </p:val>
                                        </p:tav>
                                        <p:tav tm="100000">
                                          <p:val>
                                            <p:fltVal val="0"/>
                                          </p:val>
                                        </p:tav>
                                      </p:tavLst>
                                    </p:anim>
                                    <p:anim calcmode="lin" valueType="num">
                                      <p:cBhvr>
                                        <p:cTn id="33" dur="455" fill="hold">
                                          <p:stCondLst>
                                            <p:cond delay="0"/>
                                          </p:stCondLst>
                                        </p:cTn>
                                        <p:tgtEl>
                                          <p:spTgt spid="11"/>
                                        </p:tgtEl>
                                        <p:attrNameLst>
                                          <p:attrName>ppt_y</p:attrName>
                                        </p:attrNameLst>
                                      </p:cBhvr>
                                      <p:tavLst>
                                        <p:tav tm="0">
                                          <p:val>
                                            <p:strVal val="#ppt_y-1"/>
                                          </p:val>
                                        </p:tav>
                                        <p:tav tm="100000">
                                          <p:val>
                                            <p:strVal val="#ppt_y-(0.354*#ppt_w-0.172*#ppt_h)"/>
                                          </p:val>
                                        </p:tav>
                                      </p:tavLst>
                                    </p:anim>
                                    <p:anim calcmode="lin" valueType="num">
                                      <p:cBhvr>
                                        <p:cTn id="34" dur="156" decel="50000" autoRev="1" fill="hold">
                                          <p:stCondLst>
                                            <p:cond delay="455"/>
                                          </p:stCondLst>
                                        </p:cTn>
                                        <p:tgtEl>
                                          <p:spTgt spid="11"/>
                                        </p:tgtEl>
                                        <p:attrNameLst>
                                          <p:attrName>ppt_y</p:attrName>
                                        </p:attrNameLst>
                                      </p:cBhvr>
                                      <p:tavLst>
                                        <p:tav tm="0">
                                          <p:val>
                                            <p:strVal val="#ppt_y-(0.354*#ppt_w-0.172*#ppt_h)"/>
                                          </p:val>
                                        </p:tav>
                                        <p:tav tm="100000">
                                          <p:val>
                                            <p:strVal val="#ppt_y-(0.354*#ppt_w-0.172*#ppt_h)-#ppt_h/2"/>
                                          </p:val>
                                        </p:tav>
                                      </p:tavLst>
                                    </p:anim>
                                    <p:anim calcmode="lin" valueType="num">
                                      <p:cBhvr>
                                        <p:cTn id="35" dur="136" fill="hold">
                                          <p:stCondLst>
                                            <p:cond delay="864"/>
                                          </p:stCondLst>
                                        </p:cTn>
                                        <p:tgtEl>
                                          <p:spTgt spid="11"/>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2" grpId="0"/>
      <p:bldP spid="13" grpId="0"/>
      <p:bldP spid="1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A9BF8C5F-863E-557C-6BF7-8BF43ECD5B78}"/>
              </a:ext>
            </a:extLst>
          </p:cNvPr>
          <p:cNvSpPr txBox="1"/>
          <p:nvPr/>
        </p:nvSpPr>
        <p:spPr>
          <a:xfrm>
            <a:off x="1401194" y="339919"/>
            <a:ext cx="9349184" cy="1754326"/>
          </a:xfrm>
          <a:prstGeom prst="rect">
            <a:avLst/>
          </a:prstGeom>
          <a:noFill/>
        </p:spPr>
        <p:txBody>
          <a:bodyPr wrap="square">
            <a:spAutoFit/>
          </a:bodyPr>
          <a:lstStyle/>
          <a:p>
            <a:r>
              <a:rPr lang="fr-CH" sz="5400" dirty="0">
                <a:latin typeface="Gill Sans Ultra Bold" panose="020B0A02020104020203" pitchFamily="34" charset="77"/>
              </a:rPr>
              <a:t>Le « réchauffement climatique »</a:t>
            </a:r>
          </a:p>
        </p:txBody>
      </p:sp>
      <p:sp>
        <p:nvSpPr>
          <p:cNvPr id="8" name="ZoneTexte 7">
            <a:extLst>
              <a:ext uri="{FF2B5EF4-FFF2-40B4-BE49-F238E27FC236}">
                <a16:creationId xmlns:a16="http://schemas.microsoft.com/office/drawing/2014/main" id="{0E09BB5D-B00D-1CF4-9704-F17D085FEBAA}"/>
              </a:ext>
            </a:extLst>
          </p:cNvPr>
          <p:cNvSpPr txBox="1"/>
          <p:nvPr/>
        </p:nvSpPr>
        <p:spPr>
          <a:xfrm>
            <a:off x="697666" y="481680"/>
            <a:ext cx="1118777" cy="830997"/>
          </a:xfrm>
          <a:prstGeom prst="rect">
            <a:avLst/>
          </a:prstGeom>
          <a:noFill/>
        </p:spPr>
        <p:txBody>
          <a:bodyPr wrap="square">
            <a:spAutoFit/>
          </a:bodyPr>
          <a:lstStyle/>
          <a:p>
            <a:r>
              <a:rPr lang="fr-CH" sz="4800" dirty="0">
                <a:effectLst/>
                <a:latin typeface=".Apple Color Emoji UI"/>
              </a:rPr>
              <a:t>9️⃣</a:t>
            </a:r>
          </a:p>
        </p:txBody>
      </p:sp>
      <p:pic>
        <p:nvPicPr>
          <p:cNvPr id="41986" name="Picture 2" descr="6e rapport du GIEC : quelles solutions face au changement climatique ? -  Réseau Action Climat">
            <a:extLst>
              <a:ext uri="{FF2B5EF4-FFF2-40B4-BE49-F238E27FC236}">
                <a16:creationId xmlns:a16="http://schemas.microsoft.com/office/drawing/2014/main" id="{6E60C9D1-6F19-B231-568D-5BB0429A36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4760" y="1908530"/>
            <a:ext cx="4331970" cy="4331970"/>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a:extLst>
              <a:ext uri="{FF2B5EF4-FFF2-40B4-BE49-F238E27FC236}">
                <a16:creationId xmlns:a16="http://schemas.microsoft.com/office/drawing/2014/main" id="{9DDECF13-6EFE-5255-9F65-FB2C42151FBA}"/>
              </a:ext>
            </a:extLst>
          </p:cNvPr>
          <p:cNvSpPr txBox="1"/>
          <p:nvPr/>
        </p:nvSpPr>
        <p:spPr>
          <a:xfrm>
            <a:off x="7604760" y="6308701"/>
            <a:ext cx="2037423" cy="369332"/>
          </a:xfrm>
          <a:prstGeom prst="rect">
            <a:avLst/>
          </a:prstGeom>
          <a:solidFill>
            <a:schemeClr val="bg1"/>
          </a:solidFill>
          <a:ln>
            <a:noFill/>
          </a:ln>
        </p:spPr>
        <p:txBody>
          <a:bodyPr wrap="square">
            <a:spAutoFit/>
          </a:bodyPr>
          <a:lstStyle/>
          <a:p>
            <a:pPr algn="l"/>
            <a:r>
              <a:rPr lang="fr-CH" b="1" i="0" dirty="0">
                <a:effectLst/>
                <a:latin typeface="quasimoda"/>
              </a:rPr>
              <a:t>lundi 4 avril 2022</a:t>
            </a:r>
          </a:p>
        </p:txBody>
      </p:sp>
      <p:pic>
        <p:nvPicPr>
          <p:cNvPr id="11" name="Image 10">
            <a:extLst>
              <a:ext uri="{FF2B5EF4-FFF2-40B4-BE49-F238E27FC236}">
                <a16:creationId xmlns:a16="http://schemas.microsoft.com/office/drawing/2014/main" id="{4CE1AA0C-DDF7-B885-A6AF-5662A73273A9}"/>
              </a:ext>
            </a:extLst>
          </p:cNvPr>
          <p:cNvPicPr>
            <a:picLocks noChangeAspect="1"/>
          </p:cNvPicPr>
          <p:nvPr/>
        </p:nvPicPr>
        <p:blipFill>
          <a:blip r:embed="rId3"/>
          <a:stretch>
            <a:fillRect/>
          </a:stretch>
        </p:blipFill>
        <p:spPr>
          <a:xfrm>
            <a:off x="2726121" y="3486488"/>
            <a:ext cx="4793866" cy="2696550"/>
          </a:xfrm>
          <a:prstGeom prst="rect">
            <a:avLst/>
          </a:prstGeom>
          <a:ln>
            <a:solidFill>
              <a:schemeClr val="tx1"/>
            </a:solidFill>
          </a:ln>
        </p:spPr>
      </p:pic>
      <p:sp>
        <p:nvSpPr>
          <p:cNvPr id="10" name="ZoneTexte 9">
            <a:extLst>
              <a:ext uri="{FF2B5EF4-FFF2-40B4-BE49-F238E27FC236}">
                <a16:creationId xmlns:a16="http://schemas.microsoft.com/office/drawing/2014/main" id="{2FAE6CB7-9F13-7F3A-981C-0E3E938763B9}"/>
              </a:ext>
            </a:extLst>
          </p:cNvPr>
          <p:cNvSpPr txBox="1"/>
          <p:nvPr/>
        </p:nvSpPr>
        <p:spPr>
          <a:xfrm>
            <a:off x="1037293" y="5058484"/>
            <a:ext cx="2220257" cy="923330"/>
          </a:xfrm>
          <a:prstGeom prst="rect">
            <a:avLst/>
          </a:prstGeom>
          <a:solidFill>
            <a:schemeClr val="bg1"/>
          </a:solidFill>
          <a:ln>
            <a:solidFill>
              <a:schemeClr val="tx1"/>
            </a:solidFill>
          </a:ln>
        </p:spPr>
        <p:txBody>
          <a:bodyPr wrap="square">
            <a:spAutoFit/>
          </a:bodyPr>
          <a:lstStyle/>
          <a:p>
            <a:r>
              <a:rPr lang="fr-CH" b="1" dirty="0">
                <a:effectLst/>
                <a:latin typeface="Arial Rounded MT Bold" panose="020F0704030504030204" pitchFamily="34" charset="77"/>
              </a:rPr>
              <a:t>Greta </a:t>
            </a:r>
            <a:r>
              <a:rPr lang="fr-CH" b="1" dirty="0" err="1">
                <a:effectLst/>
                <a:latin typeface="Arial Rounded MT Bold" panose="020F0704030504030204" pitchFamily="34" charset="77"/>
              </a:rPr>
              <a:t>Thunberg</a:t>
            </a:r>
            <a:endParaRPr lang="fr-CH" b="1" dirty="0">
              <a:effectLst/>
              <a:latin typeface="Arial Rounded MT Bold" panose="020F0704030504030204" pitchFamily="34" charset="77"/>
            </a:endParaRPr>
          </a:p>
          <a:p>
            <a:r>
              <a:rPr lang="fr-CH" sz="1200" dirty="0">
                <a:latin typeface="Arial Rounded MT Bold" panose="020F0704030504030204" pitchFamily="34" charset="77"/>
              </a:rPr>
              <a:t>Activiste du réchauffement climatique, souvent invitée à Davos.</a:t>
            </a:r>
            <a:endParaRPr lang="fr-FR" sz="1200" dirty="0">
              <a:latin typeface="Arial Rounded MT Bold" panose="020F0704030504030204" pitchFamily="34" charset="77"/>
            </a:endParaRPr>
          </a:p>
        </p:txBody>
      </p:sp>
      <p:sp>
        <p:nvSpPr>
          <p:cNvPr id="12" name="Bulle rectangulaire 11">
            <a:extLst>
              <a:ext uri="{FF2B5EF4-FFF2-40B4-BE49-F238E27FC236}">
                <a16:creationId xmlns:a16="http://schemas.microsoft.com/office/drawing/2014/main" id="{5621620E-78EA-5E67-8E65-2F502297CD4B}"/>
              </a:ext>
            </a:extLst>
          </p:cNvPr>
          <p:cNvSpPr/>
          <p:nvPr/>
        </p:nvSpPr>
        <p:spPr>
          <a:xfrm>
            <a:off x="161038" y="2389777"/>
            <a:ext cx="2480310" cy="2568070"/>
          </a:xfrm>
          <a:prstGeom prst="wedgeRectCallout">
            <a:avLst>
              <a:gd name="adj1" fmla="val 78723"/>
              <a:gd name="adj2" fmla="val 34864"/>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000" b="1" dirty="0">
                <a:solidFill>
                  <a:schemeClr val="tx1"/>
                </a:solidFill>
                <a:latin typeface="Arial Rounded MT Bold" panose="020F0704030504030204" pitchFamily="34" charset="77"/>
                <a:ea typeface="HGMaruGothicMPRO" panose="020F0600000000000000" pitchFamily="34" charset="-128"/>
              </a:rPr>
              <a:t>« D’ici 5 ans, si nous continuons à utiliser des énergies fossiles, </a:t>
            </a:r>
          </a:p>
          <a:p>
            <a:r>
              <a:rPr lang="fr-FR" sz="2000" b="1" dirty="0">
                <a:solidFill>
                  <a:srgbClr val="FF0000"/>
                </a:solidFill>
                <a:latin typeface="Arial Rounded MT Bold" panose="020F0704030504030204" pitchFamily="34" charset="77"/>
                <a:ea typeface="HGMaruGothicMPRO" panose="020F0600000000000000" pitchFamily="34" charset="-128"/>
              </a:rPr>
              <a:t>le changement </a:t>
            </a:r>
          </a:p>
          <a:p>
            <a:r>
              <a:rPr lang="fr-FR" sz="2000" b="1" dirty="0">
                <a:solidFill>
                  <a:srgbClr val="FF0000"/>
                </a:solidFill>
                <a:latin typeface="Arial Rounded MT Bold" panose="020F0704030504030204" pitchFamily="34" charset="77"/>
                <a:ea typeface="HGMaruGothicMPRO" panose="020F0600000000000000" pitchFamily="34" charset="-128"/>
              </a:rPr>
              <a:t>climatique </a:t>
            </a:r>
          </a:p>
          <a:p>
            <a:r>
              <a:rPr lang="fr-FR" sz="2000" b="1" dirty="0">
                <a:solidFill>
                  <a:schemeClr val="tx1"/>
                </a:solidFill>
                <a:latin typeface="Arial Rounded MT Bold" panose="020F0704030504030204" pitchFamily="34" charset="77"/>
                <a:ea typeface="HGMaruGothicMPRO" panose="020F0600000000000000" pitchFamily="34" charset="-128"/>
              </a:rPr>
              <a:t>balayera </a:t>
            </a:r>
          </a:p>
          <a:p>
            <a:r>
              <a:rPr lang="fr-FR" sz="2000" b="1" dirty="0">
                <a:solidFill>
                  <a:schemeClr val="tx1"/>
                </a:solidFill>
                <a:latin typeface="Arial Rounded MT Bold" panose="020F0704030504030204" pitchFamily="34" charset="77"/>
                <a:ea typeface="HGMaruGothicMPRO" panose="020F0600000000000000" pitchFamily="34" charset="-128"/>
              </a:rPr>
              <a:t>toute l’humanité »</a:t>
            </a:r>
            <a:endParaRPr lang="fr-FR" sz="2000" dirty="0">
              <a:solidFill>
                <a:schemeClr val="tx1"/>
              </a:solidFill>
            </a:endParaRPr>
          </a:p>
        </p:txBody>
      </p:sp>
      <p:sp>
        <p:nvSpPr>
          <p:cNvPr id="14" name="ZoneTexte 13">
            <a:extLst>
              <a:ext uri="{FF2B5EF4-FFF2-40B4-BE49-F238E27FC236}">
                <a16:creationId xmlns:a16="http://schemas.microsoft.com/office/drawing/2014/main" id="{2A6C2B9B-1F88-9E4E-0F57-28F889DDD2DE}"/>
              </a:ext>
            </a:extLst>
          </p:cNvPr>
          <p:cNvSpPr txBox="1"/>
          <p:nvPr/>
        </p:nvSpPr>
        <p:spPr>
          <a:xfrm>
            <a:off x="123293" y="2005323"/>
            <a:ext cx="6097904" cy="369332"/>
          </a:xfrm>
          <a:prstGeom prst="rect">
            <a:avLst/>
          </a:prstGeom>
          <a:noFill/>
        </p:spPr>
        <p:txBody>
          <a:bodyPr wrap="square">
            <a:spAutoFit/>
          </a:bodyPr>
          <a:lstStyle/>
          <a:p>
            <a:r>
              <a:rPr lang="fr-FR" sz="1800" b="1" dirty="0">
                <a:highlight>
                  <a:srgbClr val="FFFF00"/>
                </a:highlight>
                <a:latin typeface="Arial Rounded MT Bold" panose="020F0704030504030204" pitchFamily="34" charset="77"/>
                <a:ea typeface="HGMaruGothicMPRO" panose="020F0600000000000000" pitchFamily="34" charset="-128"/>
              </a:rPr>
              <a:t>21.06.2018 </a:t>
            </a:r>
            <a:endParaRPr lang="fr-FR" dirty="0">
              <a:highlight>
                <a:srgbClr val="FFFF00"/>
              </a:highlight>
              <a:latin typeface="Arial Rounded MT Bold" panose="020F0704030504030204" pitchFamily="34" charset="77"/>
            </a:endParaRPr>
          </a:p>
        </p:txBody>
      </p:sp>
      <p:sp>
        <p:nvSpPr>
          <p:cNvPr id="15" name="ZoneTexte 14">
            <a:extLst>
              <a:ext uri="{FF2B5EF4-FFF2-40B4-BE49-F238E27FC236}">
                <a16:creationId xmlns:a16="http://schemas.microsoft.com/office/drawing/2014/main" id="{DC557981-CABA-5F58-4121-C1200683240D}"/>
              </a:ext>
            </a:extLst>
          </p:cNvPr>
          <p:cNvSpPr txBox="1"/>
          <p:nvPr/>
        </p:nvSpPr>
        <p:spPr>
          <a:xfrm>
            <a:off x="2874593" y="3070776"/>
            <a:ext cx="5387504" cy="338554"/>
          </a:xfrm>
          <a:prstGeom prst="rect">
            <a:avLst/>
          </a:prstGeom>
          <a:noFill/>
        </p:spPr>
        <p:txBody>
          <a:bodyPr wrap="square">
            <a:spAutoFit/>
          </a:bodyPr>
          <a:lstStyle/>
          <a:p>
            <a:r>
              <a:rPr lang="fr-FR" sz="1600" b="1" dirty="0">
                <a:solidFill>
                  <a:schemeClr val="tx1"/>
                </a:solidFill>
                <a:latin typeface="Arial Rounded MT Bold" panose="020F0704030504030204" pitchFamily="34" charset="77"/>
                <a:ea typeface="HGMaruGothicMPRO" panose="020F0600000000000000" pitchFamily="34" charset="-128"/>
              </a:rPr>
              <a:t>(Greta a supprimé son Tweet en mars 2023) </a:t>
            </a:r>
            <a:endParaRPr lang="fr-FR" sz="1600" dirty="0"/>
          </a:p>
        </p:txBody>
      </p:sp>
    </p:spTree>
    <p:extLst>
      <p:ext uri="{BB962C8B-B14F-4D97-AF65-F5344CB8AC3E}">
        <p14:creationId xmlns:p14="http://schemas.microsoft.com/office/powerpoint/2010/main" val="4177896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p:tgtEl>
                                          <p:spTgt spid="11"/>
                                        </p:tgtEl>
                                        <p:attrNameLst>
                                          <p:attrName>ppt_x</p:attrName>
                                        </p:attrNameLst>
                                      </p:cBhvr>
                                      <p:tavLst>
                                        <p:tav tm="0">
                                          <p:val>
                                            <p:strVal val="#ppt_x-#ppt_w*1.125000"/>
                                          </p:val>
                                        </p:tav>
                                        <p:tav tm="100000">
                                          <p:val>
                                            <p:strVal val="#ppt_x"/>
                                          </p:val>
                                        </p:tav>
                                      </p:tavLst>
                                    </p:anim>
                                    <p:animEffect transition="in" filter="wipe(right)">
                                      <p:cBhvr>
                                        <p:cTn id="8" dur="500"/>
                                        <p:tgtEl>
                                          <p:spTgt spid="11"/>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p:tgtEl>
                                          <p:spTgt spid="12"/>
                                        </p:tgtEl>
                                        <p:attrNameLst>
                                          <p:attrName>ppt_x</p:attrName>
                                        </p:attrNameLst>
                                      </p:cBhvr>
                                      <p:tavLst>
                                        <p:tav tm="0">
                                          <p:val>
                                            <p:strVal val="#ppt_x-#ppt_w*1.125000"/>
                                          </p:val>
                                        </p:tav>
                                        <p:tav tm="100000">
                                          <p:val>
                                            <p:strVal val="#ppt_x"/>
                                          </p:val>
                                        </p:tav>
                                      </p:tavLst>
                                    </p:anim>
                                    <p:animEffect transition="in" filter="wipe(right)">
                                      <p:cBhvr>
                                        <p:cTn id="12" dur="500"/>
                                        <p:tgtEl>
                                          <p:spTgt spid="12"/>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p:tgtEl>
                                          <p:spTgt spid="10"/>
                                        </p:tgtEl>
                                        <p:attrNameLst>
                                          <p:attrName>ppt_x</p:attrName>
                                        </p:attrNameLst>
                                      </p:cBhvr>
                                      <p:tavLst>
                                        <p:tav tm="0">
                                          <p:val>
                                            <p:strVal val="#ppt_x-#ppt_w*1.125000"/>
                                          </p:val>
                                        </p:tav>
                                        <p:tav tm="100000">
                                          <p:val>
                                            <p:strVal val="#ppt_x"/>
                                          </p:val>
                                        </p:tav>
                                      </p:tavLst>
                                    </p:anim>
                                    <p:animEffect transition="in" filter="wipe(right)">
                                      <p:cBhvr>
                                        <p:cTn id="16" dur="500"/>
                                        <p:tgtEl>
                                          <p:spTgt spid="10"/>
                                        </p:tgtEl>
                                      </p:cBhvr>
                                    </p:animEffect>
                                  </p:childTnLst>
                                </p:cTn>
                              </p:par>
                              <p:par>
                                <p:cTn id="17" presetID="12" presetClass="entr" presetSubtype="8"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55"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1000" fill="hold"/>
                                        <p:tgtEl>
                                          <p:spTgt spid="15"/>
                                        </p:tgtEl>
                                        <p:attrNameLst>
                                          <p:attrName>ppt_w</p:attrName>
                                        </p:attrNameLst>
                                      </p:cBhvr>
                                      <p:tavLst>
                                        <p:tav tm="0">
                                          <p:val>
                                            <p:strVal val="#ppt_w*0.70"/>
                                          </p:val>
                                        </p:tav>
                                        <p:tav tm="100000">
                                          <p:val>
                                            <p:strVal val="#ppt_w"/>
                                          </p:val>
                                        </p:tav>
                                      </p:tavLst>
                                    </p:anim>
                                    <p:anim calcmode="lin" valueType="num">
                                      <p:cBhvr>
                                        <p:cTn id="26" dur="1000" fill="hold"/>
                                        <p:tgtEl>
                                          <p:spTgt spid="15"/>
                                        </p:tgtEl>
                                        <p:attrNameLst>
                                          <p:attrName>ppt_h</p:attrName>
                                        </p:attrNameLst>
                                      </p:cBhvr>
                                      <p:tavLst>
                                        <p:tav tm="0">
                                          <p:val>
                                            <p:strVal val="#ppt_h"/>
                                          </p:val>
                                        </p:tav>
                                        <p:tav tm="100000">
                                          <p:val>
                                            <p:strVal val="#ppt_h"/>
                                          </p:val>
                                        </p:tav>
                                      </p:tavLst>
                                    </p:anim>
                                    <p:animEffect transition="in" filter="fade">
                                      <p:cBhvr>
                                        <p:cTn id="2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4" grpId="0"/>
      <p:bldP spid="1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80ED159A-D905-CE29-EE1D-3D863A78BC02}"/>
              </a:ext>
            </a:extLst>
          </p:cNvPr>
          <p:cNvPicPr>
            <a:picLocks noChangeAspect="1"/>
          </p:cNvPicPr>
          <p:nvPr/>
        </p:nvPicPr>
        <p:blipFill>
          <a:blip r:embed="rId2"/>
          <a:stretch>
            <a:fillRect/>
          </a:stretch>
        </p:blipFill>
        <p:spPr>
          <a:xfrm>
            <a:off x="3583186" y="0"/>
            <a:ext cx="5025628" cy="6858000"/>
          </a:xfrm>
          <a:prstGeom prst="rect">
            <a:avLst/>
          </a:prstGeom>
        </p:spPr>
      </p:pic>
      <p:sp>
        <p:nvSpPr>
          <p:cNvPr id="7" name="Pensées 6">
            <a:extLst>
              <a:ext uri="{FF2B5EF4-FFF2-40B4-BE49-F238E27FC236}">
                <a16:creationId xmlns:a16="http://schemas.microsoft.com/office/drawing/2014/main" id="{94F266B5-E513-4612-9D97-0D2370180717}"/>
              </a:ext>
            </a:extLst>
          </p:cNvPr>
          <p:cNvSpPr/>
          <p:nvPr/>
        </p:nvSpPr>
        <p:spPr>
          <a:xfrm>
            <a:off x="0" y="240030"/>
            <a:ext cx="4206240" cy="3188970"/>
          </a:xfrm>
          <a:prstGeom prst="cloudCallout">
            <a:avLst>
              <a:gd name="adj1" fmla="val 45743"/>
              <a:gd name="adj2" fmla="val 54256"/>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160F8D32-A458-340D-5C18-38F4C596DD59}"/>
              </a:ext>
            </a:extLst>
          </p:cNvPr>
          <p:cNvSpPr txBox="1"/>
          <p:nvPr/>
        </p:nvSpPr>
        <p:spPr>
          <a:xfrm>
            <a:off x="7836158" y="6389000"/>
            <a:ext cx="2323147" cy="400110"/>
          </a:xfrm>
          <a:prstGeom prst="rect">
            <a:avLst/>
          </a:prstGeom>
          <a:noFill/>
        </p:spPr>
        <p:txBody>
          <a:bodyPr wrap="square">
            <a:spAutoFit/>
          </a:bodyPr>
          <a:lstStyle/>
          <a:p>
            <a:r>
              <a:rPr lang="fr-FR" sz="20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2024</a:t>
            </a:r>
          </a:p>
        </p:txBody>
      </p:sp>
      <p:sp>
        <p:nvSpPr>
          <p:cNvPr id="15" name="ZoneTexte 14">
            <a:extLst>
              <a:ext uri="{FF2B5EF4-FFF2-40B4-BE49-F238E27FC236}">
                <a16:creationId xmlns:a16="http://schemas.microsoft.com/office/drawing/2014/main" id="{9BBDB52D-4092-1E77-8449-770F55BD4282}"/>
              </a:ext>
            </a:extLst>
          </p:cNvPr>
          <p:cNvSpPr txBox="1"/>
          <p:nvPr/>
        </p:nvSpPr>
        <p:spPr>
          <a:xfrm>
            <a:off x="2078415" y="4454141"/>
            <a:ext cx="8357175" cy="584775"/>
          </a:xfrm>
          <a:prstGeom prst="rect">
            <a:avLst/>
          </a:prstGeom>
          <a:solidFill>
            <a:schemeClr val="bg1"/>
          </a:solidFill>
          <a:ln>
            <a:solidFill>
              <a:schemeClr val="tx1"/>
            </a:solidFill>
          </a:ln>
        </p:spPr>
        <p:txBody>
          <a:bodyPr wrap="square">
            <a:spAutoFit/>
          </a:bodyPr>
          <a:lstStyle/>
          <a:p>
            <a:pPr algn="ctr"/>
            <a:r>
              <a:rPr lang="fr-CH" sz="3200" b="1" dirty="0">
                <a:solidFill>
                  <a:srgbClr val="000000"/>
                </a:solidFill>
                <a:latin typeface="Helvetica Neue" panose="02000503000000020004" pitchFamily="2" charset="0"/>
              </a:rPr>
              <a:t>D</a:t>
            </a:r>
            <a:r>
              <a:rPr lang="fr-CH" sz="3200" b="1" dirty="0">
                <a:solidFill>
                  <a:srgbClr val="000000"/>
                </a:solidFill>
                <a:effectLst/>
                <a:latin typeface="Helvetica Neue" panose="02000503000000020004" pitchFamily="2" charset="0"/>
              </a:rPr>
              <a:t>éclaration « Pas d’urgence climatique » </a:t>
            </a:r>
            <a:endParaRPr lang="fr-FR" sz="3200" dirty="0"/>
          </a:p>
        </p:txBody>
      </p:sp>
      <p:sp>
        <p:nvSpPr>
          <p:cNvPr id="11" name="ZoneTexte 10">
            <a:extLst>
              <a:ext uri="{FF2B5EF4-FFF2-40B4-BE49-F238E27FC236}">
                <a16:creationId xmlns:a16="http://schemas.microsoft.com/office/drawing/2014/main" id="{793A46C2-140D-4075-22F3-5300C74D9175}"/>
              </a:ext>
            </a:extLst>
          </p:cNvPr>
          <p:cNvSpPr txBox="1"/>
          <p:nvPr/>
        </p:nvSpPr>
        <p:spPr>
          <a:xfrm>
            <a:off x="606525" y="763863"/>
            <a:ext cx="3093838" cy="1938992"/>
          </a:xfrm>
          <a:prstGeom prst="rect">
            <a:avLst/>
          </a:prstGeom>
          <a:noFill/>
        </p:spPr>
        <p:txBody>
          <a:bodyPr wrap="square">
            <a:spAutoFit/>
          </a:bodyPr>
          <a:lstStyle/>
          <a:p>
            <a:r>
              <a:rPr lang="fr-CH" sz="2000" b="1" dirty="0">
                <a:solidFill>
                  <a:srgbClr val="000000"/>
                </a:solidFill>
                <a:effectLst/>
                <a:latin typeface="Helvetica Neue" panose="02000503000000020004" pitchFamily="2" charset="0"/>
              </a:rPr>
              <a:t>1 609 scientifiques, dont deux lauréats du prix Nobel, ont récemment signé cette déclaration « Pas d’urgence climatique »</a:t>
            </a:r>
            <a:endParaRPr lang="fr-CH" sz="2000" dirty="0">
              <a:solidFill>
                <a:srgbClr val="000000"/>
              </a:solidFill>
              <a:effectLst/>
              <a:latin typeface="Helvetica Neue" panose="02000503000000020004" pitchFamily="2" charset="0"/>
            </a:endParaRPr>
          </a:p>
        </p:txBody>
      </p:sp>
      <p:sp>
        <p:nvSpPr>
          <p:cNvPr id="16" name="ZoneTexte 15">
            <a:extLst>
              <a:ext uri="{FF2B5EF4-FFF2-40B4-BE49-F238E27FC236}">
                <a16:creationId xmlns:a16="http://schemas.microsoft.com/office/drawing/2014/main" id="{10C2B334-BAED-612D-3EF7-CA2CBBB0A815}"/>
              </a:ext>
            </a:extLst>
          </p:cNvPr>
          <p:cNvSpPr txBox="1"/>
          <p:nvPr/>
        </p:nvSpPr>
        <p:spPr>
          <a:xfrm>
            <a:off x="2153444" y="3299978"/>
            <a:ext cx="1124863" cy="1446550"/>
          </a:xfrm>
          <a:prstGeom prst="rect">
            <a:avLst/>
          </a:prstGeom>
          <a:noFill/>
        </p:spPr>
        <p:txBody>
          <a:bodyPr wrap="square">
            <a:spAutoFit/>
          </a:bodyPr>
          <a:lstStyle/>
          <a:p>
            <a:r>
              <a:rPr lang="fr-CH" sz="8800" dirty="0">
                <a:solidFill>
                  <a:srgbClr val="000000"/>
                </a:solidFill>
                <a:effectLst/>
                <a:latin typeface="Helvetica Neue" panose="02000503000000020004" pitchFamily="2" charset="0"/>
              </a:rPr>
              <a:t>⚡️</a:t>
            </a:r>
          </a:p>
        </p:txBody>
      </p:sp>
    </p:spTree>
    <p:extLst>
      <p:ext uri="{BB962C8B-B14F-4D97-AF65-F5344CB8AC3E}">
        <p14:creationId xmlns:p14="http://schemas.microsoft.com/office/powerpoint/2010/main" val="2242316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16"/>
                                        </p:tgtEl>
                                        <p:attrNameLst>
                                          <p:attrName>style.visibility</p:attrName>
                                        </p:attrNameLst>
                                      </p:cBhvr>
                                      <p:to>
                                        <p:strVal val="visible"/>
                                      </p:to>
                                    </p:set>
                                    <p:set>
                                      <p:cBhvr>
                                        <p:cTn id="7" dur="455" fill="hold">
                                          <p:stCondLst>
                                            <p:cond delay="0"/>
                                          </p:stCondLst>
                                        </p:cTn>
                                        <p:tgtEl>
                                          <p:spTgt spid="16"/>
                                        </p:tgtEl>
                                        <p:attrNameLst>
                                          <p:attrName>style.rotation</p:attrName>
                                        </p:attrNameLst>
                                      </p:cBhvr>
                                      <p:to>
                                        <p:strVal val="-45.0"/>
                                      </p:to>
                                    </p:set>
                                    <p:anim calcmode="lin" valueType="num">
                                      <p:cBhvr>
                                        <p:cTn id="8" dur="455" fill="hold">
                                          <p:stCondLst>
                                            <p:cond delay="455"/>
                                          </p:stCondLst>
                                        </p:cTn>
                                        <p:tgtEl>
                                          <p:spTgt spid="16"/>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16"/>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16"/>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16"/>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5"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1000" fill="hold"/>
                                        <p:tgtEl>
                                          <p:spTgt spid="7"/>
                                        </p:tgtEl>
                                        <p:attrNameLst>
                                          <p:attrName>ppt_w</p:attrName>
                                        </p:attrNameLst>
                                      </p:cBhvr>
                                      <p:tavLst>
                                        <p:tav tm="0">
                                          <p:val>
                                            <p:strVal val="#ppt_w*0.70"/>
                                          </p:val>
                                        </p:tav>
                                        <p:tav tm="100000">
                                          <p:val>
                                            <p:strVal val="#ppt_w"/>
                                          </p:val>
                                        </p:tav>
                                      </p:tavLst>
                                    </p:anim>
                                    <p:anim calcmode="lin" valueType="num">
                                      <p:cBhvr>
                                        <p:cTn id="17" dur="1000" fill="hold"/>
                                        <p:tgtEl>
                                          <p:spTgt spid="7"/>
                                        </p:tgtEl>
                                        <p:attrNameLst>
                                          <p:attrName>ppt_h</p:attrName>
                                        </p:attrNameLst>
                                      </p:cBhvr>
                                      <p:tavLst>
                                        <p:tav tm="0">
                                          <p:val>
                                            <p:strVal val="#ppt_h"/>
                                          </p:val>
                                        </p:tav>
                                        <p:tav tm="100000">
                                          <p:val>
                                            <p:strVal val="#ppt_h"/>
                                          </p:val>
                                        </p:tav>
                                      </p:tavLst>
                                    </p:anim>
                                    <p:animEffect transition="in" filter="fade">
                                      <p:cBhvr>
                                        <p:cTn id="18" dur="1000"/>
                                        <p:tgtEl>
                                          <p:spTgt spid="7"/>
                                        </p:tgtEl>
                                      </p:cBhvr>
                                    </p:animEffect>
                                  </p:childTnLst>
                                </p:cTn>
                              </p:par>
                              <p:par>
                                <p:cTn id="19" presetID="55"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1000" fill="hold"/>
                                        <p:tgtEl>
                                          <p:spTgt spid="11"/>
                                        </p:tgtEl>
                                        <p:attrNameLst>
                                          <p:attrName>ppt_w</p:attrName>
                                        </p:attrNameLst>
                                      </p:cBhvr>
                                      <p:tavLst>
                                        <p:tav tm="0">
                                          <p:val>
                                            <p:strVal val="#ppt_w*0.70"/>
                                          </p:val>
                                        </p:tav>
                                        <p:tav tm="100000">
                                          <p:val>
                                            <p:strVal val="#ppt_w"/>
                                          </p:val>
                                        </p:tav>
                                      </p:tavLst>
                                    </p:anim>
                                    <p:anim calcmode="lin" valueType="num">
                                      <p:cBhvr>
                                        <p:cTn id="22" dur="1000" fill="hold"/>
                                        <p:tgtEl>
                                          <p:spTgt spid="11"/>
                                        </p:tgtEl>
                                        <p:attrNameLst>
                                          <p:attrName>ppt_h</p:attrName>
                                        </p:attrNameLst>
                                      </p:cBhvr>
                                      <p:tavLst>
                                        <p:tav tm="0">
                                          <p:val>
                                            <p:strVal val="#ppt_h"/>
                                          </p:val>
                                        </p:tav>
                                        <p:tav tm="100000">
                                          <p:val>
                                            <p:strVal val="#ppt_h"/>
                                          </p:val>
                                        </p:tav>
                                      </p:tavLst>
                                    </p:anim>
                                    <p:animEffect transition="in" filter="fade">
                                      <p:cBhvr>
                                        <p:cTn id="23"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p:bldP spid="1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160F8D32-A458-340D-5C18-38F4C596DD59}"/>
              </a:ext>
            </a:extLst>
          </p:cNvPr>
          <p:cNvSpPr txBox="1"/>
          <p:nvPr/>
        </p:nvSpPr>
        <p:spPr>
          <a:xfrm>
            <a:off x="558800" y="6217448"/>
            <a:ext cx="1582162" cy="400110"/>
          </a:xfrm>
          <a:prstGeom prst="rect">
            <a:avLst/>
          </a:prstGeom>
          <a:noFill/>
        </p:spPr>
        <p:txBody>
          <a:bodyPr wrap="square">
            <a:spAutoFit/>
          </a:bodyPr>
          <a:lstStyle/>
          <a:p>
            <a:r>
              <a:rPr lang="fr-FR" sz="20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1998 - 2007 </a:t>
            </a:r>
          </a:p>
        </p:txBody>
      </p:sp>
      <p:sp>
        <p:nvSpPr>
          <p:cNvPr id="11" name="ZoneTexte 10">
            <a:extLst>
              <a:ext uri="{FF2B5EF4-FFF2-40B4-BE49-F238E27FC236}">
                <a16:creationId xmlns:a16="http://schemas.microsoft.com/office/drawing/2014/main" id="{793A46C2-140D-4075-22F3-5300C74D9175}"/>
              </a:ext>
            </a:extLst>
          </p:cNvPr>
          <p:cNvSpPr txBox="1"/>
          <p:nvPr/>
        </p:nvSpPr>
        <p:spPr>
          <a:xfrm>
            <a:off x="720824" y="240442"/>
            <a:ext cx="11269246" cy="1200329"/>
          </a:xfrm>
          <a:prstGeom prst="rect">
            <a:avLst/>
          </a:prstGeom>
          <a:noFill/>
        </p:spPr>
        <p:txBody>
          <a:bodyPr wrap="square">
            <a:spAutoFit/>
          </a:bodyPr>
          <a:lstStyle/>
          <a:p>
            <a:r>
              <a:rPr lang="fr-CH" sz="3600" b="1" dirty="0">
                <a:solidFill>
                  <a:srgbClr val="000000"/>
                </a:solidFill>
                <a:latin typeface="Helvetica Neue" panose="02000503000000020004" pitchFamily="2" charset="0"/>
              </a:rPr>
              <a:t>P</a:t>
            </a:r>
            <a:r>
              <a:rPr lang="fr-CH" sz="3600" b="1" dirty="0">
                <a:solidFill>
                  <a:srgbClr val="000000"/>
                </a:solidFill>
                <a:effectLst/>
                <a:latin typeface="Helvetica Neue" panose="02000503000000020004" pitchFamily="2" charset="0"/>
              </a:rPr>
              <a:t>étition "Il n'y a pas d'urgence climatique" </a:t>
            </a:r>
          </a:p>
          <a:p>
            <a:r>
              <a:rPr lang="fr-CH" sz="3600" b="1" dirty="0">
                <a:solidFill>
                  <a:srgbClr val="000000"/>
                </a:solidFill>
                <a:effectLst/>
                <a:latin typeface="Helvetica Neue" panose="02000503000000020004" pitchFamily="2" charset="0"/>
              </a:rPr>
              <a:t>signée par 31 487 scientifiques américains</a:t>
            </a:r>
          </a:p>
        </p:txBody>
      </p:sp>
      <p:sp>
        <p:nvSpPr>
          <p:cNvPr id="8" name="ZoneTexte 7">
            <a:extLst>
              <a:ext uri="{FF2B5EF4-FFF2-40B4-BE49-F238E27FC236}">
                <a16:creationId xmlns:a16="http://schemas.microsoft.com/office/drawing/2014/main" id="{7998D5F3-B1E9-45DC-266C-77863D067BB9}"/>
              </a:ext>
            </a:extLst>
          </p:cNvPr>
          <p:cNvSpPr txBox="1"/>
          <p:nvPr/>
        </p:nvSpPr>
        <p:spPr>
          <a:xfrm>
            <a:off x="7383780" y="6279004"/>
            <a:ext cx="6103620" cy="338554"/>
          </a:xfrm>
          <a:prstGeom prst="rect">
            <a:avLst/>
          </a:prstGeom>
          <a:noFill/>
        </p:spPr>
        <p:txBody>
          <a:bodyPr wrap="square">
            <a:spAutoFit/>
          </a:bodyPr>
          <a:lstStyle/>
          <a:p>
            <a:r>
              <a:rPr lang="fr-CH" sz="1600" b="1" dirty="0">
                <a:latin typeface="Helvetica Neue" panose="02000503000000020004" pitchFamily="2" charset="0"/>
              </a:rPr>
              <a:t>Source : </a:t>
            </a:r>
            <a:r>
              <a:rPr lang="fr-CH" sz="1600" dirty="0">
                <a:solidFill>
                  <a:srgbClr val="1F6BC0"/>
                </a:solidFill>
                <a:effectLst/>
                <a:latin typeface="Helvetica Neue" panose="02000503000000020004" pitchFamily="2" charset="0"/>
              </a:rPr>
              <a:t>http://</a:t>
            </a:r>
            <a:r>
              <a:rPr lang="fr-CH" sz="1600" dirty="0" err="1">
                <a:solidFill>
                  <a:srgbClr val="1F6BC0"/>
                </a:solidFill>
                <a:effectLst/>
                <a:latin typeface="Helvetica Neue" panose="02000503000000020004" pitchFamily="2" charset="0"/>
              </a:rPr>
              <a:t>www.petitionproject.org</a:t>
            </a:r>
            <a:endParaRPr lang="fr-FR" sz="1600" dirty="0"/>
          </a:p>
        </p:txBody>
      </p:sp>
      <p:pic>
        <p:nvPicPr>
          <p:cNvPr id="38914" name="Picture 2">
            <a:extLst>
              <a:ext uri="{FF2B5EF4-FFF2-40B4-BE49-F238E27FC236}">
                <a16:creationId xmlns:a16="http://schemas.microsoft.com/office/drawing/2014/main" id="{2F377AC4-C8B3-1251-054B-1FBE380467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824" y="1534506"/>
            <a:ext cx="10528299" cy="4527652"/>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a:extLst>
              <a:ext uri="{FF2B5EF4-FFF2-40B4-BE49-F238E27FC236}">
                <a16:creationId xmlns:a16="http://schemas.microsoft.com/office/drawing/2014/main" id="{2E614A30-80D8-48BF-6CED-030C0D86E3ED}"/>
              </a:ext>
            </a:extLst>
          </p:cNvPr>
          <p:cNvSpPr txBox="1"/>
          <p:nvPr/>
        </p:nvSpPr>
        <p:spPr>
          <a:xfrm>
            <a:off x="9711600" y="1114890"/>
            <a:ext cx="1124863" cy="1446550"/>
          </a:xfrm>
          <a:prstGeom prst="rect">
            <a:avLst/>
          </a:prstGeom>
          <a:noFill/>
        </p:spPr>
        <p:txBody>
          <a:bodyPr wrap="square">
            <a:spAutoFit/>
          </a:bodyPr>
          <a:lstStyle/>
          <a:p>
            <a:r>
              <a:rPr lang="fr-CH" sz="8800" dirty="0">
                <a:solidFill>
                  <a:srgbClr val="000000"/>
                </a:solidFill>
                <a:effectLst/>
                <a:latin typeface="Helvetica Neue" panose="02000503000000020004" pitchFamily="2" charset="0"/>
              </a:rPr>
              <a:t>⚡️</a:t>
            </a:r>
          </a:p>
        </p:txBody>
      </p:sp>
    </p:spTree>
    <p:extLst>
      <p:ext uri="{BB962C8B-B14F-4D97-AF65-F5344CB8AC3E}">
        <p14:creationId xmlns:p14="http://schemas.microsoft.com/office/powerpoint/2010/main" val="258797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10"/>
                                        </p:tgtEl>
                                        <p:attrNameLst>
                                          <p:attrName>style.visibility</p:attrName>
                                        </p:attrNameLst>
                                      </p:cBhvr>
                                      <p:to>
                                        <p:strVal val="visible"/>
                                      </p:to>
                                    </p:set>
                                    <p:set>
                                      <p:cBhvr>
                                        <p:cTn id="7" dur="455" fill="hold">
                                          <p:stCondLst>
                                            <p:cond delay="0"/>
                                          </p:stCondLst>
                                        </p:cTn>
                                        <p:tgtEl>
                                          <p:spTgt spid="10"/>
                                        </p:tgtEl>
                                        <p:attrNameLst>
                                          <p:attrName>style.rotation</p:attrName>
                                        </p:attrNameLst>
                                      </p:cBhvr>
                                      <p:to>
                                        <p:strVal val="-45.0"/>
                                      </p:to>
                                    </p:set>
                                    <p:anim calcmode="lin" valueType="num">
                                      <p:cBhvr>
                                        <p:cTn id="8" dur="455" fill="hold">
                                          <p:stCondLst>
                                            <p:cond delay="455"/>
                                          </p:stCondLst>
                                        </p:cTn>
                                        <p:tgtEl>
                                          <p:spTgt spid="10"/>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10"/>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10"/>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10"/>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5" presetClass="entr" presetSubtype="0" fill="hold" nodeType="clickEffect">
                                  <p:stCondLst>
                                    <p:cond delay="0"/>
                                  </p:stCondLst>
                                  <p:childTnLst>
                                    <p:set>
                                      <p:cBhvr>
                                        <p:cTn id="15" dur="1" fill="hold">
                                          <p:stCondLst>
                                            <p:cond delay="0"/>
                                          </p:stCondLst>
                                        </p:cTn>
                                        <p:tgtEl>
                                          <p:spTgt spid="38914"/>
                                        </p:tgtEl>
                                        <p:attrNameLst>
                                          <p:attrName>style.visibility</p:attrName>
                                        </p:attrNameLst>
                                      </p:cBhvr>
                                      <p:to>
                                        <p:strVal val="visible"/>
                                      </p:to>
                                    </p:set>
                                    <p:anim calcmode="lin" valueType="num">
                                      <p:cBhvr>
                                        <p:cTn id="16" dur="1000" fill="hold"/>
                                        <p:tgtEl>
                                          <p:spTgt spid="38914"/>
                                        </p:tgtEl>
                                        <p:attrNameLst>
                                          <p:attrName>ppt_w</p:attrName>
                                        </p:attrNameLst>
                                      </p:cBhvr>
                                      <p:tavLst>
                                        <p:tav tm="0">
                                          <p:val>
                                            <p:strVal val="#ppt_w*0.70"/>
                                          </p:val>
                                        </p:tav>
                                        <p:tav tm="100000">
                                          <p:val>
                                            <p:strVal val="#ppt_w"/>
                                          </p:val>
                                        </p:tav>
                                      </p:tavLst>
                                    </p:anim>
                                    <p:anim calcmode="lin" valueType="num">
                                      <p:cBhvr>
                                        <p:cTn id="17" dur="1000" fill="hold"/>
                                        <p:tgtEl>
                                          <p:spTgt spid="38914"/>
                                        </p:tgtEl>
                                        <p:attrNameLst>
                                          <p:attrName>ppt_h</p:attrName>
                                        </p:attrNameLst>
                                      </p:cBhvr>
                                      <p:tavLst>
                                        <p:tav tm="0">
                                          <p:val>
                                            <p:strVal val="#ppt_h"/>
                                          </p:val>
                                        </p:tav>
                                        <p:tav tm="100000">
                                          <p:val>
                                            <p:strVal val="#ppt_h"/>
                                          </p:val>
                                        </p:tav>
                                      </p:tavLst>
                                    </p:anim>
                                    <p:animEffect transition="in" filter="fade">
                                      <p:cBhvr>
                                        <p:cTn id="18" dur="1000"/>
                                        <p:tgtEl>
                                          <p:spTgt spid="38914"/>
                                        </p:tgtEl>
                                      </p:cBhvr>
                                    </p:animEffect>
                                  </p:childTnLst>
                                </p:cTn>
                              </p:par>
                              <p:par>
                                <p:cTn id="19" presetID="55"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1000" fill="hold"/>
                                        <p:tgtEl>
                                          <p:spTgt spid="9"/>
                                        </p:tgtEl>
                                        <p:attrNameLst>
                                          <p:attrName>ppt_w</p:attrName>
                                        </p:attrNameLst>
                                      </p:cBhvr>
                                      <p:tavLst>
                                        <p:tav tm="0">
                                          <p:val>
                                            <p:strVal val="#ppt_w*0.70"/>
                                          </p:val>
                                        </p:tav>
                                        <p:tav tm="100000">
                                          <p:val>
                                            <p:strVal val="#ppt_w"/>
                                          </p:val>
                                        </p:tav>
                                      </p:tavLst>
                                    </p:anim>
                                    <p:anim calcmode="lin" valueType="num">
                                      <p:cBhvr>
                                        <p:cTn id="22" dur="1000" fill="hold"/>
                                        <p:tgtEl>
                                          <p:spTgt spid="9"/>
                                        </p:tgtEl>
                                        <p:attrNameLst>
                                          <p:attrName>ppt_h</p:attrName>
                                        </p:attrNameLst>
                                      </p:cBhvr>
                                      <p:tavLst>
                                        <p:tav tm="0">
                                          <p:val>
                                            <p:strVal val="#ppt_h"/>
                                          </p:val>
                                        </p:tav>
                                        <p:tav tm="100000">
                                          <p:val>
                                            <p:strVal val="#ppt_h"/>
                                          </p:val>
                                        </p:tav>
                                      </p:tavLst>
                                    </p:anim>
                                    <p:animEffect transition="in" filter="fade">
                                      <p:cBhvr>
                                        <p:cTn id="23" dur="1000"/>
                                        <p:tgtEl>
                                          <p:spTgt spid="9"/>
                                        </p:tgtEl>
                                      </p:cBhvr>
                                    </p:animEffect>
                                  </p:childTnLst>
                                </p:cTn>
                              </p:par>
                              <p:par>
                                <p:cTn id="24" presetID="55"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1000" fill="hold"/>
                                        <p:tgtEl>
                                          <p:spTgt spid="8"/>
                                        </p:tgtEl>
                                        <p:attrNameLst>
                                          <p:attrName>ppt_w</p:attrName>
                                        </p:attrNameLst>
                                      </p:cBhvr>
                                      <p:tavLst>
                                        <p:tav tm="0">
                                          <p:val>
                                            <p:strVal val="#ppt_w*0.70"/>
                                          </p:val>
                                        </p:tav>
                                        <p:tav tm="100000">
                                          <p:val>
                                            <p:strVal val="#ppt_w"/>
                                          </p:val>
                                        </p:tav>
                                      </p:tavLst>
                                    </p:anim>
                                    <p:anim calcmode="lin" valueType="num">
                                      <p:cBhvr>
                                        <p:cTn id="27" dur="1000" fill="hold"/>
                                        <p:tgtEl>
                                          <p:spTgt spid="8"/>
                                        </p:tgtEl>
                                        <p:attrNameLst>
                                          <p:attrName>ppt_h</p:attrName>
                                        </p:attrNameLst>
                                      </p:cBhvr>
                                      <p:tavLst>
                                        <p:tav tm="0">
                                          <p:val>
                                            <p:strVal val="#ppt_h"/>
                                          </p:val>
                                        </p:tav>
                                        <p:tav tm="100000">
                                          <p:val>
                                            <p:strVal val="#ppt_h"/>
                                          </p:val>
                                        </p:tav>
                                      </p:tavLst>
                                    </p:anim>
                                    <p:animEffect transition="in" filter="fade">
                                      <p:cBhvr>
                                        <p:cTn id="2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 grpId="0"/>
      <p:bldP spid="1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436614EB-2AEF-52BA-7C16-3187DA060D0D}"/>
              </a:ext>
            </a:extLst>
          </p:cNvPr>
          <p:cNvSpPr txBox="1"/>
          <p:nvPr/>
        </p:nvSpPr>
        <p:spPr>
          <a:xfrm>
            <a:off x="968692" y="673872"/>
            <a:ext cx="10683730" cy="1323439"/>
          </a:xfrm>
          <a:prstGeom prst="rect">
            <a:avLst/>
          </a:prstGeom>
          <a:noFill/>
          <a:ln>
            <a:noFill/>
          </a:ln>
        </p:spPr>
        <p:txBody>
          <a:bodyPr wrap="square">
            <a:spAutoFit/>
          </a:bodyPr>
          <a:lstStyle/>
          <a:p>
            <a:pPr algn="l" fontAlgn="base"/>
            <a:r>
              <a:rPr lang="fr-CH" sz="4000" b="1" dirty="0">
                <a:latin typeface="Arial Rounded MT Bold" panose="020F0704030504030204" pitchFamily="34" charset="77"/>
                <a:ea typeface="Helvetica Neue" panose="02000503000000020004" pitchFamily="2" charset="0"/>
                <a:cs typeface="Helvetica Neue" panose="02000503000000020004" pitchFamily="2" charset="0"/>
              </a:rPr>
              <a:t>La </a:t>
            </a:r>
            <a:r>
              <a:rPr lang="fr-CH" sz="4000" b="1" dirty="0" err="1">
                <a:latin typeface="Arial Rounded MT Bold" panose="020F0704030504030204" pitchFamily="34" charset="77"/>
                <a:ea typeface="Helvetica Neue" panose="02000503000000020004" pitchFamily="2" charset="0"/>
                <a:cs typeface="Helvetica Neue" panose="02000503000000020004" pitchFamily="2" charset="0"/>
              </a:rPr>
              <a:t>Task</a:t>
            </a:r>
            <a:r>
              <a:rPr lang="fr-CH" sz="4000" b="1" dirty="0">
                <a:latin typeface="Arial Rounded MT Bold" panose="020F0704030504030204" pitchFamily="34" charset="77"/>
                <a:ea typeface="Helvetica Neue" panose="02000503000000020004" pitchFamily="2" charset="0"/>
                <a:cs typeface="Helvetica Neue" panose="02000503000000020004" pitchFamily="2" charset="0"/>
              </a:rPr>
              <a:t> Force « </a:t>
            </a:r>
            <a:r>
              <a:rPr lang="fr-CH" sz="4000" b="1" i="0" dirty="0">
                <a:effectLst/>
                <a:latin typeface="Arial Rounded MT Bold" panose="020F0704030504030204" pitchFamily="34" charset="77"/>
                <a:ea typeface="Helvetica Neue" panose="02000503000000020004" pitchFamily="2" charset="0"/>
                <a:cs typeface="Helvetica Neue" panose="02000503000000020004" pitchFamily="2" charset="0"/>
              </a:rPr>
              <a:t>Politiques Climatiques » </a:t>
            </a:r>
          </a:p>
          <a:p>
            <a:pPr algn="l" fontAlgn="base"/>
            <a:r>
              <a:rPr lang="fr-CH" sz="4000" b="1" i="0" dirty="0">
                <a:effectLst/>
                <a:latin typeface="Arial Rounded MT Bold" panose="020F0704030504030204" pitchFamily="34" charset="77"/>
                <a:ea typeface="Helvetica Neue" panose="02000503000000020004" pitchFamily="2" charset="0"/>
                <a:cs typeface="Helvetica Neue" panose="02000503000000020004" pitchFamily="2" charset="0"/>
              </a:rPr>
              <a:t>ne marchera pas ...</a:t>
            </a:r>
          </a:p>
        </p:txBody>
      </p:sp>
      <p:sp>
        <p:nvSpPr>
          <p:cNvPr id="7" name="ZoneTexte 6">
            <a:extLst>
              <a:ext uri="{FF2B5EF4-FFF2-40B4-BE49-F238E27FC236}">
                <a16:creationId xmlns:a16="http://schemas.microsoft.com/office/drawing/2014/main" id="{573F7764-9F69-C6C3-C93E-86F35033B0EB}"/>
              </a:ext>
            </a:extLst>
          </p:cNvPr>
          <p:cNvSpPr txBox="1"/>
          <p:nvPr/>
        </p:nvSpPr>
        <p:spPr>
          <a:xfrm>
            <a:off x="836550" y="2621235"/>
            <a:ext cx="6503363" cy="2369880"/>
          </a:xfrm>
          <a:prstGeom prst="rect">
            <a:avLst/>
          </a:prstGeom>
          <a:noFill/>
          <a:ln>
            <a:noFill/>
          </a:ln>
        </p:spPr>
        <p:txBody>
          <a:bodyPr wrap="square">
            <a:spAutoFit/>
          </a:bodyPr>
          <a:lstStyle/>
          <a:p>
            <a:r>
              <a:rPr lang="fr-CH" sz="2200" b="1" dirty="0">
                <a:solidFill>
                  <a:srgbClr val="000000"/>
                </a:solidFill>
                <a:effectLst/>
                <a:highlight>
                  <a:srgbClr val="FFFF00"/>
                </a:highlight>
                <a:latin typeface="Helvetica Neue" panose="02000503000000020004" pitchFamily="2" charset="0"/>
              </a:rPr>
              <a:t>« Bill Gates a soudainement fait volte-face sur son discours catastrophiste sur le climat et s’attend désormais à ce qu’ « aucun pays tempéré ne devienne inhabitable ».</a:t>
            </a:r>
            <a:br>
              <a:rPr lang="fr-CH" sz="2000" dirty="0">
                <a:solidFill>
                  <a:srgbClr val="000000"/>
                </a:solidFill>
                <a:effectLst/>
                <a:latin typeface="Helvetica Neue" panose="02000503000000020004" pitchFamily="2" charset="0"/>
              </a:rPr>
            </a:br>
            <a:endParaRPr lang="fr-CH" sz="2000" dirty="0">
              <a:solidFill>
                <a:srgbClr val="000000"/>
              </a:solidFill>
              <a:effectLst/>
              <a:latin typeface="Helvetica Neue" panose="02000503000000020004" pitchFamily="2" charset="0"/>
            </a:endParaRPr>
          </a:p>
          <a:p>
            <a:r>
              <a:rPr lang="fr-CH" sz="2000" dirty="0">
                <a:solidFill>
                  <a:srgbClr val="000000"/>
                </a:solidFill>
                <a:effectLst/>
                <a:latin typeface="Helvetica Neue" panose="02000503000000020004" pitchFamily="2" charset="0"/>
              </a:rPr>
              <a:t>Lors d’un événement en direct </a:t>
            </a:r>
            <a:br>
              <a:rPr lang="fr-CH" sz="2000" dirty="0">
                <a:solidFill>
                  <a:srgbClr val="000000"/>
                </a:solidFill>
                <a:effectLst/>
                <a:latin typeface="Helvetica Neue" panose="02000503000000020004" pitchFamily="2" charset="0"/>
              </a:rPr>
            </a:br>
            <a:r>
              <a:rPr lang="fr-CH" sz="2000" dirty="0">
                <a:solidFill>
                  <a:srgbClr val="000000"/>
                </a:solidFill>
                <a:effectLst/>
                <a:latin typeface="Helvetica Neue" panose="02000503000000020004" pitchFamily="2" charset="0"/>
              </a:rPr>
              <a:t>au </a:t>
            </a:r>
            <a:r>
              <a:rPr lang="fr-CH" sz="2000" dirty="0">
                <a:solidFill>
                  <a:srgbClr val="1F6BC0"/>
                </a:solidFill>
                <a:effectLst/>
                <a:latin typeface="Helvetica Neue" panose="02000503000000020004" pitchFamily="2" charset="0"/>
              </a:rPr>
              <a:t>Times Center à New York</a:t>
            </a:r>
            <a:r>
              <a:rPr lang="fr-CH" sz="2000" dirty="0">
                <a:solidFill>
                  <a:srgbClr val="000000"/>
                </a:solidFill>
                <a:effectLst/>
                <a:latin typeface="Helvetica Neue" panose="02000503000000020004" pitchFamily="2" charset="0"/>
              </a:rPr>
              <a:t> :</a:t>
            </a:r>
          </a:p>
        </p:txBody>
      </p:sp>
      <p:pic>
        <p:nvPicPr>
          <p:cNvPr id="4" name="Image 3">
            <a:extLst>
              <a:ext uri="{FF2B5EF4-FFF2-40B4-BE49-F238E27FC236}">
                <a16:creationId xmlns:a16="http://schemas.microsoft.com/office/drawing/2014/main" id="{61B8AA40-CA04-2018-9B6D-2CEA3EA37280}"/>
              </a:ext>
            </a:extLst>
          </p:cNvPr>
          <p:cNvPicPr>
            <a:picLocks noChangeAspect="1"/>
          </p:cNvPicPr>
          <p:nvPr/>
        </p:nvPicPr>
        <p:blipFill>
          <a:blip r:embed="rId2"/>
          <a:stretch>
            <a:fillRect/>
          </a:stretch>
        </p:blipFill>
        <p:spPr>
          <a:xfrm>
            <a:off x="7735569" y="1628061"/>
            <a:ext cx="2755900" cy="495300"/>
          </a:xfrm>
          <a:prstGeom prst="rect">
            <a:avLst/>
          </a:prstGeom>
          <a:ln>
            <a:solidFill>
              <a:schemeClr val="tx1"/>
            </a:solidFill>
          </a:ln>
        </p:spPr>
      </p:pic>
      <p:sp>
        <p:nvSpPr>
          <p:cNvPr id="9" name="ZoneTexte 8">
            <a:extLst>
              <a:ext uri="{FF2B5EF4-FFF2-40B4-BE49-F238E27FC236}">
                <a16:creationId xmlns:a16="http://schemas.microsoft.com/office/drawing/2014/main" id="{160F8D32-A458-340D-5C18-38F4C596DD59}"/>
              </a:ext>
            </a:extLst>
          </p:cNvPr>
          <p:cNvSpPr txBox="1"/>
          <p:nvPr/>
        </p:nvSpPr>
        <p:spPr>
          <a:xfrm>
            <a:off x="7189798" y="3336791"/>
            <a:ext cx="2323147" cy="369332"/>
          </a:xfrm>
          <a:prstGeom prst="rect">
            <a:avLst/>
          </a:prstGeom>
          <a:noFill/>
        </p:spPr>
        <p:txBody>
          <a:bodyPr wrap="square">
            <a:spAutoFit/>
          </a:bodyPr>
          <a:lstStyle/>
          <a:p>
            <a:r>
              <a:rPr lang="fr-FR"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21 septembre 2023</a:t>
            </a:r>
          </a:p>
        </p:txBody>
      </p:sp>
      <p:pic>
        <p:nvPicPr>
          <p:cNvPr id="34818" name="Picture 2" descr="Bill Gates' true feelings over AI and what we need to do before it's too  late - Celebrity Tidbit">
            <a:extLst>
              <a:ext uri="{FF2B5EF4-FFF2-40B4-BE49-F238E27FC236}">
                <a16:creationId xmlns:a16="http://schemas.microsoft.com/office/drawing/2014/main" id="{00CD6498-0672-C229-5F4C-5623DD404A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89798" y="3803660"/>
            <a:ext cx="4670731" cy="258532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0852520A-E026-95E7-F209-78D395CC136C}"/>
              </a:ext>
            </a:extLst>
          </p:cNvPr>
          <p:cNvSpPr txBox="1"/>
          <p:nvPr/>
        </p:nvSpPr>
        <p:spPr>
          <a:xfrm>
            <a:off x="5748125" y="1453935"/>
            <a:ext cx="1124863" cy="1446550"/>
          </a:xfrm>
          <a:prstGeom prst="rect">
            <a:avLst/>
          </a:prstGeom>
          <a:noFill/>
        </p:spPr>
        <p:txBody>
          <a:bodyPr wrap="square">
            <a:spAutoFit/>
          </a:bodyPr>
          <a:lstStyle/>
          <a:p>
            <a:r>
              <a:rPr lang="fr-CH" sz="8800" dirty="0">
                <a:solidFill>
                  <a:srgbClr val="000000"/>
                </a:solidFill>
                <a:effectLst/>
                <a:latin typeface="Helvetica Neue" panose="02000503000000020004" pitchFamily="2" charset="0"/>
              </a:rPr>
              <a:t>⚡️</a:t>
            </a:r>
          </a:p>
        </p:txBody>
      </p:sp>
      <p:sp>
        <p:nvSpPr>
          <p:cNvPr id="8" name="Bulle rectangulaire 7">
            <a:extLst>
              <a:ext uri="{FF2B5EF4-FFF2-40B4-BE49-F238E27FC236}">
                <a16:creationId xmlns:a16="http://schemas.microsoft.com/office/drawing/2014/main" id="{05AA3D44-9602-951C-7BF1-0DD5C7FCBDBD}"/>
              </a:ext>
            </a:extLst>
          </p:cNvPr>
          <p:cNvSpPr/>
          <p:nvPr/>
        </p:nvSpPr>
        <p:spPr>
          <a:xfrm>
            <a:off x="968692" y="4976678"/>
            <a:ext cx="5510713" cy="1762544"/>
          </a:xfrm>
          <a:prstGeom prst="wedgeRectCallout">
            <a:avLst>
              <a:gd name="adj1" fmla="val 78051"/>
              <a:gd name="adj2" fmla="val -47863"/>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000" b="1" dirty="0">
                <a:solidFill>
                  <a:schemeClr val="tx1"/>
                </a:solidFill>
                <a:latin typeface="Arial Rounded MT Bold" panose="020F0704030504030204" pitchFamily="34" charset="77"/>
                <a:ea typeface="HGMaruGothicMPRO" panose="020F0600000000000000" pitchFamily="34" charset="-128"/>
              </a:rPr>
              <a:t>« </a:t>
            </a:r>
            <a:r>
              <a:rPr lang="fr-CH" sz="2000" b="1" dirty="0">
                <a:solidFill>
                  <a:srgbClr val="000000"/>
                </a:solidFill>
                <a:highlight>
                  <a:srgbClr val="FFFF00"/>
                </a:highlight>
                <a:latin typeface="Helvetica Neue" panose="02000503000000020004" pitchFamily="2" charset="0"/>
              </a:rPr>
              <a:t> Si vous essayez d’imposer le climat par la force, vous aurez des gens qui diront : « J’aime le climat, mais je ne veux pas supporter ce coût et réduire mon niveau de vie.</a:t>
            </a:r>
            <a:r>
              <a:rPr lang="fr-FR" sz="2000" b="1" dirty="0">
                <a:solidFill>
                  <a:schemeClr val="tx1"/>
                </a:solidFill>
                <a:latin typeface="Arial Rounded MT Bold" panose="020F0704030504030204" pitchFamily="34" charset="77"/>
                <a:ea typeface="HGMaruGothicMPRO" panose="020F0600000000000000" pitchFamily="34" charset="-128"/>
              </a:rPr>
              <a:t> » »</a:t>
            </a:r>
            <a:endParaRPr lang="fr-FR" sz="2000" dirty="0">
              <a:solidFill>
                <a:schemeClr val="tx1"/>
              </a:solidFill>
            </a:endParaRPr>
          </a:p>
        </p:txBody>
      </p:sp>
    </p:spTree>
    <p:extLst>
      <p:ext uri="{BB962C8B-B14F-4D97-AF65-F5344CB8AC3E}">
        <p14:creationId xmlns:p14="http://schemas.microsoft.com/office/powerpoint/2010/main" val="2754322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11"/>
                                        </p:tgtEl>
                                        <p:attrNameLst>
                                          <p:attrName>style.visibility</p:attrName>
                                        </p:attrNameLst>
                                      </p:cBhvr>
                                      <p:to>
                                        <p:strVal val="visible"/>
                                      </p:to>
                                    </p:set>
                                    <p:set>
                                      <p:cBhvr>
                                        <p:cTn id="7" dur="455" fill="hold">
                                          <p:stCondLst>
                                            <p:cond delay="0"/>
                                          </p:stCondLst>
                                        </p:cTn>
                                        <p:tgtEl>
                                          <p:spTgt spid="11"/>
                                        </p:tgtEl>
                                        <p:attrNameLst>
                                          <p:attrName>style.rotation</p:attrName>
                                        </p:attrNameLst>
                                      </p:cBhvr>
                                      <p:to>
                                        <p:strVal val="-45.0"/>
                                      </p:to>
                                    </p:set>
                                    <p:anim calcmode="lin" valueType="num">
                                      <p:cBhvr>
                                        <p:cTn id="8" dur="455" fill="hold">
                                          <p:stCondLst>
                                            <p:cond delay="455"/>
                                          </p:stCondLst>
                                        </p:cTn>
                                        <p:tgtEl>
                                          <p:spTgt spid="11"/>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11"/>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11"/>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11"/>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2" presetClass="entr" presetSubtype="8"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p:tgtEl>
                                          <p:spTgt spid="7"/>
                                        </p:tgtEl>
                                        <p:attrNameLst>
                                          <p:attrName>ppt_x</p:attrName>
                                        </p:attrNameLst>
                                      </p:cBhvr>
                                      <p:tavLst>
                                        <p:tav tm="0">
                                          <p:val>
                                            <p:strVal val="#ppt_x-#ppt_w*1.125000"/>
                                          </p:val>
                                        </p:tav>
                                        <p:tav tm="100000">
                                          <p:val>
                                            <p:strVal val="#ppt_x"/>
                                          </p:val>
                                        </p:tav>
                                      </p:tavLst>
                                    </p:anim>
                                    <p:animEffect transition="in" filter="wipe(right)">
                                      <p:cBhvr>
                                        <p:cTn id="17" dur="500"/>
                                        <p:tgtEl>
                                          <p:spTgt spid="7"/>
                                        </p:tgtEl>
                                      </p:cBhvr>
                                    </p:animEffect>
                                  </p:childTnLst>
                                </p:cTn>
                              </p:par>
                              <p:par>
                                <p:cTn id="18" presetID="12" presetClass="entr" presetSubtype="8"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p:tgtEl>
                                          <p:spTgt spid="9"/>
                                        </p:tgtEl>
                                        <p:attrNameLst>
                                          <p:attrName>ppt_x</p:attrName>
                                        </p:attrNameLst>
                                      </p:cBhvr>
                                      <p:tavLst>
                                        <p:tav tm="0">
                                          <p:val>
                                            <p:strVal val="#ppt_x-#ppt_w*1.125000"/>
                                          </p:val>
                                        </p:tav>
                                        <p:tav tm="100000">
                                          <p:val>
                                            <p:strVal val="#ppt_x"/>
                                          </p:val>
                                        </p:tav>
                                      </p:tavLst>
                                    </p:anim>
                                    <p:animEffect transition="in" filter="wipe(right)">
                                      <p:cBhvr>
                                        <p:cTn id="21" dur="500"/>
                                        <p:tgtEl>
                                          <p:spTgt spid="9"/>
                                        </p:tgtEl>
                                      </p:cBhvr>
                                    </p:animEffect>
                                  </p:childTnLst>
                                </p:cTn>
                              </p:par>
                              <p:par>
                                <p:cTn id="22" presetID="12" presetClass="entr" presetSubtype="8"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p:tgtEl>
                                          <p:spTgt spid="4"/>
                                        </p:tgtEl>
                                        <p:attrNameLst>
                                          <p:attrName>ppt_x</p:attrName>
                                        </p:attrNameLst>
                                      </p:cBhvr>
                                      <p:tavLst>
                                        <p:tav tm="0">
                                          <p:val>
                                            <p:strVal val="#ppt_x-#ppt_w*1.125000"/>
                                          </p:val>
                                        </p:tav>
                                        <p:tav tm="100000">
                                          <p:val>
                                            <p:strVal val="#ppt_x"/>
                                          </p:val>
                                        </p:tav>
                                      </p:tavLst>
                                    </p:anim>
                                    <p:animEffect transition="in" filter="wipe(right)">
                                      <p:cBhvr>
                                        <p:cTn id="25" dur="500"/>
                                        <p:tgtEl>
                                          <p:spTgt spid="4"/>
                                        </p:tgtEl>
                                      </p:cBhvr>
                                    </p:animEffect>
                                  </p:childTnLst>
                                </p:cTn>
                              </p:par>
                              <p:par>
                                <p:cTn id="26" presetID="12" presetClass="entr" presetSubtype="8"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p:tgtEl>
                                          <p:spTgt spid="8"/>
                                        </p:tgtEl>
                                        <p:attrNameLst>
                                          <p:attrName>ppt_x</p:attrName>
                                        </p:attrNameLst>
                                      </p:cBhvr>
                                      <p:tavLst>
                                        <p:tav tm="0">
                                          <p:val>
                                            <p:strVal val="#ppt_x-#ppt_w*1.125000"/>
                                          </p:val>
                                        </p:tav>
                                        <p:tav tm="100000">
                                          <p:val>
                                            <p:strVal val="#ppt_x"/>
                                          </p:val>
                                        </p:tav>
                                      </p:tavLst>
                                    </p:anim>
                                    <p:animEffect transition="in" filter="wipe(right)">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P spid="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160F8D32-A458-340D-5C18-38F4C596DD59}"/>
              </a:ext>
            </a:extLst>
          </p:cNvPr>
          <p:cNvSpPr txBox="1"/>
          <p:nvPr/>
        </p:nvSpPr>
        <p:spPr>
          <a:xfrm>
            <a:off x="9729637" y="2521059"/>
            <a:ext cx="2323147" cy="369332"/>
          </a:xfrm>
          <a:prstGeom prst="rect">
            <a:avLst/>
          </a:prstGeom>
          <a:noFill/>
        </p:spPr>
        <p:txBody>
          <a:bodyPr wrap="square">
            <a:spAutoFit/>
          </a:bodyPr>
          <a:lstStyle/>
          <a:p>
            <a:r>
              <a:rPr lang="fr-FR"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7 octobre 2022</a:t>
            </a:r>
          </a:p>
        </p:txBody>
      </p:sp>
      <p:pic>
        <p:nvPicPr>
          <p:cNvPr id="2" name="Image 1">
            <a:extLst>
              <a:ext uri="{FF2B5EF4-FFF2-40B4-BE49-F238E27FC236}">
                <a16:creationId xmlns:a16="http://schemas.microsoft.com/office/drawing/2014/main" id="{4B23D39F-58F3-7493-B64E-1F9FFD809C45}"/>
              </a:ext>
            </a:extLst>
          </p:cNvPr>
          <p:cNvPicPr>
            <a:picLocks noChangeAspect="1"/>
          </p:cNvPicPr>
          <p:nvPr/>
        </p:nvPicPr>
        <p:blipFill>
          <a:blip r:embed="rId2"/>
          <a:stretch>
            <a:fillRect/>
          </a:stretch>
        </p:blipFill>
        <p:spPr>
          <a:xfrm>
            <a:off x="5599229" y="2916860"/>
            <a:ext cx="5908002" cy="3331166"/>
          </a:xfrm>
          <a:prstGeom prst="rect">
            <a:avLst/>
          </a:prstGeom>
          <a:ln>
            <a:solidFill>
              <a:schemeClr val="tx1"/>
            </a:solidFill>
          </a:ln>
        </p:spPr>
      </p:pic>
      <p:sp>
        <p:nvSpPr>
          <p:cNvPr id="10" name="ZoneTexte 9">
            <a:extLst>
              <a:ext uri="{FF2B5EF4-FFF2-40B4-BE49-F238E27FC236}">
                <a16:creationId xmlns:a16="http://schemas.microsoft.com/office/drawing/2014/main" id="{9151EDFE-5400-767F-8062-ED9B2A9AEFA5}"/>
              </a:ext>
            </a:extLst>
          </p:cNvPr>
          <p:cNvSpPr txBox="1"/>
          <p:nvPr/>
        </p:nvSpPr>
        <p:spPr>
          <a:xfrm>
            <a:off x="705885" y="208976"/>
            <a:ext cx="10984229" cy="2000548"/>
          </a:xfrm>
          <a:prstGeom prst="rect">
            <a:avLst/>
          </a:prstGeom>
          <a:noFill/>
        </p:spPr>
        <p:txBody>
          <a:bodyPr wrap="square">
            <a:spAutoFit/>
          </a:bodyPr>
          <a:lstStyle/>
          <a:p>
            <a:pPr algn="ctr"/>
            <a:r>
              <a:rPr lang="fr-CH" sz="4400" b="1" dirty="0">
                <a:solidFill>
                  <a:srgbClr val="000000"/>
                </a:solidFill>
                <a:effectLst/>
                <a:latin typeface="Arial Rounded MT Bold" panose="020F0704030504030204" pitchFamily="34" charset="77"/>
              </a:rPr>
              <a:t>Pascal Praud (animateur </a:t>
            </a:r>
            <a:r>
              <a:rPr lang="fr-CH" sz="4400" b="1" dirty="0">
                <a:solidFill>
                  <a:srgbClr val="000000"/>
                </a:solidFill>
                <a:latin typeface="Arial Rounded MT Bold" panose="020F0704030504030204" pitchFamily="34" charset="77"/>
              </a:rPr>
              <a:t>sur CNEWS) </a:t>
            </a:r>
            <a:br>
              <a:rPr lang="fr-CH" sz="4400" b="1" dirty="0">
                <a:solidFill>
                  <a:srgbClr val="000000"/>
                </a:solidFill>
                <a:latin typeface="Arial Rounded MT Bold" panose="020F0704030504030204" pitchFamily="34" charset="77"/>
              </a:rPr>
            </a:br>
            <a:r>
              <a:rPr lang="fr-CH" sz="4000" b="1" dirty="0">
                <a:solidFill>
                  <a:srgbClr val="000000"/>
                </a:solidFill>
                <a:latin typeface="Arial Rounded MT Bold" panose="020F0704030504030204" pitchFamily="34" charset="77"/>
              </a:rPr>
              <a:t>N</a:t>
            </a:r>
            <a:r>
              <a:rPr lang="fr-CH" sz="4000" b="1" dirty="0">
                <a:solidFill>
                  <a:srgbClr val="000000"/>
                </a:solidFill>
                <a:effectLst/>
                <a:latin typeface="Arial Rounded MT Bold" panose="020F0704030504030204" pitchFamily="34" charset="77"/>
              </a:rPr>
              <a:t>E CROIT PAS NON PLUS </a:t>
            </a:r>
            <a:br>
              <a:rPr lang="fr-CH" sz="4000" b="1" dirty="0">
                <a:solidFill>
                  <a:srgbClr val="000000"/>
                </a:solidFill>
                <a:effectLst/>
                <a:latin typeface="Arial Rounded MT Bold" panose="020F0704030504030204" pitchFamily="34" charset="77"/>
              </a:rPr>
            </a:br>
            <a:r>
              <a:rPr lang="fr-CH" sz="4000" b="1" dirty="0">
                <a:solidFill>
                  <a:srgbClr val="000000"/>
                </a:solidFill>
                <a:effectLst/>
                <a:latin typeface="Arial Rounded MT Bold" panose="020F0704030504030204" pitchFamily="34" charset="77"/>
              </a:rPr>
              <a:t>au réchauffement climatique par le CO2 </a:t>
            </a:r>
            <a:endParaRPr lang="fr-CH" sz="4000" dirty="0">
              <a:solidFill>
                <a:srgbClr val="000000"/>
              </a:solidFill>
              <a:effectLst/>
              <a:latin typeface="Arial Rounded MT Bold" panose="020F0704030504030204" pitchFamily="34" charset="77"/>
            </a:endParaRPr>
          </a:p>
        </p:txBody>
      </p:sp>
      <p:sp>
        <p:nvSpPr>
          <p:cNvPr id="12" name="Bulle rectangulaire 11">
            <a:extLst>
              <a:ext uri="{FF2B5EF4-FFF2-40B4-BE49-F238E27FC236}">
                <a16:creationId xmlns:a16="http://schemas.microsoft.com/office/drawing/2014/main" id="{47BD0546-0B46-E3B4-DFC9-27AFC4B36162}"/>
              </a:ext>
            </a:extLst>
          </p:cNvPr>
          <p:cNvSpPr/>
          <p:nvPr/>
        </p:nvSpPr>
        <p:spPr>
          <a:xfrm>
            <a:off x="1037212" y="3026573"/>
            <a:ext cx="4154726" cy="2545233"/>
          </a:xfrm>
          <a:prstGeom prst="wedgeRectCallout">
            <a:avLst>
              <a:gd name="adj1" fmla="val 104044"/>
              <a:gd name="adj2" fmla="val 19733"/>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11" name="ZoneTexte 10">
            <a:extLst>
              <a:ext uri="{FF2B5EF4-FFF2-40B4-BE49-F238E27FC236}">
                <a16:creationId xmlns:a16="http://schemas.microsoft.com/office/drawing/2014/main" id="{793A46C2-140D-4075-22F3-5300C74D9175}"/>
              </a:ext>
            </a:extLst>
          </p:cNvPr>
          <p:cNvSpPr txBox="1"/>
          <p:nvPr/>
        </p:nvSpPr>
        <p:spPr>
          <a:xfrm>
            <a:off x="1183877" y="3101089"/>
            <a:ext cx="3861395" cy="2492990"/>
          </a:xfrm>
          <a:prstGeom prst="rect">
            <a:avLst/>
          </a:prstGeom>
          <a:noFill/>
        </p:spPr>
        <p:txBody>
          <a:bodyPr wrap="square">
            <a:spAutoFit/>
          </a:bodyPr>
          <a:lstStyle/>
          <a:p>
            <a:r>
              <a:rPr lang="fr-CH" sz="2600" b="1" dirty="0">
                <a:solidFill>
                  <a:srgbClr val="000000"/>
                </a:solidFill>
                <a:effectLst/>
                <a:latin typeface="Helvetica Neue" panose="02000503000000020004" pitchFamily="2" charset="0"/>
              </a:rPr>
              <a:t>"Si vous pensez vraiment que les émissions de CO2 sont responsables du changement climatique, ..."</a:t>
            </a:r>
            <a:endParaRPr lang="fr-CH" sz="2600" dirty="0">
              <a:solidFill>
                <a:srgbClr val="000000"/>
              </a:solidFill>
              <a:effectLst/>
              <a:latin typeface="Helvetica Neue" panose="02000503000000020004" pitchFamily="2" charset="0"/>
            </a:endParaRPr>
          </a:p>
        </p:txBody>
      </p:sp>
      <p:sp>
        <p:nvSpPr>
          <p:cNvPr id="13" name="ZoneTexte 12">
            <a:extLst>
              <a:ext uri="{FF2B5EF4-FFF2-40B4-BE49-F238E27FC236}">
                <a16:creationId xmlns:a16="http://schemas.microsoft.com/office/drawing/2014/main" id="{315E68C9-098B-D663-3938-45E0660B2A9E}"/>
              </a:ext>
            </a:extLst>
          </p:cNvPr>
          <p:cNvSpPr txBox="1"/>
          <p:nvPr/>
        </p:nvSpPr>
        <p:spPr>
          <a:xfrm>
            <a:off x="5593672" y="6232412"/>
            <a:ext cx="3245839" cy="553998"/>
          </a:xfrm>
          <a:prstGeom prst="rect">
            <a:avLst/>
          </a:prstGeom>
          <a:noFill/>
        </p:spPr>
        <p:txBody>
          <a:bodyPr wrap="square">
            <a:spAutoFit/>
          </a:bodyPr>
          <a:lstStyle/>
          <a:p>
            <a:r>
              <a:rPr lang="fr-CH" b="1" dirty="0">
                <a:effectLst/>
                <a:latin typeface="Arial Rounded MT Bold" panose="020F0704030504030204" pitchFamily="34" charset="77"/>
              </a:rPr>
              <a:t>Pascal Praud</a:t>
            </a:r>
          </a:p>
          <a:p>
            <a:r>
              <a:rPr lang="fr-CH" sz="1200" dirty="0">
                <a:latin typeface="Arial Rounded MT Bold" panose="020F0704030504030204" pitchFamily="34" charset="77"/>
              </a:rPr>
              <a:t>Animateur de l’Heure des Pros (CNEWS)</a:t>
            </a:r>
            <a:endParaRPr lang="fr-FR" sz="1200" dirty="0">
              <a:latin typeface="Arial Rounded MT Bold" panose="020F0704030504030204" pitchFamily="34" charset="77"/>
            </a:endParaRPr>
          </a:p>
        </p:txBody>
      </p:sp>
      <p:sp>
        <p:nvSpPr>
          <p:cNvPr id="14" name="ZoneTexte 13">
            <a:extLst>
              <a:ext uri="{FF2B5EF4-FFF2-40B4-BE49-F238E27FC236}">
                <a16:creationId xmlns:a16="http://schemas.microsoft.com/office/drawing/2014/main" id="{6C0BFEDA-9EA1-B710-8EDE-486486A5E4DB}"/>
              </a:ext>
            </a:extLst>
          </p:cNvPr>
          <p:cNvSpPr txBox="1"/>
          <p:nvPr/>
        </p:nvSpPr>
        <p:spPr>
          <a:xfrm>
            <a:off x="4270720" y="2266040"/>
            <a:ext cx="1124863" cy="1446550"/>
          </a:xfrm>
          <a:prstGeom prst="rect">
            <a:avLst/>
          </a:prstGeom>
          <a:noFill/>
        </p:spPr>
        <p:txBody>
          <a:bodyPr wrap="square">
            <a:spAutoFit/>
          </a:bodyPr>
          <a:lstStyle/>
          <a:p>
            <a:r>
              <a:rPr lang="fr-CH" sz="8800" dirty="0">
                <a:solidFill>
                  <a:srgbClr val="000000"/>
                </a:solidFill>
                <a:effectLst/>
                <a:latin typeface="Helvetica Neue" panose="02000503000000020004" pitchFamily="2" charset="0"/>
              </a:rPr>
              <a:t>⚡️</a:t>
            </a:r>
          </a:p>
        </p:txBody>
      </p:sp>
    </p:spTree>
    <p:extLst>
      <p:ext uri="{BB962C8B-B14F-4D97-AF65-F5344CB8AC3E}">
        <p14:creationId xmlns:p14="http://schemas.microsoft.com/office/powerpoint/2010/main" val="3036888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14"/>
                                        </p:tgtEl>
                                        <p:attrNameLst>
                                          <p:attrName>style.visibility</p:attrName>
                                        </p:attrNameLst>
                                      </p:cBhvr>
                                      <p:to>
                                        <p:strVal val="visible"/>
                                      </p:to>
                                    </p:set>
                                    <p:set>
                                      <p:cBhvr>
                                        <p:cTn id="7" dur="455" fill="hold">
                                          <p:stCondLst>
                                            <p:cond delay="0"/>
                                          </p:stCondLst>
                                        </p:cTn>
                                        <p:tgtEl>
                                          <p:spTgt spid="14"/>
                                        </p:tgtEl>
                                        <p:attrNameLst>
                                          <p:attrName>style.rotation</p:attrName>
                                        </p:attrNameLst>
                                      </p:cBhvr>
                                      <p:to>
                                        <p:strVal val="-45.0"/>
                                      </p:to>
                                    </p:set>
                                    <p:anim calcmode="lin" valueType="num">
                                      <p:cBhvr>
                                        <p:cTn id="8" dur="455" fill="hold">
                                          <p:stCondLst>
                                            <p:cond delay="455"/>
                                          </p:stCondLst>
                                        </p:cTn>
                                        <p:tgtEl>
                                          <p:spTgt spid="14"/>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14"/>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14"/>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14"/>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5"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1000" fill="hold"/>
                                        <p:tgtEl>
                                          <p:spTgt spid="9"/>
                                        </p:tgtEl>
                                        <p:attrNameLst>
                                          <p:attrName>ppt_w</p:attrName>
                                        </p:attrNameLst>
                                      </p:cBhvr>
                                      <p:tavLst>
                                        <p:tav tm="0">
                                          <p:val>
                                            <p:strVal val="#ppt_w*0.70"/>
                                          </p:val>
                                        </p:tav>
                                        <p:tav tm="100000">
                                          <p:val>
                                            <p:strVal val="#ppt_w"/>
                                          </p:val>
                                        </p:tav>
                                      </p:tavLst>
                                    </p:anim>
                                    <p:anim calcmode="lin" valueType="num">
                                      <p:cBhvr>
                                        <p:cTn id="17" dur="1000" fill="hold"/>
                                        <p:tgtEl>
                                          <p:spTgt spid="9"/>
                                        </p:tgtEl>
                                        <p:attrNameLst>
                                          <p:attrName>ppt_h</p:attrName>
                                        </p:attrNameLst>
                                      </p:cBhvr>
                                      <p:tavLst>
                                        <p:tav tm="0">
                                          <p:val>
                                            <p:strVal val="#ppt_h"/>
                                          </p:val>
                                        </p:tav>
                                        <p:tav tm="100000">
                                          <p:val>
                                            <p:strVal val="#ppt_h"/>
                                          </p:val>
                                        </p:tav>
                                      </p:tavLst>
                                    </p:anim>
                                    <p:animEffect transition="in" filter="fade">
                                      <p:cBhvr>
                                        <p:cTn id="18" dur="1000"/>
                                        <p:tgtEl>
                                          <p:spTgt spid="9"/>
                                        </p:tgtEl>
                                      </p:cBhvr>
                                    </p:animEffect>
                                  </p:childTnLst>
                                </p:cTn>
                              </p:par>
                              <p:par>
                                <p:cTn id="19" presetID="12" presetClass="entr" presetSubtype="8"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1000"/>
                                        <p:tgtEl>
                                          <p:spTgt spid="12"/>
                                        </p:tgtEl>
                                        <p:attrNameLst>
                                          <p:attrName>ppt_x</p:attrName>
                                        </p:attrNameLst>
                                      </p:cBhvr>
                                      <p:tavLst>
                                        <p:tav tm="0">
                                          <p:val>
                                            <p:strVal val="#ppt_x-#ppt_w*1.125000"/>
                                          </p:val>
                                        </p:tav>
                                        <p:tav tm="100000">
                                          <p:val>
                                            <p:strVal val="#ppt_x"/>
                                          </p:val>
                                        </p:tav>
                                      </p:tavLst>
                                    </p:anim>
                                    <p:animEffect transition="in" filter="wipe(right)">
                                      <p:cBhvr>
                                        <p:cTn id="22" dur="1000"/>
                                        <p:tgtEl>
                                          <p:spTgt spid="12"/>
                                        </p:tgtEl>
                                      </p:cBhvr>
                                    </p:animEffect>
                                  </p:childTnLst>
                                </p:cTn>
                              </p:par>
                              <p:par>
                                <p:cTn id="23" presetID="12" presetClass="entr" presetSubtype="8"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1000"/>
                                        <p:tgtEl>
                                          <p:spTgt spid="11"/>
                                        </p:tgtEl>
                                        <p:attrNameLst>
                                          <p:attrName>ppt_x</p:attrName>
                                        </p:attrNameLst>
                                      </p:cBhvr>
                                      <p:tavLst>
                                        <p:tav tm="0">
                                          <p:val>
                                            <p:strVal val="#ppt_x-#ppt_w*1.125000"/>
                                          </p:val>
                                        </p:tav>
                                        <p:tav tm="100000">
                                          <p:val>
                                            <p:strVal val="#ppt_x"/>
                                          </p:val>
                                        </p:tav>
                                      </p:tavLst>
                                    </p:anim>
                                    <p:animEffect transition="in" filter="wipe(right)">
                                      <p:cBhvr>
                                        <p:cTn id="26" dur="1000"/>
                                        <p:tgtEl>
                                          <p:spTgt spid="11"/>
                                        </p:tgtEl>
                                      </p:cBhvr>
                                    </p:animEffect>
                                  </p:childTnLst>
                                </p:cTn>
                              </p:par>
                              <p:par>
                                <p:cTn id="27" presetID="55" presetClass="entr" presetSubtype="0" fill="hold" nodeType="with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1000" fill="hold"/>
                                        <p:tgtEl>
                                          <p:spTgt spid="2"/>
                                        </p:tgtEl>
                                        <p:attrNameLst>
                                          <p:attrName>ppt_w</p:attrName>
                                        </p:attrNameLst>
                                      </p:cBhvr>
                                      <p:tavLst>
                                        <p:tav tm="0">
                                          <p:val>
                                            <p:strVal val="#ppt_w*0.70"/>
                                          </p:val>
                                        </p:tav>
                                        <p:tav tm="100000">
                                          <p:val>
                                            <p:strVal val="#ppt_w"/>
                                          </p:val>
                                        </p:tav>
                                      </p:tavLst>
                                    </p:anim>
                                    <p:anim calcmode="lin" valueType="num">
                                      <p:cBhvr>
                                        <p:cTn id="30" dur="1000" fill="hold"/>
                                        <p:tgtEl>
                                          <p:spTgt spid="2"/>
                                        </p:tgtEl>
                                        <p:attrNameLst>
                                          <p:attrName>ppt_h</p:attrName>
                                        </p:attrNameLst>
                                      </p:cBhvr>
                                      <p:tavLst>
                                        <p:tav tm="0">
                                          <p:val>
                                            <p:strVal val="#ppt_h"/>
                                          </p:val>
                                        </p:tav>
                                        <p:tav tm="100000">
                                          <p:val>
                                            <p:strVal val="#ppt_h"/>
                                          </p:val>
                                        </p:tav>
                                      </p:tavLst>
                                    </p:anim>
                                    <p:animEffect transition="in" filter="fade">
                                      <p:cBhvr>
                                        <p:cTn id="31" dur="1000"/>
                                        <p:tgtEl>
                                          <p:spTgt spid="2"/>
                                        </p:tgtEl>
                                      </p:cBhvr>
                                    </p:animEffect>
                                  </p:childTnLst>
                                </p:cTn>
                              </p:par>
                              <p:par>
                                <p:cTn id="32" presetID="55"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1000" fill="hold"/>
                                        <p:tgtEl>
                                          <p:spTgt spid="13"/>
                                        </p:tgtEl>
                                        <p:attrNameLst>
                                          <p:attrName>ppt_w</p:attrName>
                                        </p:attrNameLst>
                                      </p:cBhvr>
                                      <p:tavLst>
                                        <p:tav tm="0">
                                          <p:val>
                                            <p:strVal val="#ppt_w*0.70"/>
                                          </p:val>
                                        </p:tav>
                                        <p:tav tm="100000">
                                          <p:val>
                                            <p:strVal val="#ppt_w"/>
                                          </p:val>
                                        </p:tav>
                                      </p:tavLst>
                                    </p:anim>
                                    <p:anim calcmode="lin" valueType="num">
                                      <p:cBhvr>
                                        <p:cTn id="35" dur="1000" fill="hold"/>
                                        <p:tgtEl>
                                          <p:spTgt spid="13"/>
                                        </p:tgtEl>
                                        <p:attrNameLst>
                                          <p:attrName>ppt_h</p:attrName>
                                        </p:attrNameLst>
                                      </p:cBhvr>
                                      <p:tavLst>
                                        <p:tav tm="0">
                                          <p:val>
                                            <p:strVal val="#ppt_h"/>
                                          </p:val>
                                        </p:tav>
                                        <p:tav tm="100000">
                                          <p:val>
                                            <p:strVal val="#ppt_h"/>
                                          </p:val>
                                        </p:tav>
                                      </p:tavLst>
                                    </p:anim>
                                    <p:animEffect transition="in" filter="fade">
                                      <p:cBhvr>
                                        <p:cTn id="36"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animBg="1"/>
      <p:bldP spid="11" grpId="0"/>
      <p:bldP spid="13" grpId="0"/>
      <p:bldP spid="1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77ABC858-4BA7-BC93-7563-05CE31E4A580}"/>
              </a:ext>
            </a:extLst>
          </p:cNvPr>
          <p:cNvPicPr>
            <a:picLocks noChangeAspect="1"/>
          </p:cNvPicPr>
          <p:nvPr/>
        </p:nvPicPr>
        <p:blipFill>
          <a:blip r:embed="rId2"/>
          <a:stretch>
            <a:fillRect/>
          </a:stretch>
        </p:blipFill>
        <p:spPr>
          <a:xfrm>
            <a:off x="551180" y="4752326"/>
            <a:ext cx="5283200" cy="1600200"/>
          </a:xfrm>
          <a:prstGeom prst="rect">
            <a:avLst/>
          </a:prstGeom>
        </p:spPr>
      </p:pic>
      <p:sp>
        <p:nvSpPr>
          <p:cNvPr id="10" name="Bulle rectangulaire 9">
            <a:extLst>
              <a:ext uri="{FF2B5EF4-FFF2-40B4-BE49-F238E27FC236}">
                <a16:creationId xmlns:a16="http://schemas.microsoft.com/office/drawing/2014/main" id="{15F2DAC0-18EF-DBDA-44B1-16A618764C73}"/>
              </a:ext>
            </a:extLst>
          </p:cNvPr>
          <p:cNvSpPr/>
          <p:nvPr/>
        </p:nvSpPr>
        <p:spPr>
          <a:xfrm>
            <a:off x="6329686" y="3753498"/>
            <a:ext cx="5636486" cy="2599028"/>
          </a:xfrm>
          <a:prstGeom prst="wedgeRectCallout">
            <a:avLst>
              <a:gd name="adj1" fmla="val -61846"/>
              <a:gd name="adj2" fmla="val 15934"/>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6" name="ZoneTexte 5">
            <a:extLst>
              <a:ext uri="{FF2B5EF4-FFF2-40B4-BE49-F238E27FC236}">
                <a16:creationId xmlns:a16="http://schemas.microsoft.com/office/drawing/2014/main" id="{A9BF8C5F-863E-557C-6BF7-8BF43ECD5B78}"/>
              </a:ext>
            </a:extLst>
          </p:cNvPr>
          <p:cNvSpPr txBox="1"/>
          <p:nvPr/>
        </p:nvSpPr>
        <p:spPr>
          <a:xfrm>
            <a:off x="1047196" y="356396"/>
            <a:ext cx="10564979" cy="1754326"/>
          </a:xfrm>
          <a:prstGeom prst="rect">
            <a:avLst/>
          </a:prstGeom>
          <a:noFill/>
        </p:spPr>
        <p:txBody>
          <a:bodyPr wrap="square">
            <a:spAutoFit/>
          </a:bodyPr>
          <a:lstStyle/>
          <a:p>
            <a:r>
              <a:rPr lang="fr-CH" sz="5400" dirty="0">
                <a:latin typeface="Gill Sans Ultra Bold" panose="020B0A02020104020203" pitchFamily="34" charset="77"/>
              </a:rPr>
              <a:t>La fin de l’argent liquide</a:t>
            </a:r>
          </a:p>
        </p:txBody>
      </p:sp>
      <p:pic>
        <p:nvPicPr>
          <p:cNvPr id="3" name="Image 2">
            <a:extLst>
              <a:ext uri="{FF2B5EF4-FFF2-40B4-BE49-F238E27FC236}">
                <a16:creationId xmlns:a16="http://schemas.microsoft.com/office/drawing/2014/main" id="{4592099C-A489-283E-8B5A-3E602EF6E215}"/>
              </a:ext>
            </a:extLst>
          </p:cNvPr>
          <p:cNvPicPr>
            <a:picLocks noChangeAspect="1"/>
          </p:cNvPicPr>
          <p:nvPr/>
        </p:nvPicPr>
        <p:blipFill>
          <a:blip r:embed="rId3"/>
          <a:stretch>
            <a:fillRect/>
          </a:stretch>
        </p:blipFill>
        <p:spPr>
          <a:xfrm>
            <a:off x="6250983" y="1217081"/>
            <a:ext cx="2066346" cy="2031323"/>
          </a:xfrm>
          <a:prstGeom prst="rect">
            <a:avLst/>
          </a:prstGeom>
        </p:spPr>
      </p:pic>
      <p:sp>
        <p:nvSpPr>
          <p:cNvPr id="17" name="ZoneTexte 16">
            <a:extLst>
              <a:ext uri="{FF2B5EF4-FFF2-40B4-BE49-F238E27FC236}">
                <a16:creationId xmlns:a16="http://schemas.microsoft.com/office/drawing/2014/main" id="{3D512C51-F8C0-CA60-FF20-6B2146ED7E44}"/>
              </a:ext>
            </a:extLst>
          </p:cNvPr>
          <p:cNvSpPr txBox="1"/>
          <p:nvPr/>
        </p:nvSpPr>
        <p:spPr>
          <a:xfrm>
            <a:off x="491064" y="2649084"/>
            <a:ext cx="4012005" cy="2031325"/>
          </a:xfrm>
          <a:prstGeom prst="rect">
            <a:avLst/>
          </a:prstGeom>
          <a:noFill/>
        </p:spPr>
        <p:txBody>
          <a:bodyPr wrap="square">
            <a:spAutoFit/>
          </a:bodyPr>
          <a:lstStyle/>
          <a:p>
            <a:r>
              <a:rPr lang="fr-CH" b="1" i="1" dirty="0" err="1">
                <a:effectLst/>
                <a:ea typeface="Helvetica Neue" panose="02000503000000020004" pitchFamily="2" charset="0"/>
                <a:cs typeface="Helvetica Neue" panose="02000503000000020004" pitchFamily="2" charset="0"/>
              </a:rPr>
              <a:t>Better</a:t>
            </a:r>
            <a:r>
              <a:rPr lang="fr-CH" b="1" i="1" dirty="0">
                <a:effectLst/>
                <a:ea typeface="Helvetica Neue" panose="02000503000000020004" pitchFamily="2" charset="0"/>
                <a:cs typeface="Helvetica Neue" panose="02000503000000020004" pitchFamily="2" charset="0"/>
              </a:rPr>
              <a:t> </a:t>
            </a:r>
            <a:r>
              <a:rPr lang="fr-CH" b="1" i="1" dirty="0" err="1">
                <a:effectLst/>
                <a:ea typeface="Helvetica Neue" panose="02000503000000020004" pitchFamily="2" charset="0"/>
                <a:cs typeface="Helvetica Neue" panose="02000503000000020004" pitchFamily="2" charset="0"/>
              </a:rPr>
              <a:t>Than</a:t>
            </a:r>
            <a:r>
              <a:rPr lang="fr-CH" b="1" i="1" dirty="0">
                <a:effectLst/>
                <a:ea typeface="Helvetica Neue" panose="02000503000000020004" pitchFamily="2" charset="0"/>
                <a:cs typeface="Helvetica Neue" panose="02000503000000020004" pitchFamily="2" charset="0"/>
              </a:rPr>
              <a:t> Cash Alliance </a:t>
            </a:r>
            <a:r>
              <a:rPr lang="fr-CH" b="1" i="0" dirty="0">
                <a:effectLst/>
                <a:ea typeface="Helvetica Neue" panose="02000503000000020004" pitchFamily="2" charset="0"/>
                <a:cs typeface="Helvetica Neue" panose="02000503000000020004" pitchFamily="2" charset="0"/>
              </a:rPr>
              <a:t>est un partenariat entre gouvernements, entreprises et organisations internationales </a:t>
            </a:r>
            <a:r>
              <a:rPr lang="fr-CH" b="1" i="0" dirty="0">
                <a:effectLst/>
                <a:highlight>
                  <a:srgbClr val="FFFF00"/>
                </a:highlight>
                <a:ea typeface="Helvetica Neue" panose="02000503000000020004" pitchFamily="2" charset="0"/>
                <a:cs typeface="Helvetica Neue" panose="02000503000000020004" pitchFamily="2" charset="0"/>
              </a:rPr>
              <a:t>qui accélère la </a:t>
            </a:r>
            <a:r>
              <a:rPr lang="fr-CH" b="1" i="0" u="sng" dirty="0">
                <a:effectLst/>
                <a:highlight>
                  <a:srgbClr val="FFFF00"/>
                </a:highlight>
                <a:ea typeface="Helvetica Neue" panose="02000503000000020004" pitchFamily="2" charset="0"/>
                <a:cs typeface="Helvetica Neue" panose="02000503000000020004" pitchFamily="2" charset="0"/>
              </a:rPr>
              <a:t>transition de l'argent liquide aux paiements numérique</a:t>
            </a:r>
            <a:r>
              <a:rPr lang="fr-CH" b="1" i="0" dirty="0">
                <a:effectLst/>
                <a:highlight>
                  <a:srgbClr val="FFFF00"/>
                </a:highlight>
                <a:ea typeface="Helvetica Neue" panose="02000503000000020004" pitchFamily="2" charset="0"/>
                <a:cs typeface="Helvetica Neue" panose="02000503000000020004" pitchFamily="2" charset="0"/>
              </a:rPr>
              <a:t>s afin d'aider à atteindre les Objectifs de Développement Durable</a:t>
            </a:r>
            <a:r>
              <a:rPr lang="fr-CH" b="1" i="0" dirty="0">
                <a:effectLst/>
                <a:ea typeface="Helvetica Neue" panose="02000503000000020004" pitchFamily="2" charset="0"/>
                <a:cs typeface="Helvetica Neue" panose="02000503000000020004" pitchFamily="2" charset="0"/>
              </a:rPr>
              <a:t>.</a:t>
            </a:r>
            <a:endParaRPr lang="fr-FR" b="1" dirty="0">
              <a:ea typeface="Helvetica Neue" panose="02000503000000020004" pitchFamily="2" charset="0"/>
              <a:cs typeface="Helvetica Neue" panose="02000503000000020004" pitchFamily="2" charset="0"/>
            </a:endParaRPr>
          </a:p>
        </p:txBody>
      </p:sp>
      <p:pic>
        <p:nvPicPr>
          <p:cNvPr id="46084" name="Picture 4">
            <a:extLst>
              <a:ext uri="{FF2B5EF4-FFF2-40B4-BE49-F238E27FC236}">
                <a16:creationId xmlns:a16="http://schemas.microsoft.com/office/drawing/2014/main" id="{1FE9E47D-B9FA-1FBC-1688-6A7ADE7822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3069" y="3421015"/>
            <a:ext cx="1331311" cy="1331311"/>
          </a:xfrm>
          <a:prstGeom prst="rect">
            <a:avLst/>
          </a:prstGeom>
          <a:noFill/>
          <a:extLst>
            <a:ext uri="{909E8E84-426E-40DD-AFC4-6F175D3DCCD1}">
              <a14:hiddenFill xmlns:a14="http://schemas.microsoft.com/office/drawing/2010/main">
                <a:solidFill>
                  <a:srgbClr val="FFFFFF"/>
                </a:solidFill>
              </a14:hiddenFill>
            </a:ext>
          </a:extLst>
        </p:spPr>
      </p:pic>
      <p:pic>
        <p:nvPicPr>
          <p:cNvPr id="46086" name="Picture 6" descr="Why Bill Gates's Philanthropy Is a Problem | The Nation">
            <a:extLst>
              <a:ext uri="{FF2B5EF4-FFF2-40B4-BE49-F238E27FC236}">
                <a16:creationId xmlns:a16="http://schemas.microsoft.com/office/drawing/2014/main" id="{0CF24CD8-E3EB-3489-1071-87B3C4F9469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19268" y="1217082"/>
            <a:ext cx="3229577" cy="203132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1" name="ZoneTexte 20">
            <a:extLst>
              <a:ext uri="{FF2B5EF4-FFF2-40B4-BE49-F238E27FC236}">
                <a16:creationId xmlns:a16="http://schemas.microsoft.com/office/drawing/2014/main" id="{F91058D2-5339-1765-1BB1-56CB6DDEF26C}"/>
              </a:ext>
            </a:extLst>
          </p:cNvPr>
          <p:cNvSpPr txBox="1"/>
          <p:nvPr/>
        </p:nvSpPr>
        <p:spPr>
          <a:xfrm>
            <a:off x="334589" y="505474"/>
            <a:ext cx="1066604" cy="830997"/>
          </a:xfrm>
          <a:prstGeom prst="rect">
            <a:avLst/>
          </a:prstGeom>
          <a:noFill/>
        </p:spPr>
        <p:txBody>
          <a:bodyPr wrap="square">
            <a:spAutoFit/>
          </a:bodyPr>
          <a:lstStyle/>
          <a:p>
            <a:r>
              <a:rPr lang="fr-CH" sz="4800" dirty="0">
                <a:effectLst/>
                <a:latin typeface=".Apple Color Emoji UI"/>
              </a:rPr>
              <a:t>🔟</a:t>
            </a:r>
          </a:p>
        </p:txBody>
      </p:sp>
      <p:sp>
        <p:nvSpPr>
          <p:cNvPr id="15" name="ZoneTexte 14">
            <a:extLst>
              <a:ext uri="{FF2B5EF4-FFF2-40B4-BE49-F238E27FC236}">
                <a16:creationId xmlns:a16="http://schemas.microsoft.com/office/drawing/2014/main" id="{24AA5157-AFF5-CE47-1462-9804BEA107A7}"/>
              </a:ext>
            </a:extLst>
          </p:cNvPr>
          <p:cNvSpPr txBox="1"/>
          <p:nvPr/>
        </p:nvSpPr>
        <p:spPr>
          <a:xfrm>
            <a:off x="6329686" y="3797981"/>
            <a:ext cx="5636486" cy="2554545"/>
          </a:xfrm>
          <a:prstGeom prst="rect">
            <a:avLst/>
          </a:prstGeom>
          <a:noFill/>
        </p:spPr>
        <p:txBody>
          <a:bodyPr wrap="square">
            <a:spAutoFit/>
          </a:bodyPr>
          <a:lstStyle/>
          <a:p>
            <a:pPr algn="l"/>
            <a:r>
              <a:rPr lang="fr-CH" sz="2000" i="0" dirty="0">
                <a:solidFill>
                  <a:srgbClr val="160C5A"/>
                </a:solidFill>
                <a:effectLst/>
                <a:latin typeface="PFDINTextStd-Regular"/>
              </a:rPr>
              <a:t>« </a:t>
            </a:r>
            <a:r>
              <a:rPr lang="fr-CH" sz="2000" i="0" dirty="0">
                <a:solidFill>
                  <a:srgbClr val="160C5A"/>
                </a:solidFill>
                <a:effectLst/>
                <a:highlight>
                  <a:srgbClr val="FFFF00"/>
                </a:highlight>
                <a:latin typeface="PFDINTextStd-Regular"/>
              </a:rPr>
              <a:t>Nous savons que les partenariats sont </a:t>
            </a:r>
          </a:p>
          <a:p>
            <a:pPr algn="l"/>
            <a:r>
              <a:rPr lang="fr-CH" sz="2000" i="0" dirty="0">
                <a:solidFill>
                  <a:srgbClr val="160C5A"/>
                </a:solidFill>
                <a:effectLst/>
                <a:highlight>
                  <a:srgbClr val="FFFF00"/>
                </a:highlight>
                <a:latin typeface="PFDINTextStd-Regular"/>
              </a:rPr>
              <a:t>essentiels à notre succès. Ensemble, avec nos organisations fondatrices, la </a:t>
            </a:r>
            <a:r>
              <a:rPr lang="fr-CH" sz="2000" i="0" u="sng" dirty="0">
                <a:solidFill>
                  <a:srgbClr val="160C5A"/>
                </a:solidFill>
                <a:effectLst/>
                <a:highlight>
                  <a:srgbClr val="FFFF00"/>
                </a:highlight>
                <a:latin typeface="PFDINTextStd-Regular"/>
              </a:rPr>
              <a:t>Fondation Bill &amp; Melinda Ga</a:t>
            </a:r>
            <a:r>
              <a:rPr lang="fr-CH" sz="2000" i="0" dirty="0">
                <a:solidFill>
                  <a:srgbClr val="160C5A"/>
                </a:solidFill>
                <a:effectLst/>
                <a:highlight>
                  <a:srgbClr val="FFFF00"/>
                </a:highlight>
                <a:latin typeface="PFDINTextStd-Regular"/>
              </a:rPr>
              <a:t>tes, Citi, </a:t>
            </a:r>
            <a:r>
              <a:rPr lang="fr-CH" sz="2000" i="0" u="sng" dirty="0">
                <a:solidFill>
                  <a:srgbClr val="160C5A"/>
                </a:solidFill>
                <a:effectLst/>
                <a:highlight>
                  <a:srgbClr val="FFFF00"/>
                </a:highlight>
                <a:latin typeface="PFDINTextStd-Regular"/>
              </a:rPr>
              <a:t>Fondation Ford</a:t>
            </a:r>
            <a:r>
              <a:rPr lang="fr-CH" sz="2000" i="0" dirty="0">
                <a:solidFill>
                  <a:srgbClr val="160C5A"/>
                </a:solidFill>
                <a:effectLst/>
                <a:highlight>
                  <a:srgbClr val="FFFF00"/>
                </a:highlight>
                <a:latin typeface="PFDINTextStd-Regular"/>
              </a:rPr>
              <a:t>, </a:t>
            </a:r>
            <a:r>
              <a:rPr lang="fr-CH" sz="2000" i="0" dirty="0" err="1">
                <a:solidFill>
                  <a:srgbClr val="160C5A"/>
                </a:solidFill>
                <a:effectLst/>
                <a:highlight>
                  <a:srgbClr val="FFFF00"/>
                </a:highlight>
                <a:latin typeface="PFDINTextStd-Regular"/>
              </a:rPr>
              <a:t>Omidyar</a:t>
            </a:r>
            <a:r>
              <a:rPr lang="fr-CH" sz="2000" i="0" dirty="0">
                <a:solidFill>
                  <a:srgbClr val="160C5A"/>
                </a:solidFill>
                <a:effectLst/>
                <a:highlight>
                  <a:srgbClr val="FFFF00"/>
                </a:highlight>
                <a:latin typeface="PFDINTextStd-Regular"/>
              </a:rPr>
              <a:t> Network, UNCDF, USAID et </a:t>
            </a:r>
            <a:r>
              <a:rPr lang="fr-CH" sz="2000" i="0" u="sng" dirty="0">
                <a:solidFill>
                  <a:srgbClr val="160C5A"/>
                </a:solidFill>
                <a:effectLst/>
                <a:highlight>
                  <a:srgbClr val="FFFF00"/>
                </a:highlight>
                <a:latin typeface="PFDINTextStd-Regular"/>
              </a:rPr>
              <a:t>Visa</a:t>
            </a:r>
            <a:r>
              <a:rPr lang="fr-CH" sz="2000" i="0" dirty="0">
                <a:solidFill>
                  <a:srgbClr val="160C5A"/>
                </a:solidFill>
                <a:effectLst/>
                <a:highlight>
                  <a:srgbClr val="FFFF00"/>
                </a:highlight>
                <a:latin typeface="PFDINTextStd-Regular"/>
              </a:rPr>
              <a:t> Inc., et., nous sommes heureux d'accueillir encore plus de partenaires au sein de l'Alliance qui se consacrent à faire de cette transition une réalité. </a:t>
            </a:r>
            <a:r>
              <a:rPr lang="fr-CH" sz="2000" i="0" dirty="0">
                <a:solidFill>
                  <a:srgbClr val="160C5A"/>
                </a:solidFill>
                <a:effectLst/>
                <a:latin typeface="PFDINTextStd-Regular"/>
              </a:rPr>
              <a:t>»</a:t>
            </a:r>
            <a:endParaRPr lang="fr-FR" sz="2000" dirty="0"/>
          </a:p>
        </p:txBody>
      </p:sp>
    </p:spTree>
    <p:extLst>
      <p:ext uri="{BB962C8B-B14F-4D97-AF65-F5344CB8AC3E}">
        <p14:creationId xmlns:p14="http://schemas.microsoft.com/office/powerpoint/2010/main" val="1961250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46086"/>
                                        </p:tgtEl>
                                        <p:attrNameLst>
                                          <p:attrName>style.visibility</p:attrName>
                                        </p:attrNameLst>
                                      </p:cBhvr>
                                      <p:to>
                                        <p:strVal val="visible"/>
                                      </p:to>
                                    </p:set>
                                    <p:anim calcmode="lin" valueType="num">
                                      <p:cBhvr additive="base">
                                        <p:cTn id="7" dur="500"/>
                                        <p:tgtEl>
                                          <p:spTgt spid="46086"/>
                                        </p:tgtEl>
                                        <p:attrNameLst>
                                          <p:attrName>ppt_x</p:attrName>
                                        </p:attrNameLst>
                                      </p:cBhvr>
                                      <p:tavLst>
                                        <p:tav tm="0">
                                          <p:val>
                                            <p:strVal val="#ppt_x-#ppt_w*1.125000"/>
                                          </p:val>
                                        </p:tav>
                                        <p:tav tm="100000">
                                          <p:val>
                                            <p:strVal val="#ppt_x"/>
                                          </p:val>
                                        </p:tav>
                                      </p:tavLst>
                                    </p:anim>
                                    <p:animEffect transition="in" filter="wipe(right)">
                                      <p:cBhvr>
                                        <p:cTn id="8" dur="500"/>
                                        <p:tgtEl>
                                          <p:spTgt spid="46086"/>
                                        </p:tgtEl>
                                      </p:cBhvr>
                                    </p:animEffect>
                                  </p:childTnLst>
                                </p:cTn>
                              </p:par>
                              <p:par>
                                <p:cTn id="9" presetID="12" presetClass="entr" presetSubtype="8"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p:tgtEl>
                                          <p:spTgt spid="11"/>
                                        </p:tgtEl>
                                        <p:attrNameLst>
                                          <p:attrName>ppt_x</p:attrName>
                                        </p:attrNameLst>
                                      </p:cBhvr>
                                      <p:tavLst>
                                        <p:tav tm="0">
                                          <p:val>
                                            <p:strVal val="#ppt_x-#ppt_w*1.125000"/>
                                          </p:val>
                                        </p:tav>
                                        <p:tav tm="100000">
                                          <p:val>
                                            <p:strVal val="#ppt_x"/>
                                          </p:val>
                                        </p:tav>
                                      </p:tavLst>
                                    </p:anim>
                                    <p:animEffect transition="in" filter="wipe(right)">
                                      <p:cBhvr>
                                        <p:cTn id="12" dur="500"/>
                                        <p:tgtEl>
                                          <p:spTgt spid="11"/>
                                        </p:tgtEl>
                                      </p:cBhvr>
                                    </p:animEffect>
                                  </p:childTnLst>
                                </p:cTn>
                              </p:par>
                              <p:par>
                                <p:cTn id="13" presetID="12" presetClass="entr" presetSubtype="8"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p:tgtEl>
                                          <p:spTgt spid="3"/>
                                        </p:tgtEl>
                                        <p:attrNameLst>
                                          <p:attrName>ppt_x</p:attrName>
                                        </p:attrNameLst>
                                      </p:cBhvr>
                                      <p:tavLst>
                                        <p:tav tm="0">
                                          <p:val>
                                            <p:strVal val="#ppt_x-#ppt_w*1.125000"/>
                                          </p:val>
                                        </p:tav>
                                        <p:tav tm="100000">
                                          <p:val>
                                            <p:strVal val="#ppt_x"/>
                                          </p:val>
                                        </p:tav>
                                      </p:tavLst>
                                    </p:anim>
                                    <p:animEffect transition="in" filter="wipe(right)">
                                      <p:cBhvr>
                                        <p:cTn id="16" dur="500"/>
                                        <p:tgtEl>
                                          <p:spTgt spid="3"/>
                                        </p:tgtEl>
                                      </p:cBhvr>
                                    </p:animEffect>
                                  </p:childTnLst>
                                </p:cTn>
                              </p:par>
                              <p:par>
                                <p:cTn id="17" presetID="12" presetClass="entr" presetSubtype="8" fill="hold" nodeType="withEffect">
                                  <p:stCondLst>
                                    <p:cond delay="0"/>
                                  </p:stCondLst>
                                  <p:childTnLst>
                                    <p:set>
                                      <p:cBhvr>
                                        <p:cTn id="18" dur="1" fill="hold">
                                          <p:stCondLst>
                                            <p:cond delay="0"/>
                                          </p:stCondLst>
                                        </p:cTn>
                                        <p:tgtEl>
                                          <p:spTgt spid="46084"/>
                                        </p:tgtEl>
                                        <p:attrNameLst>
                                          <p:attrName>style.visibility</p:attrName>
                                        </p:attrNameLst>
                                      </p:cBhvr>
                                      <p:to>
                                        <p:strVal val="visible"/>
                                      </p:to>
                                    </p:set>
                                    <p:anim calcmode="lin" valueType="num">
                                      <p:cBhvr additive="base">
                                        <p:cTn id="19" dur="500"/>
                                        <p:tgtEl>
                                          <p:spTgt spid="46084"/>
                                        </p:tgtEl>
                                        <p:attrNameLst>
                                          <p:attrName>ppt_x</p:attrName>
                                        </p:attrNameLst>
                                      </p:cBhvr>
                                      <p:tavLst>
                                        <p:tav tm="0">
                                          <p:val>
                                            <p:strVal val="#ppt_x-#ppt_w*1.125000"/>
                                          </p:val>
                                        </p:tav>
                                        <p:tav tm="100000">
                                          <p:val>
                                            <p:strVal val="#ppt_x"/>
                                          </p:val>
                                        </p:tav>
                                      </p:tavLst>
                                    </p:anim>
                                    <p:animEffect transition="in" filter="wipe(right)">
                                      <p:cBhvr>
                                        <p:cTn id="20" dur="500"/>
                                        <p:tgtEl>
                                          <p:spTgt spid="46084"/>
                                        </p:tgtEl>
                                      </p:cBhvr>
                                    </p:animEffect>
                                  </p:childTnLst>
                                </p:cTn>
                              </p:par>
                            </p:childTnLst>
                          </p:cTn>
                        </p:par>
                      </p:childTnLst>
                    </p:cTn>
                  </p:par>
                  <p:par>
                    <p:cTn id="21" fill="hold">
                      <p:stCondLst>
                        <p:cond delay="indefinite"/>
                      </p:stCondLst>
                      <p:childTnLst>
                        <p:par>
                          <p:cTn id="22" fill="hold">
                            <p:stCondLst>
                              <p:cond delay="0"/>
                            </p:stCondLst>
                            <p:childTnLst>
                              <p:par>
                                <p:cTn id="23" presetID="55"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1000" fill="hold"/>
                                        <p:tgtEl>
                                          <p:spTgt spid="17"/>
                                        </p:tgtEl>
                                        <p:attrNameLst>
                                          <p:attrName>ppt_w</p:attrName>
                                        </p:attrNameLst>
                                      </p:cBhvr>
                                      <p:tavLst>
                                        <p:tav tm="0">
                                          <p:val>
                                            <p:strVal val="#ppt_w*0.70"/>
                                          </p:val>
                                        </p:tav>
                                        <p:tav tm="100000">
                                          <p:val>
                                            <p:strVal val="#ppt_w"/>
                                          </p:val>
                                        </p:tav>
                                      </p:tavLst>
                                    </p:anim>
                                    <p:anim calcmode="lin" valueType="num">
                                      <p:cBhvr>
                                        <p:cTn id="26" dur="1000" fill="hold"/>
                                        <p:tgtEl>
                                          <p:spTgt spid="17"/>
                                        </p:tgtEl>
                                        <p:attrNameLst>
                                          <p:attrName>ppt_h</p:attrName>
                                        </p:attrNameLst>
                                      </p:cBhvr>
                                      <p:tavLst>
                                        <p:tav tm="0">
                                          <p:val>
                                            <p:strVal val="#ppt_h"/>
                                          </p:val>
                                        </p:tav>
                                        <p:tav tm="100000">
                                          <p:val>
                                            <p:strVal val="#ppt_h"/>
                                          </p:val>
                                        </p:tav>
                                      </p:tavLst>
                                    </p:anim>
                                    <p:animEffect transition="in" filter="fade">
                                      <p:cBhvr>
                                        <p:cTn id="27" dur="1000"/>
                                        <p:tgtEl>
                                          <p:spTgt spid="17"/>
                                        </p:tgtEl>
                                      </p:cBhvr>
                                    </p:animEffect>
                                  </p:childTnLst>
                                </p:cTn>
                              </p:par>
                              <p:par>
                                <p:cTn id="28" presetID="55" presetClass="entr" presetSubtype="0"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p:cTn id="30" dur="1000" fill="hold"/>
                                        <p:tgtEl>
                                          <p:spTgt spid="15"/>
                                        </p:tgtEl>
                                        <p:attrNameLst>
                                          <p:attrName>ppt_w</p:attrName>
                                        </p:attrNameLst>
                                      </p:cBhvr>
                                      <p:tavLst>
                                        <p:tav tm="0">
                                          <p:val>
                                            <p:strVal val="#ppt_w*0.70"/>
                                          </p:val>
                                        </p:tav>
                                        <p:tav tm="100000">
                                          <p:val>
                                            <p:strVal val="#ppt_w"/>
                                          </p:val>
                                        </p:tav>
                                      </p:tavLst>
                                    </p:anim>
                                    <p:anim calcmode="lin" valueType="num">
                                      <p:cBhvr>
                                        <p:cTn id="31" dur="1000" fill="hold"/>
                                        <p:tgtEl>
                                          <p:spTgt spid="15"/>
                                        </p:tgtEl>
                                        <p:attrNameLst>
                                          <p:attrName>ppt_h</p:attrName>
                                        </p:attrNameLst>
                                      </p:cBhvr>
                                      <p:tavLst>
                                        <p:tav tm="0">
                                          <p:val>
                                            <p:strVal val="#ppt_h"/>
                                          </p:val>
                                        </p:tav>
                                        <p:tav tm="100000">
                                          <p:val>
                                            <p:strVal val="#ppt_h"/>
                                          </p:val>
                                        </p:tav>
                                      </p:tavLst>
                                    </p:anim>
                                    <p:animEffect transition="in" filter="fade">
                                      <p:cBhvr>
                                        <p:cTn id="32" dur="1000"/>
                                        <p:tgtEl>
                                          <p:spTgt spid="15"/>
                                        </p:tgtEl>
                                      </p:cBhvr>
                                    </p:animEffect>
                                  </p:childTnLst>
                                </p:cTn>
                              </p:par>
                              <p:par>
                                <p:cTn id="33" presetID="12" presetClass="entr" presetSubtype="8"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1000"/>
                                        <p:tgtEl>
                                          <p:spTgt spid="10"/>
                                        </p:tgtEl>
                                        <p:attrNameLst>
                                          <p:attrName>ppt_x</p:attrName>
                                        </p:attrNameLst>
                                      </p:cBhvr>
                                      <p:tavLst>
                                        <p:tav tm="0">
                                          <p:val>
                                            <p:strVal val="#ppt_x-#ppt_w*1.125000"/>
                                          </p:val>
                                        </p:tav>
                                        <p:tav tm="100000">
                                          <p:val>
                                            <p:strVal val="#ppt_x"/>
                                          </p:val>
                                        </p:tav>
                                      </p:tavLst>
                                    </p:anim>
                                    <p:animEffect transition="in" filter="wipe(right)">
                                      <p:cBhvr>
                                        <p:cTn id="3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7" grpId="0"/>
      <p:bldP spid="1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oneTexte 9">
            <a:extLst>
              <a:ext uri="{FF2B5EF4-FFF2-40B4-BE49-F238E27FC236}">
                <a16:creationId xmlns:a16="http://schemas.microsoft.com/office/drawing/2014/main" id="{DBB1D08D-7C21-3DF2-C726-08E6D97AA7A9}"/>
              </a:ext>
            </a:extLst>
          </p:cNvPr>
          <p:cNvSpPr txBox="1"/>
          <p:nvPr/>
        </p:nvSpPr>
        <p:spPr>
          <a:xfrm>
            <a:off x="522027" y="320200"/>
            <a:ext cx="10690950" cy="1754326"/>
          </a:xfrm>
          <a:prstGeom prst="rect">
            <a:avLst/>
          </a:prstGeom>
          <a:noFill/>
        </p:spPr>
        <p:txBody>
          <a:bodyPr wrap="square">
            <a:spAutoFit/>
          </a:bodyPr>
          <a:lstStyle/>
          <a:p>
            <a:pPr algn="l" fontAlgn="base"/>
            <a:r>
              <a:rPr lang="fr-CH" sz="5400" b="1" cap="all" dirty="0">
                <a:solidFill>
                  <a:srgbClr val="000000"/>
                </a:solidFill>
                <a:latin typeface="Arial Rounded MT Bold" panose="020F0704030504030204" pitchFamily="34" charset="77"/>
              </a:rPr>
              <a:t>« </a:t>
            </a:r>
            <a:r>
              <a:rPr lang="fr-CH" sz="5400" b="1" i="0" dirty="0">
                <a:solidFill>
                  <a:srgbClr val="000000"/>
                </a:solidFill>
                <a:effectLst/>
                <a:latin typeface="Arial Rounded MT Bold" panose="020F0704030504030204" pitchFamily="34" charset="77"/>
              </a:rPr>
              <a:t>Les Français de plus en plus attachés au cash ! »</a:t>
            </a:r>
          </a:p>
        </p:txBody>
      </p:sp>
      <p:sp>
        <p:nvSpPr>
          <p:cNvPr id="7" name="ZoneTexte 6">
            <a:extLst>
              <a:ext uri="{FF2B5EF4-FFF2-40B4-BE49-F238E27FC236}">
                <a16:creationId xmlns:a16="http://schemas.microsoft.com/office/drawing/2014/main" id="{58B9B70B-D98F-B8AA-1742-D94C6F15DC8C}"/>
              </a:ext>
            </a:extLst>
          </p:cNvPr>
          <p:cNvSpPr txBox="1"/>
          <p:nvPr/>
        </p:nvSpPr>
        <p:spPr>
          <a:xfrm>
            <a:off x="2141220" y="3709721"/>
            <a:ext cx="1124863" cy="1446550"/>
          </a:xfrm>
          <a:prstGeom prst="rect">
            <a:avLst/>
          </a:prstGeom>
          <a:noFill/>
        </p:spPr>
        <p:txBody>
          <a:bodyPr wrap="square">
            <a:spAutoFit/>
          </a:bodyPr>
          <a:lstStyle/>
          <a:p>
            <a:r>
              <a:rPr lang="fr-CH" sz="8800" dirty="0">
                <a:solidFill>
                  <a:srgbClr val="000000"/>
                </a:solidFill>
                <a:effectLst/>
                <a:latin typeface="Helvetica Neue" panose="02000503000000020004" pitchFamily="2" charset="0"/>
              </a:rPr>
              <a:t>⚡️</a:t>
            </a:r>
          </a:p>
        </p:txBody>
      </p:sp>
      <p:pic>
        <p:nvPicPr>
          <p:cNvPr id="3" name="Image 2">
            <a:extLst>
              <a:ext uri="{FF2B5EF4-FFF2-40B4-BE49-F238E27FC236}">
                <a16:creationId xmlns:a16="http://schemas.microsoft.com/office/drawing/2014/main" id="{CA7F2D99-314E-AA08-92A1-9462F6769786}"/>
              </a:ext>
            </a:extLst>
          </p:cNvPr>
          <p:cNvPicPr>
            <a:picLocks noChangeAspect="1"/>
          </p:cNvPicPr>
          <p:nvPr/>
        </p:nvPicPr>
        <p:blipFill>
          <a:blip r:embed="rId2"/>
          <a:stretch>
            <a:fillRect/>
          </a:stretch>
        </p:blipFill>
        <p:spPr>
          <a:xfrm>
            <a:off x="648970" y="2410683"/>
            <a:ext cx="2984500" cy="1041400"/>
          </a:xfrm>
          <a:prstGeom prst="rect">
            <a:avLst/>
          </a:prstGeom>
        </p:spPr>
      </p:pic>
      <p:sp>
        <p:nvSpPr>
          <p:cNvPr id="12" name="ZoneTexte 11">
            <a:extLst>
              <a:ext uri="{FF2B5EF4-FFF2-40B4-BE49-F238E27FC236}">
                <a16:creationId xmlns:a16="http://schemas.microsoft.com/office/drawing/2014/main" id="{A10F9A36-37C8-B645-410C-553C78A03417}"/>
              </a:ext>
            </a:extLst>
          </p:cNvPr>
          <p:cNvSpPr txBox="1"/>
          <p:nvPr/>
        </p:nvSpPr>
        <p:spPr>
          <a:xfrm>
            <a:off x="648970" y="3452083"/>
            <a:ext cx="6389370" cy="461665"/>
          </a:xfrm>
          <a:prstGeom prst="rect">
            <a:avLst/>
          </a:prstGeom>
          <a:noFill/>
        </p:spPr>
        <p:txBody>
          <a:bodyPr wrap="square">
            <a:spAutoFit/>
          </a:bodyPr>
          <a:lstStyle/>
          <a:p>
            <a:r>
              <a:rPr lang="fr-CH" sz="2400" b="1" dirty="0">
                <a:solidFill>
                  <a:srgbClr val="000000"/>
                </a:solidFill>
                <a:effectLst/>
                <a:highlight>
                  <a:srgbClr val="FFFF00"/>
                </a:highlight>
                <a:latin typeface="Helvetica Neue" panose="02000503000000020004" pitchFamily="2" charset="0"/>
              </a:rPr>
              <a:t>20 mars </a:t>
            </a:r>
            <a:r>
              <a:rPr lang="fr-CH" sz="2400" b="1" dirty="0">
                <a:solidFill>
                  <a:srgbClr val="000000"/>
                </a:solidFill>
                <a:highlight>
                  <a:srgbClr val="FFFF00"/>
                </a:highlight>
                <a:latin typeface="Helvetica Neue" panose="02000503000000020004" pitchFamily="2" charset="0"/>
              </a:rPr>
              <a:t>2024</a:t>
            </a:r>
            <a:endParaRPr lang="fr-CH" sz="2400" dirty="0">
              <a:solidFill>
                <a:srgbClr val="000000"/>
              </a:solidFill>
              <a:effectLst/>
              <a:highlight>
                <a:srgbClr val="FFFF00"/>
              </a:highlight>
              <a:latin typeface="Helvetica Neue" panose="02000503000000020004" pitchFamily="2" charset="0"/>
            </a:endParaRPr>
          </a:p>
        </p:txBody>
      </p:sp>
      <p:pic>
        <p:nvPicPr>
          <p:cNvPr id="5" name="Image 4">
            <a:extLst>
              <a:ext uri="{FF2B5EF4-FFF2-40B4-BE49-F238E27FC236}">
                <a16:creationId xmlns:a16="http://schemas.microsoft.com/office/drawing/2014/main" id="{FAB601FE-7D30-E56E-9BAA-4FC59DF3D909}"/>
              </a:ext>
            </a:extLst>
          </p:cNvPr>
          <p:cNvPicPr>
            <a:picLocks noChangeAspect="1"/>
          </p:cNvPicPr>
          <p:nvPr/>
        </p:nvPicPr>
        <p:blipFill>
          <a:blip r:embed="rId3"/>
          <a:stretch>
            <a:fillRect/>
          </a:stretch>
        </p:blipFill>
        <p:spPr>
          <a:xfrm>
            <a:off x="3843655" y="2400523"/>
            <a:ext cx="6732014" cy="3863340"/>
          </a:xfrm>
          <a:prstGeom prst="rect">
            <a:avLst/>
          </a:prstGeom>
          <a:ln>
            <a:solidFill>
              <a:schemeClr val="tx1"/>
            </a:solidFill>
          </a:ln>
        </p:spPr>
      </p:pic>
    </p:spTree>
    <p:extLst>
      <p:ext uri="{BB962C8B-B14F-4D97-AF65-F5344CB8AC3E}">
        <p14:creationId xmlns:p14="http://schemas.microsoft.com/office/powerpoint/2010/main" val="3461619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7"/>
                                        </p:tgtEl>
                                        <p:attrNameLst>
                                          <p:attrName>style.visibility</p:attrName>
                                        </p:attrNameLst>
                                      </p:cBhvr>
                                      <p:to>
                                        <p:strVal val="visible"/>
                                      </p:to>
                                    </p:set>
                                    <p:set>
                                      <p:cBhvr>
                                        <p:cTn id="7" dur="455" fill="hold">
                                          <p:stCondLst>
                                            <p:cond delay="0"/>
                                          </p:stCondLst>
                                        </p:cTn>
                                        <p:tgtEl>
                                          <p:spTgt spid="7"/>
                                        </p:tgtEl>
                                        <p:attrNameLst>
                                          <p:attrName>style.rotation</p:attrName>
                                        </p:attrNameLst>
                                      </p:cBhvr>
                                      <p:to>
                                        <p:strVal val="-45.0"/>
                                      </p:to>
                                    </p:set>
                                    <p:anim calcmode="lin" valueType="num">
                                      <p:cBhvr>
                                        <p:cTn id="8" dur="455" fill="hold">
                                          <p:stCondLst>
                                            <p:cond delay="455"/>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5" presetClass="entr" presetSubtype="0"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strVal val="#ppt_w*0.70"/>
                                          </p:val>
                                        </p:tav>
                                        <p:tav tm="100000">
                                          <p:val>
                                            <p:strVal val="#ppt_w"/>
                                          </p:val>
                                        </p:tav>
                                      </p:tavLst>
                                    </p:anim>
                                    <p:anim calcmode="lin" valueType="num">
                                      <p:cBhvr>
                                        <p:cTn id="17" dur="1000" fill="hold"/>
                                        <p:tgtEl>
                                          <p:spTgt spid="5"/>
                                        </p:tgtEl>
                                        <p:attrNameLst>
                                          <p:attrName>ppt_h</p:attrName>
                                        </p:attrNameLst>
                                      </p:cBhvr>
                                      <p:tavLst>
                                        <p:tav tm="0">
                                          <p:val>
                                            <p:strVal val="#ppt_h"/>
                                          </p:val>
                                        </p:tav>
                                        <p:tav tm="100000">
                                          <p:val>
                                            <p:strVal val="#ppt_h"/>
                                          </p:val>
                                        </p:tav>
                                      </p:tavLst>
                                    </p:anim>
                                    <p:animEffect transition="in" filter="fade">
                                      <p:cBhvr>
                                        <p:cTn id="18" dur="1000"/>
                                        <p:tgtEl>
                                          <p:spTgt spid="5"/>
                                        </p:tgtEl>
                                      </p:cBhvr>
                                    </p:animEffect>
                                  </p:childTnLst>
                                </p:cTn>
                              </p:par>
                              <p:par>
                                <p:cTn id="19" presetID="55"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1000" fill="hold"/>
                                        <p:tgtEl>
                                          <p:spTgt spid="3"/>
                                        </p:tgtEl>
                                        <p:attrNameLst>
                                          <p:attrName>ppt_w</p:attrName>
                                        </p:attrNameLst>
                                      </p:cBhvr>
                                      <p:tavLst>
                                        <p:tav tm="0">
                                          <p:val>
                                            <p:strVal val="#ppt_w*0.70"/>
                                          </p:val>
                                        </p:tav>
                                        <p:tav tm="100000">
                                          <p:val>
                                            <p:strVal val="#ppt_w"/>
                                          </p:val>
                                        </p:tav>
                                      </p:tavLst>
                                    </p:anim>
                                    <p:anim calcmode="lin" valueType="num">
                                      <p:cBhvr>
                                        <p:cTn id="22" dur="1000" fill="hold"/>
                                        <p:tgtEl>
                                          <p:spTgt spid="3"/>
                                        </p:tgtEl>
                                        <p:attrNameLst>
                                          <p:attrName>ppt_h</p:attrName>
                                        </p:attrNameLst>
                                      </p:cBhvr>
                                      <p:tavLst>
                                        <p:tav tm="0">
                                          <p:val>
                                            <p:strVal val="#ppt_h"/>
                                          </p:val>
                                        </p:tav>
                                        <p:tav tm="100000">
                                          <p:val>
                                            <p:strVal val="#ppt_h"/>
                                          </p:val>
                                        </p:tav>
                                      </p:tavLst>
                                    </p:anim>
                                    <p:animEffect transition="in" filter="fade">
                                      <p:cBhvr>
                                        <p:cTn id="23" dur="1000"/>
                                        <p:tgtEl>
                                          <p:spTgt spid="3"/>
                                        </p:tgtEl>
                                      </p:cBhvr>
                                    </p:animEffect>
                                  </p:childTnLst>
                                </p:cTn>
                              </p:par>
                              <p:par>
                                <p:cTn id="24" presetID="55"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1000" fill="hold"/>
                                        <p:tgtEl>
                                          <p:spTgt spid="12"/>
                                        </p:tgtEl>
                                        <p:attrNameLst>
                                          <p:attrName>ppt_w</p:attrName>
                                        </p:attrNameLst>
                                      </p:cBhvr>
                                      <p:tavLst>
                                        <p:tav tm="0">
                                          <p:val>
                                            <p:strVal val="#ppt_w*0.70"/>
                                          </p:val>
                                        </p:tav>
                                        <p:tav tm="100000">
                                          <p:val>
                                            <p:strVal val="#ppt_w"/>
                                          </p:val>
                                        </p:tav>
                                      </p:tavLst>
                                    </p:anim>
                                    <p:anim calcmode="lin" valueType="num">
                                      <p:cBhvr>
                                        <p:cTn id="27" dur="1000" fill="hold"/>
                                        <p:tgtEl>
                                          <p:spTgt spid="12"/>
                                        </p:tgtEl>
                                        <p:attrNameLst>
                                          <p:attrName>ppt_h</p:attrName>
                                        </p:attrNameLst>
                                      </p:cBhvr>
                                      <p:tavLst>
                                        <p:tav tm="0">
                                          <p:val>
                                            <p:strVal val="#ppt_h"/>
                                          </p:val>
                                        </p:tav>
                                        <p:tav tm="100000">
                                          <p:val>
                                            <p:strVal val="#ppt_h"/>
                                          </p:val>
                                        </p:tav>
                                      </p:tavLst>
                                    </p:anim>
                                    <p:animEffect transition="in" filter="fade">
                                      <p:cBhvr>
                                        <p:cTn id="28"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A9BF8C5F-863E-557C-6BF7-8BF43ECD5B78}"/>
              </a:ext>
            </a:extLst>
          </p:cNvPr>
          <p:cNvSpPr txBox="1"/>
          <p:nvPr/>
        </p:nvSpPr>
        <p:spPr>
          <a:xfrm>
            <a:off x="1401193" y="339919"/>
            <a:ext cx="9719887" cy="923330"/>
          </a:xfrm>
          <a:prstGeom prst="rect">
            <a:avLst/>
          </a:prstGeom>
          <a:noFill/>
        </p:spPr>
        <p:txBody>
          <a:bodyPr wrap="square">
            <a:spAutoFit/>
          </a:bodyPr>
          <a:lstStyle/>
          <a:p>
            <a:r>
              <a:rPr lang="fr-CH" sz="5400" dirty="0">
                <a:latin typeface="Gill Sans Ultra Bold" panose="020B0A02020104020203" pitchFamily="34" charset="77"/>
              </a:rPr>
              <a:t>La </a:t>
            </a:r>
            <a:r>
              <a:rPr lang="fr-CH" sz="5400" dirty="0" err="1">
                <a:latin typeface="Gill Sans Ultra Bold" panose="020B0A02020104020203" pitchFamily="34" charset="77"/>
              </a:rPr>
              <a:t>pédocriminalité</a:t>
            </a:r>
            <a:endParaRPr lang="fr-CH" sz="5400" dirty="0">
              <a:latin typeface="Gill Sans Ultra Bold" panose="020B0A02020104020203" pitchFamily="34" charset="77"/>
            </a:endParaRPr>
          </a:p>
        </p:txBody>
      </p:sp>
      <p:sp>
        <p:nvSpPr>
          <p:cNvPr id="9" name="ZoneTexte 8">
            <a:extLst>
              <a:ext uri="{FF2B5EF4-FFF2-40B4-BE49-F238E27FC236}">
                <a16:creationId xmlns:a16="http://schemas.microsoft.com/office/drawing/2014/main" id="{0BB19A0D-5711-2D2B-AD0C-703F922A0202}"/>
              </a:ext>
            </a:extLst>
          </p:cNvPr>
          <p:cNvSpPr txBox="1"/>
          <p:nvPr/>
        </p:nvSpPr>
        <p:spPr>
          <a:xfrm>
            <a:off x="225828" y="492431"/>
            <a:ext cx="940292" cy="830997"/>
          </a:xfrm>
          <a:prstGeom prst="rect">
            <a:avLst/>
          </a:prstGeom>
          <a:noFill/>
        </p:spPr>
        <p:txBody>
          <a:bodyPr wrap="square">
            <a:spAutoFit/>
          </a:bodyPr>
          <a:lstStyle/>
          <a:p>
            <a:r>
              <a:rPr lang="fr-CH" sz="4800" dirty="0">
                <a:effectLst/>
                <a:latin typeface=".Apple Color Emoji UI"/>
              </a:rPr>
              <a:t>1️⃣</a:t>
            </a:r>
          </a:p>
        </p:txBody>
      </p:sp>
      <p:pic>
        <p:nvPicPr>
          <p:cNvPr id="2" name="Image 1">
            <a:extLst>
              <a:ext uri="{FF2B5EF4-FFF2-40B4-BE49-F238E27FC236}">
                <a16:creationId xmlns:a16="http://schemas.microsoft.com/office/drawing/2014/main" id="{BE5AEBE5-36D3-C36B-7291-1DD7EEC6C85A}"/>
              </a:ext>
            </a:extLst>
          </p:cNvPr>
          <p:cNvPicPr>
            <a:picLocks noChangeAspect="1"/>
          </p:cNvPicPr>
          <p:nvPr/>
        </p:nvPicPr>
        <p:blipFill>
          <a:blip r:embed="rId2"/>
          <a:stretch>
            <a:fillRect/>
          </a:stretch>
        </p:blipFill>
        <p:spPr>
          <a:xfrm>
            <a:off x="4613806" y="3589019"/>
            <a:ext cx="5353878" cy="2992120"/>
          </a:xfrm>
          <a:prstGeom prst="rect">
            <a:avLst/>
          </a:prstGeom>
          <a:ln>
            <a:solidFill>
              <a:schemeClr val="tx1"/>
            </a:solidFill>
          </a:ln>
        </p:spPr>
      </p:pic>
      <p:sp>
        <p:nvSpPr>
          <p:cNvPr id="11" name="Bulle rectangulaire 10">
            <a:extLst>
              <a:ext uri="{FF2B5EF4-FFF2-40B4-BE49-F238E27FC236}">
                <a16:creationId xmlns:a16="http://schemas.microsoft.com/office/drawing/2014/main" id="{54878EB4-0B4C-119D-69F6-14C26008D60A}"/>
              </a:ext>
            </a:extLst>
          </p:cNvPr>
          <p:cNvSpPr/>
          <p:nvPr/>
        </p:nvSpPr>
        <p:spPr>
          <a:xfrm>
            <a:off x="8536081" y="1263249"/>
            <a:ext cx="3430091" cy="2537459"/>
          </a:xfrm>
          <a:prstGeom prst="wedgeRectCallout">
            <a:avLst>
              <a:gd name="adj1" fmla="val 5255"/>
              <a:gd name="adj2" fmla="val 6780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2400" b="1" dirty="0">
                <a:solidFill>
                  <a:schemeClr val="tx1"/>
                </a:solidFill>
                <a:latin typeface="Arial" panose="020B0604020202020204" pitchFamily="34" charset="0"/>
              </a:rPr>
              <a:t>« </a:t>
            </a:r>
            <a:r>
              <a:rPr lang="fr-CH" sz="2400" b="1" dirty="0">
                <a:solidFill>
                  <a:schemeClr val="tx1"/>
                </a:solidFill>
                <a:highlight>
                  <a:srgbClr val="FFFF00"/>
                </a:highlight>
                <a:latin typeface="Arial" panose="020B0604020202020204" pitchFamily="34" charset="0"/>
              </a:rPr>
              <a:t>Je sais et je peux vous dire qu’en région parisienne, j’ai effectivement eu connaissance de charniers d’enfants. </a:t>
            </a:r>
            <a:r>
              <a:rPr lang="fr-CH" sz="2400" b="1" dirty="0">
                <a:solidFill>
                  <a:schemeClr val="tx1"/>
                </a:solidFill>
                <a:latin typeface="Arial" panose="020B0604020202020204" pitchFamily="34" charset="0"/>
              </a:rPr>
              <a:t>»</a:t>
            </a:r>
            <a:endParaRPr lang="fr-FR" sz="2400" b="1" dirty="0">
              <a:solidFill>
                <a:schemeClr val="tx1"/>
              </a:solidFill>
              <a:highlight>
                <a:srgbClr val="FFFF00"/>
              </a:highlight>
            </a:endParaRPr>
          </a:p>
        </p:txBody>
      </p:sp>
      <p:sp>
        <p:nvSpPr>
          <p:cNvPr id="12" name="ZoneTexte 11">
            <a:extLst>
              <a:ext uri="{FF2B5EF4-FFF2-40B4-BE49-F238E27FC236}">
                <a16:creationId xmlns:a16="http://schemas.microsoft.com/office/drawing/2014/main" id="{4A644975-F955-487F-78C9-D46C4436A68F}"/>
              </a:ext>
            </a:extLst>
          </p:cNvPr>
          <p:cNvSpPr txBox="1"/>
          <p:nvPr/>
        </p:nvSpPr>
        <p:spPr>
          <a:xfrm>
            <a:off x="225828" y="5085079"/>
            <a:ext cx="7563625" cy="1569660"/>
          </a:xfrm>
          <a:prstGeom prst="rect">
            <a:avLst/>
          </a:prstGeom>
          <a:noFill/>
        </p:spPr>
        <p:txBody>
          <a:bodyPr wrap="square">
            <a:spAutoFit/>
          </a:bodyPr>
          <a:lstStyle/>
          <a:p>
            <a:r>
              <a:rPr lang="fr-CH" b="1" dirty="0">
                <a:solidFill>
                  <a:srgbClr val="000000"/>
                </a:solidFill>
                <a:effectLst/>
                <a:latin typeface="Helvetica Neue" panose="02000503000000020004" pitchFamily="2" charset="0"/>
              </a:rPr>
              <a:t>Emission sur France 3</a:t>
            </a:r>
            <a:br>
              <a:rPr lang="fr-CH" b="1" dirty="0">
                <a:solidFill>
                  <a:srgbClr val="000000"/>
                </a:solidFill>
                <a:effectLst/>
                <a:latin typeface="Helvetica Neue" panose="02000503000000020004" pitchFamily="2" charset="0"/>
              </a:rPr>
            </a:br>
            <a:r>
              <a:rPr lang="fr-CH" sz="2400" b="1" dirty="0">
                <a:solidFill>
                  <a:srgbClr val="000000"/>
                </a:solidFill>
                <a:effectLst/>
                <a:latin typeface="Helvetica Neue" panose="02000503000000020004" pitchFamily="2" charset="0"/>
              </a:rPr>
              <a:t>Paroles d’enfants</a:t>
            </a:r>
            <a:br>
              <a:rPr lang="fr-CH" b="1" dirty="0">
                <a:solidFill>
                  <a:srgbClr val="000000"/>
                </a:solidFill>
                <a:effectLst/>
                <a:latin typeface="Helvetica Neue" panose="02000503000000020004" pitchFamily="2" charset="0"/>
              </a:rPr>
            </a:br>
            <a:r>
              <a:rPr lang="fr-CH" b="1" dirty="0">
                <a:solidFill>
                  <a:srgbClr val="000000"/>
                </a:solidFill>
                <a:effectLst/>
                <a:highlight>
                  <a:srgbClr val="FFFF00"/>
                </a:highlight>
                <a:latin typeface="Helvetica Neue" panose="02000503000000020004" pitchFamily="2" charset="0"/>
              </a:rPr>
              <a:t>27 mars 1999</a:t>
            </a:r>
            <a:endParaRPr lang="fr-CH" dirty="0">
              <a:solidFill>
                <a:srgbClr val="000000"/>
              </a:solidFill>
              <a:effectLst/>
              <a:highlight>
                <a:srgbClr val="FFFF00"/>
              </a:highlight>
              <a:latin typeface="Helvetica Neue" panose="02000503000000020004" pitchFamily="2" charset="0"/>
            </a:endParaRPr>
          </a:p>
          <a:p>
            <a:r>
              <a:rPr lang="fr-CH" dirty="0">
                <a:solidFill>
                  <a:srgbClr val="000000"/>
                </a:solidFill>
                <a:effectLst/>
                <a:latin typeface="Helvetica Neue" panose="02000503000000020004" pitchFamily="2" charset="0"/>
              </a:rPr>
              <a:t>[</a:t>
            </a:r>
            <a:r>
              <a:rPr lang="fr-CH" b="1" dirty="0">
                <a:solidFill>
                  <a:srgbClr val="000000"/>
                </a:solidFill>
                <a:effectLst/>
                <a:latin typeface="Helvetica Neue" panose="02000503000000020004" pitchFamily="2" charset="0"/>
              </a:rPr>
              <a:t>Documentaire d'Elise Lucet : </a:t>
            </a:r>
            <a:br>
              <a:rPr lang="fr-CH" b="1" dirty="0">
                <a:solidFill>
                  <a:srgbClr val="000000"/>
                </a:solidFill>
                <a:effectLst/>
                <a:latin typeface="Helvetica Neue" panose="02000503000000020004" pitchFamily="2" charset="0"/>
              </a:rPr>
            </a:br>
            <a:r>
              <a:rPr lang="fr-CH" b="1" dirty="0">
                <a:solidFill>
                  <a:srgbClr val="000000"/>
                </a:solidFill>
                <a:effectLst/>
                <a:latin typeface="Helvetica Neue" panose="02000503000000020004" pitchFamily="2" charset="0"/>
              </a:rPr>
              <a:t>Viols d'enfant - La fin du silence</a:t>
            </a:r>
            <a:r>
              <a:rPr lang="fr-CH" dirty="0">
                <a:solidFill>
                  <a:srgbClr val="000000"/>
                </a:solidFill>
                <a:effectLst/>
                <a:latin typeface="Helvetica Neue" panose="02000503000000020004" pitchFamily="2" charset="0"/>
              </a:rPr>
              <a:t>]</a:t>
            </a:r>
          </a:p>
        </p:txBody>
      </p:sp>
      <p:pic>
        <p:nvPicPr>
          <p:cNvPr id="13" name="Image 12">
            <a:extLst>
              <a:ext uri="{FF2B5EF4-FFF2-40B4-BE49-F238E27FC236}">
                <a16:creationId xmlns:a16="http://schemas.microsoft.com/office/drawing/2014/main" id="{35A3538B-C503-99C4-560E-6D8B9B9B29C4}"/>
              </a:ext>
            </a:extLst>
          </p:cNvPr>
          <p:cNvPicPr>
            <a:picLocks noChangeAspect="1"/>
          </p:cNvPicPr>
          <p:nvPr/>
        </p:nvPicPr>
        <p:blipFill>
          <a:blip r:embed="rId3"/>
          <a:stretch>
            <a:fillRect/>
          </a:stretch>
        </p:blipFill>
        <p:spPr>
          <a:xfrm>
            <a:off x="225828" y="1772921"/>
            <a:ext cx="4090445" cy="3186430"/>
          </a:xfrm>
          <a:prstGeom prst="rect">
            <a:avLst/>
          </a:prstGeom>
          <a:ln>
            <a:solidFill>
              <a:schemeClr val="tx1"/>
            </a:solidFill>
          </a:ln>
        </p:spPr>
      </p:pic>
      <p:pic>
        <p:nvPicPr>
          <p:cNvPr id="43010" name="Picture 2" descr="&quot;Viols d'enfants : la fin du silence ?&quot;">
            <a:extLst>
              <a:ext uri="{FF2B5EF4-FFF2-40B4-BE49-F238E27FC236}">
                <a16:creationId xmlns:a16="http://schemas.microsoft.com/office/drawing/2014/main" id="{C39EF965-8F0D-B39F-1425-6BFAB3DD2B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13806" y="1419820"/>
            <a:ext cx="2762623" cy="200918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5" name="ZoneTexte 14">
            <a:extLst>
              <a:ext uri="{FF2B5EF4-FFF2-40B4-BE49-F238E27FC236}">
                <a16:creationId xmlns:a16="http://schemas.microsoft.com/office/drawing/2014/main" id="{646C78CA-3A20-39EE-3100-E9F937F2D2CF}"/>
              </a:ext>
            </a:extLst>
          </p:cNvPr>
          <p:cNvSpPr txBox="1"/>
          <p:nvPr/>
        </p:nvSpPr>
        <p:spPr>
          <a:xfrm>
            <a:off x="623738" y="492419"/>
            <a:ext cx="551543" cy="830997"/>
          </a:xfrm>
          <a:prstGeom prst="rect">
            <a:avLst/>
          </a:prstGeom>
          <a:noFill/>
        </p:spPr>
        <p:txBody>
          <a:bodyPr wrap="square">
            <a:spAutoFit/>
          </a:bodyPr>
          <a:lstStyle/>
          <a:p>
            <a:r>
              <a:rPr lang="fr-CH" sz="4800" dirty="0">
                <a:effectLst/>
                <a:latin typeface=".Apple Color Emoji UI"/>
              </a:rPr>
              <a:t>1️⃣</a:t>
            </a:r>
          </a:p>
        </p:txBody>
      </p:sp>
    </p:spTree>
    <p:extLst>
      <p:ext uri="{BB962C8B-B14F-4D97-AF65-F5344CB8AC3E}">
        <p14:creationId xmlns:p14="http://schemas.microsoft.com/office/powerpoint/2010/main" val="939557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1000" fill="hold"/>
                                        <p:tgtEl>
                                          <p:spTgt spid="12"/>
                                        </p:tgtEl>
                                        <p:attrNameLst>
                                          <p:attrName>ppt_w</p:attrName>
                                        </p:attrNameLst>
                                      </p:cBhvr>
                                      <p:tavLst>
                                        <p:tav tm="0">
                                          <p:val>
                                            <p:strVal val="#ppt_w*0.70"/>
                                          </p:val>
                                        </p:tav>
                                        <p:tav tm="100000">
                                          <p:val>
                                            <p:strVal val="#ppt_w"/>
                                          </p:val>
                                        </p:tav>
                                      </p:tavLst>
                                    </p:anim>
                                    <p:anim calcmode="lin" valueType="num">
                                      <p:cBhvr>
                                        <p:cTn id="13" dur="1000" fill="hold"/>
                                        <p:tgtEl>
                                          <p:spTgt spid="12"/>
                                        </p:tgtEl>
                                        <p:attrNameLst>
                                          <p:attrName>ppt_h</p:attrName>
                                        </p:attrNameLst>
                                      </p:cBhvr>
                                      <p:tavLst>
                                        <p:tav tm="0">
                                          <p:val>
                                            <p:strVal val="#ppt_h"/>
                                          </p:val>
                                        </p:tav>
                                        <p:tav tm="100000">
                                          <p:val>
                                            <p:strVal val="#ppt_h"/>
                                          </p:val>
                                        </p:tav>
                                      </p:tavLst>
                                    </p:anim>
                                    <p:animEffect transition="in" filter="fade">
                                      <p:cBhvr>
                                        <p:cTn id="14" dur="1000"/>
                                        <p:tgtEl>
                                          <p:spTgt spid="12"/>
                                        </p:tgtEl>
                                      </p:cBhvr>
                                    </p:animEffect>
                                  </p:childTnLst>
                                </p:cTn>
                              </p:par>
                              <p:par>
                                <p:cTn id="15" presetID="55" presetClass="entr" presetSubtype="0" fill="hold" nodeType="withEffect">
                                  <p:stCondLst>
                                    <p:cond delay="0"/>
                                  </p:stCondLst>
                                  <p:childTnLst>
                                    <p:set>
                                      <p:cBhvr>
                                        <p:cTn id="16" dur="1" fill="hold">
                                          <p:stCondLst>
                                            <p:cond delay="0"/>
                                          </p:stCondLst>
                                        </p:cTn>
                                        <p:tgtEl>
                                          <p:spTgt spid="43010"/>
                                        </p:tgtEl>
                                        <p:attrNameLst>
                                          <p:attrName>style.visibility</p:attrName>
                                        </p:attrNameLst>
                                      </p:cBhvr>
                                      <p:to>
                                        <p:strVal val="visible"/>
                                      </p:to>
                                    </p:set>
                                    <p:anim calcmode="lin" valueType="num">
                                      <p:cBhvr>
                                        <p:cTn id="17" dur="1000" fill="hold"/>
                                        <p:tgtEl>
                                          <p:spTgt spid="43010"/>
                                        </p:tgtEl>
                                        <p:attrNameLst>
                                          <p:attrName>ppt_w</p:attrName>
                                        </p:attrNameLst>
                                      </p:cBhvr>
                                      <p:tavLst>
                                        <p:tav tm="0">
                                          <p:val>
                                            <p:strVal val="#ppt_w*0.70"/>
                                          </p:val>
                                        </p:tav>
                                        <p:tav tm="100000">
                                          <p:val>
                                            <p:strVal val="#ppt_w"/>
                                          </p:val>
                                        </p:tav>
                                      </p:tavLst>
                                    </p:anim>
                                    <p:anim calcmode="lin" valueType="num">
                                      <p:cBhvr>
                                        <p:cTn id="18" dur="1000" fill="hold"/>
                                        <p:tgtEl>
                                          <p:spTgt spid="43010"/>
                                        </p:tgtEl>
                                        <p:attrNameLst>
                                          <p:attrName>ppt_h</p:attrName>
                                        </p:attrNameLst>
                                      </p:cBhvr>
                                      <p:tavLst>
                                        <p:tav tm="0">
                                          <p:val>
                                            <p:strVal val="#ppt_h"/>
                                          </p:val>
                                        </p:tav>
                                        <p:tav tm="100000">
                                          <p:val>
                                            <p:strVal val="#ppt_h"/>
                                          </p:val>
                                        </p:tav>
                                      </p:tavLst>
                                    </p:anim>
                                    <p:animEffect transition="in" filter="fade">
                                      <p:cBhvr>
                                        <p:cTn id="19" dur="1000"/>
                                        <p:tgtEl>
                                          <p:spTgt spid="43010"/>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8"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1000"/>
                                        <p:tgtEl>
                                          <p:spTgt spid="11"/>
                                        </p:tgtEl>
                                        <p:attrNameLst>
                                          <p:attrName>ppt_x</p:attrName>
                                        </p:attrNameLst>
                                      </p:cBhvr>
                                      <p:tavLst>
                                        <p:tav tm="0">
                                          <p:val>
                                            <p:strVal val="#ppt_x-#ppt_w*1.125000"/>
                                          </p:val>
                                        </p:tav>
                                        <p:tav tm="100000">
                                          <p:val>
                                            <p:strVal val="#ppt_x"/>
                                          </p:val>
                                        </p:tav>
                                      </p:tavLst>
                                    </p:anim>
                                    <p:animEffect transition="in" filter="wipe(right)">
                                      <p:cBhvr>
                                        <p:cTn id="25" dur="1000"/>
                                        <p:tgtEl>
                                          <p:spTgt spid="11"/>
                                        </p:tgtEl>
                                      </p:cBhvr>
                                    </p:animEffect>
                                  </p:childTnLst>
                                </p:cTn>
                              </p:par>
                              <p:par>
                                <p:cTn id="26" presetID="55" presetClass="entr" presetSubtype="0" fill="hold" nodeType="with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1000" fill="hold"/>
                                        <p:tgtEl>
                                          <p:spTgt spid="2"/>
                                        </p:tgtEl>
                                        <p:attrNameLst>
                                          <p:attrName>ppt_w</p:attrName>
                                        </p:attrNameLst>
                                      </p:cBhvr>
                                      <p:tavLst>
                                        <p:tav tm="0">
                                          <p:val>
                                            <p:strVal val="#ppt_w*0.70"/>
                                          </p:val>
                                        </p:tav>
                                        <p:tav tm="100000">
                                          <p:val>
                                            <p:strVal val="#ppt_w"/>
                                          </p:val>
                                        </p:tav>
                                      </p:tavLst>
                                    </p:anim>
                                    <p:anim calcmode="lin" valueType="num">
                                      <p:cBhvr>
                                        <p:cTn id="29" dur="1000" fill="hold"/>
                                        <p:tgtEl>
                                          <p:spTgt spid="2"/>
                                        </p:tgtEl>
                                        <p:attrNameLst>
                                          <p:attrName>ppt_h</p:attrName>
                                        </p:attrNameLst>
                                      </p:cBhvr>
                                      <p:tavLst>
                                        <p:tav tm="0">
                                          <p:val>
                                            <p:strVal val="#ppt_h"/>
                                          </p:val>
                                        </p:tav>
                                        <p:tav tm="100000">
                                          <p:val>
                                            <p:strVal val="#ppt_h"/>
                                          </p:val>
                                        </p:tav>
                                      </p:tavLst>
                                    </p:anim>
                                    <p:animEffect transition="in" filter="fade">
                                      <p:cBhvr>
                                        <p:cTn id="3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DC55A22B-A9E0-32DA-8801-546D6FD369B0}"/>
              </a:ext>
            </a:extLst>
          </p:cNvPr>
          <p:cNvPicPr>
            <a:picLocks noChangeAspect="1"/>
          </p:cNvPicPr>
          <p:nvPr/>
        </p:nvPicPr>
        <p:blipFill>
          <a:blip r:embed="rId2"/>
          <a:stretch>
            <a:fillRect/>
          </a:stretch>
        </p:blipFill>
        <p:spPr>
          <a:xfrm>
            <a:off x="2091690" y="2087814"/>
            <a:ext cx="8321040" cy="4365643"/>
          </a:xfrm>
          <a:prstGeom prst="rect">
            <a:avLst/>
          </a:prstGeom>
        </p:spPr>
      </p:pic>
      <p:sp>
        <p:nvSpPr>
          <p:cNvPr id="7" name="ZoneTexte 6">
            <a:extLst>
              <a:ext uri="{FF2B5EF4-FFF2-40B4-BE49-F238E27FC236}">
                <a16:creationId xmlns:a16="http://schemas.microsoft.com/office/drawing/2014/main" id="{78DF24ED-1016-3266-7C6E-7C9962259BDE}"/>
              </a:ext>
            </a:extLst>
          </p:cNvPr>
          <p:cNvSpPr txBox="1"/>
          <p:nvPr/>
        </p:nvSpPr>
        <p:spPr>
          <a:xfrm>
            <a:off x="457200" y="404543"/>
            <a:ext cx="11590020" cy="1508105"/>
          </a:xfrm>
          <a:prstGeom prst="rect">
            <a:avLst/>
          </a:prstGeom>
          <a:noFill/>
        </p:spPr>
        <p:txBody>
          <a:bodyPr wrap="square">
            <a:spAutoFit/>
          </a:bodyPr>
          <a:lstStyle/>
          <a:p>
            <a:r>
              <a:rPr lang="fr-CH" sz="4800" b="1" dirty="0">
                <a:solidFill>
                  <a:srgbClr val="000000"/>
                </a:solidFill>
                <a:effectLst/>
                <a:latin typeface="Arial Rounded MT Bold" panose="020F0704030504030204" pitchFamily="34" charset="77"/>
              </a:rPr>
              <a:t>Marc Dutroux : </a:t>
            </a:r>
            <a:br>
              <a:rPr lang="fr-CH" sz="4400" b="1" dirty="0">
                <a:solidFill>
                  <a:srgbClr val="000000"/>
                </a:solidFill>
                <a:effectLst/>
                <a:latin typeface="Arial Rounded MT Bold" panose="020F0704030504030204" pitchFamily="34" charset="77"/>
              </a:rPr>
            </a:br>
            <a:r>
              <a:rPr lang="fr-CH" sz="4400" b="1" dirty="0">
                <a:solidFill>
                  <a:srgbClr val="000000"/>
                </a:solidFill>
                <a:effectLst/>
                <a:latin typeface="Arial Rounded MT Bold" panose="020F0704030504030204" pitchFamily="34" charset="77"/>
              </a:rPr>
              <a:t>"En réalité, les assassins sont en liberté."</a:t>
            </a:r>
          </a:p>
        </p:txBody>
      </p:sp>
      <p:sp>
        <p:nvSpPr>
          <p:cNvPr id="11" name="ZoneTexte 10">
            <a:extLst>
              <a:ext uri="{FF2B5EF4-FFF2-40B4-BE49-F238E27FC236}">
                <a16:creationId xmlns:a16="http://schemas.microsoft.com/office/drawing/2014/main" id="{6FBC7B94-E3C8-9E51-54EB-860C4AF11ED7}"/>
              </a:ext>
            </a:extLst>
          </p:cNvPr>
          <p:cNvSpPr txBox="1"/>
          <p:nvPr/>
        </p:nvSpPr>
        <p:spPr>
          <a:xfrm>
            <a:off x="8075771" y="6319075"/>
            <a:ext cx="4049077" cy="369332"/>
          </a:xfrm>
          <a:prstGeom prst="rect">
            <a:avLst/>
          </a:prstGeom>
          <a:solidFill>
            <a:schemeClr val="bg1"/>
          </a:solidFill>
          <a:ln>
            <a:solidFill>
              <a:schemeClr val="tx1"/>
            </a:solidFill>
          </a:ln>
        </p:spPr>
        <p:txBody>
          <a:bodyPr wrap="square">
            <a:spAutoFit/>
          </a:bodyPr>
          <a:lstStyle/>
          <a:p>
            <a:r>
              <a:rPr lang="fr-CH" b="1" dirty="0">
                <a:solidFill>
                  <a:srgbClr val="000000"/>
                </a:solidFill>
                <a:effectLst/>
                <a:latin typeface="Helvetica Neue" panose="02000503000000020004" pitchFamily="2" charset="0"/>
              </a:rPr>
              <a:t>Source : Karl Zéro Absolu - 5.04.24</a:t>
            </a:r>
            <a:endParaRPr lang="fr-CH" dirty="0">
              <a:solidFill>
                <a:srgbClr val="000000"/>
              </a:solidFill>
              <a:effectLst/>
              <a:latin typeface="Helvetica Neue" panose="02000503000000020004" pitchFamily="2" charset="0"/>
            </a:endParaRPr>
          </a:p>
        </p:txBody>
      </p:sp>
      <p:sp>
        <p:nvSpPr>
          <p:cNvPr id="12" name="ZoneTexte 11">
            <a:extLst>
              <a:ext uri="{FF2B5EF4-FFF2-40B4-BE49-F238E27FC236}">
                <a16:creationId xmlns:a16="http://schemas.microsoft.com/office/drawing/2014/main" id="{77249F58-CC13-9C91-8D09-81DE29045463}"/>
              </a:ext>
            </a:extLst>
          </p:cNvPr>
          <p:cNvSpPr txBox="1"/>
          <p:nvPr/>
        </p:nvSpPr>
        <p:spPr>
          <a:xfrm>
            <a:off x="654407" y="1946036"/>
            <a:ext cx="1124863" cy="1446550"/>
          </a:xfrm>
          <a:prstGeom prst="rect">
            <a:avLst/>
          </a:prstGeom>
          <a:noFill/>
        </p:spPr>
        <p:txBody>
          <a:bodyPr wrap="square">
            <a:spAutoFit/>
          </a:bodyPr>
          <a:lstStyle/>
          <a:p>
            <a:r>
              <a:rPr lang="fr-CH" sz="8800" dirty="0">
                <a:solidFill>
                  <a:srgbClr val="000000"/>
                </a:solidFill>
                <a:effectLst/>
                <a:latin typeface="Helvetica Neue" panose="02000503000000020004" pitchFamily="2" charset="0"/>
              </a:rPr>
              <a:t>⚡️</a:t>
            </a:r>
          </a:p>
        </p:txBody>
      </p:sp>
    </p:spTree>
    <p:extLst>
      <p:ext uri="{BB962C8B-B14F-4D97-AF65-F5344CB8AC3E}">
        <p14:creationId xmlns:p14="http://schemas.microsoft.com/office/powerpoint/2010/main" val="984713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12"/>
                                        </p:tgtEl>
                                        <p:attrNameLst>
                                          <p:attrName>style.visibility</p:attrName>
                                        </p:attrNameLst>
                                      </p:cBhvr>
                                      <p:to>
                                        <p:strVal val="visible"/>
                                      </p:to>
                                    </p:set>
                                    <p:set>
                                      <p:cBhvr>
                                        <p:cTn id="7" dur="455" fill="hold">
                                          <p:stCondLst>
                                            <p:cond delay="0"/>
                                          </p:stCondLst>
                                        </p:cTn>
                                        <p:tgtEl>
                                          <p:spTgt spid="12"/>
                                        </p:tgtEl>
                                        <p:attrNameLst>
                                          <p:attrName>style.rotation</p:attrName>
                                        </p:attrNameLst>
                                      </p:cBhvr>
                                      <p:to>
                                        <p:strVal val="-45.0"/>
                                      </p:to>
                                    </p:set>
                                    <p:anim calcmode="lin" valueType="num">
                                      <p:cBhvr>
                                        <p:cTn id="8" dur="455" fill="hold">
                                          <p:stCondLst>
                                            <p:cond delay="455"/>
                                          </p:stCondLst>
                                        </p:cTn>
                                        <p:tgtEl>
                                          <p:spTgt spid="12"/>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12"/>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12"/>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12"/>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5" presetClass="entr" presetSubtype="0"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1000" fill="hold"/>
                                        <p:tgtEl>
                                          <p:spTgt spid="2"/>
                                        </p:tgtEl>
                                        <p:attrNameLst>
                                          <p:attrName>ppt_w</p:attrName>
                                        </p:attrNameLst>
                                      </p:cBhvr>
                                      <p:tavLst>
                                        <p:tav tm="0">
                                          <p:val>
                                            <p:strVal val="#ppt_w*0.70"/>
                                          </p:val>
                                        </p:tav>
                                        <p:tav tm="100000">
                                          <p:val>
                                            <p:strVal val="#ppt_w"/>
                                          </p:val>
                                        </p:tav>
                                      </p:tavLst>
                                    </p:anim>
                                    <p:anim calcmode="lin" valueType="num">
                                      <p:cBhvr>
                                        <p:cTn id="17" dur="1000" fill="hold"/>
                                        <p:tgtEl>
                                          <p:spTgt spid="2"/>
                                        </p:tgtEl>
                                        <p:attrNameLst>
                                          <p:attrName>ppt_h</p:attrName>
                                        </p:attrNameLst>
                                      </p:cBhvr>
                                      <p:tavLst>
                                        <p:tav tm="0">
                                          <p:val>
                                            <p:strVal val="#ppt_h"/>
                                          </p:val>
                                        </p:tav>
                                        <p:tav tm="100000">
                                          <p:val>
                                            <p:strVal val="#ppt_h"/>
                                          </p:val>
                                        </p:tav>
                                      </p:tavLst>
                                    </p:anim>
                                    <p:animEffect transition="in" filter="fade">
                                      <p:cBhvr>
                                        <p:cTn id="18" dur="1000"/>
                                        <p:tgtEl>
                                          <p:spTgt spid="2"/>
                                        </p:tgtEl>
                                      </p:cBhvr>
                                    </p:animEffect>
                                  </p:childTnLst>
                                </p:cTn>
                              </p:par>
                              <p:par>
                                <p:cTn id="19" presetID="55"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1000" fill="hold"/>
                                        <p:tgtEl>
                                          <p:spTgt spid="11"/>
                                        </p:tgtEl>
                                        <p:attrNameLst>
                                          <p:attrName>ppt_w</p:attrName>
                                        </p:attrNameLst>
                                      </p:cBhvr>
                                      <p:tavLst>
                                        <p:tav tm="0">
                                          <p:val>
                                            <p:strVal val="#ppt_w*0.70"/>
                                          </p:val>
                                        </p:tav>
                                        <p:tav tm="100000">
                                          <p:val>
                                            <p:strVal val="#ppt_w"/>
                                          </p:val>
                                        </p:tav>
                                      </p:tavLst>
                                    </p:anim>
                                    <p:anim calcmode="lin" valueType="num">
                                      <p:cBhvr>
                                        <p:cTn id="22" dur="1000" fill="hold"/>
                                        <p:tgtEl>
                                          <p:spTgt spid="11"/>
                                        </p:tgtEl>
                                        <p:attrNameLst>
                                          <p:attrName>ppt_h</p:attrName>
                                        </p:attrNameLst>
                                      </p:cBhvr>
                                      <p:tavLst>
                                        <p:tav tm="0">
                                          <p:val>
                                            <p:strVal val="#ppt_h"/>
                                          </p:val>
                                        </p:tav>
                                        <p:tav tm="100000">
                                          <p:val>
                                            <p:strVal val="#ppt_h"/>
                                          </p:val>
                                        </p:tav>
                                      </p:tavLst>
                                    </p:anim>
                                    <p:animEffect transition="in" filter="fade">
                                      <p:cBhvr>
                                        <p:cTn id="23"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78DF24ED-1016-3266-7C6E-7C9962259BDE}"/>
              </a:ext>
            </a:extLst>
          </p:cNvPr>
          <p:cNvSpPr txBox="1"/>
          <p:nvPr/>
        </p:nvSpPr>
        <p:spPr>
          <a:xfrm>
            <a:off x="300990" y="393947"/>
            <a:ext cx="11590020" cy="1569660"/>
          </a:xfrm>
          <a:prstGeom prst="rect">
            <a:avLst/>
          </a:prstGeom>
          <a:noFill/>
        </p:spPr>
        <p:txBody>
          <a:bodyPr wrap="square">
            <a:spAutoFit/>
          </a:bodyPr>
          <a:lstStyle/>
          <a:p>
            <a:r>
              <a:rPr lang="fr-CH" sz="4800" b="1" dirty="0">
                <a:solidFill>
                  <a:srgbClr val="000000"/>
                </a:solidFill>
                <a:effectLst/>
                <a:latin typeface="Arial Rounded MT Bold" panose="020F0704030504030204" pitchFamily="34" charset="77"/>
              </a:rPr>
              <a:t>Ghislaine Maxwell est condamnée à 20 ans de prison, pour trafic de fillettes. </a:t>
            </a:r>
            <a:endParaRPr lang="fr-CH" sz="4800" dirty="0">
              <a:solidFill>
                <a:srgbClr val="000000"/>
              </a:solidFill>
              <a:effectLst/>
              <a:latin typeface="Arial Rounded MT Bold" panose="020F0704030504030204" pitchFamily="34" charset="77"/>
            </a:endParaRPr>
          </a:p>
        </p:txBody>
      </p:sp>
      <p:pic>
        <p:nvPicPr>
          <p:cNvPr id="4" name="Image 3">
            <a:extLst>
              <a:ext uri="{FF2B5EF4-FFF2-40B4-BE49-F238E27FC236}">
                <a16:creationId xmlns:a16="http://schemas.microsoft.com/office/drawing/2014/main" id="{6A23B8B1-D966-21CE-55FF-16F2A96E0BEB}"/>
              </a:ext>
            </a:extLst>
          </p:cNvPr>
          <p:cNvPicPr>
            <a:picLocks noChangeAspect="1"/>
          </p:cNvPicPr>
          <p:nvPr/>
        </p:nvPicPr>
        <p:blipFill>
          <a:blip r:embed="rId2"/>
          <a:stretch>
            <a:fillRect/>
          </a:stretch>
        </p:blipFill>
        <p:spPr>
          <a:xfrm>
            <a:off x="4027170" y="2482721"/>
            <a:ext cx="7284720" cy="4095632"/>
          </a:xfrm>
          <a:prstGeom prst="rect">
            <a:avLst/>
          </a:prstGeom>
          <a:ln>
            <a:solidFill>
              <a:schemeClr val="tx1"/>
            </a:solidFill>
          </a:ln>
        </p:spPr>
      </p:pic>
      <p:sp>
        <p:nvSpPr>
          <p:cNvPr id="8" name="ZoneTexte 7">
            <a:extLst>
              <a:ext uri="{FF2B5EF4-FFF2-40B4-BE49-F238E27FC236}">
                <a16:creationId xmlns:a16="http://schemas.microsoft.com/office/drawing/2014/main" id="{F86556AF-7727-CB00-E891-0BB746053ABF}"/>
              </a:ext>
            </a:extLst>
          </p:cNvPr>
          <p:cNvSpPr txBox="1"/>
          <p:nvPr/>
        </p:nvSpPr>
        <p:spPr>
          <a:xfrm>
            <a:off x="493395" y="4023808"/>
            <a:ext cx="3341370" cy="2554545"/>
          </a:xfrm>
          <a:prstGeom prst="rect">
            <a:avLst/>
          </a:prstGeom>
          <a:noFill/>
          <a:ln>
            <a:solidFill>
              <a:schemeClr val="tx1"/>
            </a:solidFill>
          </a:ln>
        </p:spPr>
        <p:txBody>
          <a:bodyPr wrap="square">
            <a:spAutoFit/>
          </a:bodyPr>
          <a:lstStyle/>
          <a:p>
            <a:r>
              <a:rPr lang="fr-CH" sz="2000" b="1" dirty="0">
                <a:solidFill>
                  <a:srgbClr val="000000"/>
                </a:solidFill>
                <a:effectLst/>
                <a:highlight>
                  <a:srgbClr val="FFFF00"/>
                </a:highlight>
                <a:latin typeface="Helvetica Neue" panose="02000503000000020004" pitchFamily="2" charset="0"/>
              </a:rPr>
              <a:t>Ghislaine Maxwell, compagne de Jeffrey Epstein et déclarée coupable</a:t>
            </a:r>
            <a:r>
              <a:rPr lang="fr-CH" sz="2000" b="1" dirty="0">
                <a:solidFill>
                  <a:srgbClr val="000000"/>
                </a:solidFill>
                <a:effectLst/>
                <a:latin typeface="Helvetica Neue" panose="02000503000000020004" pitchFamily="2" charset="0"/>
              </a:rPr>
              <a:t> le 29 décembre 2021 de trafic de fillettes. Ghislaine Maxwell a été </a:t>
            </a:r>
            <a:r>
              <a:rPr lang="fr-CH" sz="2000" b="1" dirty="0">
                <a:solidFill>
                  <a:srgbClr val="000000"/>
                </a:solidFill>
                <a:effectLst/>
                <a:highlight>
                  <a:srgbClr val="FFFF00"/>
                </a:highlight>
                <a:latin typeface="Helvetica Neue" panose="02000503000000020004" pitchFamily="2" charset="0"/>
              </a:rPr>
              <a:t>condamnée le 28 juin 2022 à 20 ans de prison</a:t>
            </a:r>
            <a:r>
              <a:rPr lang="fr-CH" sz="2000" b="1" dirty="0">
                <a:solidFill>
                  <a:srgbClr val="000000"/>
                </a:solidFill>
                <a:effectLst/>
                <a:latin typeface="Helvetica Neue" panose="02000503000000020004" pitchFamily="2" charset="0"/>
              </a:rPr>
              <a:t>.</a:t>
            </a:r>
            <a:endParaRPr lang="fr-CH" sz="2000" dirty="0">
              <a:solidFill>
                <a:srgbClr val="000000"/>
              </a:solidFill>
              <a:effectLst/>
              <a:latin typeface="Helvetica Neue" panose="02000503000000020004" pitchFamily="2" charset="0"/>
            </a:endParaRPr>
          </a:p>
        </p:txBody>
      </p:sp>
      <p:pic>
        <p:nvPicPr>
          <p:cNvPr id="9" name="Image 8">
            <a:extLst>
              <a:ext uri="{FF2B5EF4-FFF2-40B4-BE49-F238E27FC236}">
                <a16:creationId xmlns:a16="http://schemas.microsoft.com/office/drawing/2014/main" id="{25C69D4C-B36A-98FC-F436-D579600602A1}"/>
              </a:ext>
            </a:extLst>
          </p:cNvPr>
          <p:cNvPicPr>
            <a:picLocks noChangeAspect="1"/>
          </p:cNvPicPr>
          <p:nvPr/>
        </p:nvPicPr>
        <p:blipFill>
          <a:blip r:embed="rId3"/>
          <a:stretch>
            <a:fillRect/>
          </a:stretch>
        </p:blipFill>
        <p:spPr>
          <a:xfrm>
            <a:off x="493395" y="3106416"/>
            <a:ext cx="2489200" cy="812800"/>
          </a:xfrm>
          <a:prstGeom prst="rect">
            <a:avLst/>
          </a:prstGeom>
          <a:ln>
            <a:solidFill>
              <a:schemeClr val="tx1"/>
            </a:solidFill>
          </a:ln>
        </p:spPr>
      </p:pic>
      <p:sp>
        <p:nvSpPr>
          <p:cNvPr id="10" name="ZoneTexte 9">
            <a:extLst>
              <a:ext uri="{FF2B5EF4-FFF2-40B4-BE49-F238E27FC236}">
                <a16:creationId xmlns:a16="http://schemas.microsoft.com/office/drawing/2014/main" id="{DD10C69C-1169-842B-7FDD-A524B8C58B66}"/>
              </a:ext>
            </a:extLst>
          </p:cNvPr>
          <p:cNvSpPr txBox="1"/>
          <p:nvPr/>
        </p:nvSpPr>
        <p:spPr>
          <a:xfrm>
            <a:off x="3964305" y="2113389"/>
            <a:ext cx="6143624" cy="369332"/>
          </a:xfrm>
          <a:prstGeom prst="rect">
            <a:avLst/>
          </a:prstGeom>
          <a:noFill/>
        </p:spPr>
        <p:txBody>
          <a:bodyPr wrap="square">
            <a:spAutoFit/>
          </a:bodyPr>
          <a:lstStyle/>
          <a:p>
            <a:r>
              <a:rPr lang="fr-CH" sz="1800" b="1" dirty="0">
                <a:solidFill>
                  <a:srgbClr val="000000"/>
                </a:solidFill>
                <a:effectLst/>
                <a:highlight>
                  <a:srgbClr val="FFFF00"/>
                </a:highlight>
                <a:latin typeface="Helvetica Neue" panose="02000503000000020004" pitchFamily="2" charset="0"/>
              </a:rPr>
              <a:t>28 juin 2022</a:t>
            </a:r>
            <a:endParaRPr lang="fr-FR" dirty="0">
              <a:highlight>
                <a:srgbClr val="FFFF00"/>
              </a:highlight>
            </a:endParaRPr>
          </a:p>
        </p:txBody>
      </p:sp>
      <p:sp>
        <p:nvSpPr>
          <p:cNvPr id="12" name="ZoneTexte 11">
            <a:extLst>
              <a:ext uri="{FF2B5EF4-FFF2-40B4-BE49-F238E27FC236}">
                <a16:creationId xmlns:a16="http://schemas.microsoft.com/office/drawing/2014/main" id="{19DE8291-7252-C9E5-983B-EE48E7EE8BF3}"/>
              </a:ext>
            </a:extLst>
          </p:cNvPr>
          <p:cNvSpPr txBox="1"/>
          <p:nvPr/>
        </p:nvSpPr>
        <p:spPr>
          <a:xfrm>
            <a:off x="2806104" y="2270432"/>
            <a:ext cx="1124863" cy="1446550"/>
          </a:xfrm>
          <a:prstGeom prst="rect">
            <a:avLst/>
          </a:prstGeom>
          <a:noFill/>
        </p:spPr>
        <p:txBody>
          <a:bodyPr wrap="square">
            <a:spAutoFit/>
          </a:bodyPr>
          <a:lstStyle/>
          <a:p>
            <a:r>
              <a:rPr lang="fr-CH" sz="8800" dirty="0">
                <a:solidFill>
                  <a:srgbClr val="000000"/>
                </a:solidFill>
                <a:effectLst/>
                <a:latin typeface="Helvetica Neue" panose="02000503000000020004" pitchFamily="2" charset="0"/>
              </a:rPr>
              <a:t>⚡️</a:t>
            </a:r>
          </a:p>
        </p:txBody>
      </p:sp>
    </p:spTree>
    <p:extLst>
      <p:ext uri="{BB962C8B-B14F-4D97-AF65-F5344CB8AC3E}">
        <p14:creationId xmlns:p14="http://schemas.microsoft.com/office/powerpoint/2010/main" val="3215711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12"/>
                                        </p:tgtEl>
                                        <p:attrNameLst>
                                          <p:attrName>style.visibility</p:attrName>
                                        </p:attrNameLst>
                                      </p:cBhvr>
                                      <p:to>
                                        <p:strVal val="visible"/>
                                      </p:to>
                                    </p:set>
                                    <p:set>
                                      <p:cBhvr>
                                        <p:cTn id="7" dur="455" fill="hold">
                                          <p:stCondLst>
                                            <p:cond delay="0"/>
                                          </p:stCondLst>
                                        </p:cTn>
                                        <p:tgtEl>
                                          <p:spTgt spid="12"/>
                                        </p:tgtEl>
                                        <p:attrNameLst>
                                          <p:attrName>style.rotation</p:attrName>
                                        </p:attrNameLst>
                                      </p:cBhvr>
                                      <p:to>
                                        <p:strVal val="-45.0"/>
                                      </p:to>
                                    </p:set>
                                    <p:anim calcmode="lin" valueType="num">
                                      <p:cBhvr>
                                        <p:cTn id="8" dur="455" fill="hold">
                                          <p:stCondLst>
                                            <p:cond delay="455"/>
                                          </p:stCondLst>
                                        </p:cTn>
                                        <p:tgtEl>
                                          <p:spTgt spid="12"/>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12"/>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12"/>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12"/>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5" presetClass="entr" presetSubtype="0"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strVal val="#ppt_w*0.70"/>
                                          </p:val>
                                        </p:tav>
                                        <p:tav tm="100000">
                                          <p:val>
                                            <p:strVal val="#ppt_w"/>
                                          </p:val>
                                        </p:tav>
                                      </p:tavLst>
                                    </p:anim>
                                    <p:anim calcmode="lin" valueType="num">
                                      <p:cBhvr>
                                        <p:cTn id="17" dur="1000" fill="hold"/>
                                        <p:tgtEl>
                                          <p:spTgt spid="4"/>
                                        </p:tgtEl>
                                        <p:attrNameLst>
                                          <p:attrName>ppt_h</p:attrName>
                                        </p:attrNameLst>
                                      </p:cBhvr>
                                      <p:tavLst>
                                        <p:tav tm="0">
                                          <p:val>
                                            <p:strVal val="#ppt_h"/>
                                          </p:val>
                                        </p:tav>
                                        <p:tav tm="100000">
                                          <p:val>
                                            <p:strVal val="#ppt_h"/>
                                          </p:val>
                                        </p:tav>
                                      </p:tavLst>
                                    </p:anim>
                                    <p:animEffect transition="in" filter="fade">
                                      <p:cBhvr>
                                        <p:cTn id="18" dur="1000"/>
                                        <p:tgtEl>
                                          <p:spTgt spid="4"/>
                                        </p:tgtEl>
                                      </p:cBhvr>
                                    </p:animEffect>
                                  </p:childTnLst>
                                </p:cTn>
                              </p:par>
                              <p:par>
                                <p:cTn id="19" presetID="55"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1000" fill="hold"/>
                                        <p:tgtEl>
                                          <p:spTgt spid="9"/>
                                        </p:tgtEl>
                                        <p:attrNameLst>
                                          <p:attrName>ppt_w</p:attrName>
                                        </p:attrNameLst>
                                      </p:cBhvr>
                                      <p:tavLst>
                                        <p:tav tm="0">
                                          <p:val>
                                            <p:strVal val="#ppt_w*0.70"/>
                                          </p:val>
                                        </p:tav>
                                        <p:tav tm="100000">
                                          <p:val>
                                            <p:strVal val="#ppt_w"/>
                                          </p:val>
                                        </p:tav>
                                      </p:tavLst>
                                    </p:anim>
                                    <p:anim calcmode="lin" valueType="num">
                                      <p:cBhvr>
                                        <p:cTn id="22" dur="1000" fill="hold"/>
                                        <p:tgtEl>
                                          <p:spTgt spid="9"/>
                                        </p:tgtEl>
                                        <p:attrNameLst>
                                          <p:attrName>ppt_h</p:attrName>
                                        </p:attrNameLst>
                                      </p:cBhvr>
                                      <p:tavLst>
                                        <p:tav tm="0">
                                          <p:val>
                                            <p:strVal val="#ppt_h"/>
                                          </p:val>
                                        </p:tav>
                                        <p:tav tm="100000">
                                          <p:val>
                                            <p:strVal val="#ppt_h"/>
                                          </p:val>
                                        </p:tav>
                                      </p:tavLst>
                                    </p:anim>
                                    <p:animEffect transition="in" filter="fade">
                                      <p:cBhvr>
                                        <p:cTn id="23" dur="1000"/>
                                        <p:tgtEl>
                                          <p:spTgt spid="9"/>
                                        </p:tgtEl>
                                      </p:cBhvr>
                                    </p:animEffect>
                                  </p:childTnLst>
                                </p:cTn>
                              </p:par>
                              <p:par>
                                <p:cTn id="24" presetID="55"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1000" fill="hold"/>
                                        <p:tgtEl>
                                          <p:spTgt spid="8"/>
                                        </p:tgtEl>
                                        <p:attrNameLst>
                                          <p:attrName>ppt_w</p:attrName>
                                        </p:attrNameLst>
                                      </p:cBhvr>
                                      <p:tavLst>
                                        <p:tav tm="0">
                                          <p:val>
                                            <p:strVal val="#ppt_w*0.70"/>
                                          </p:val>
                                        </p:tav>
                                        <p:tav tm="100000">
                                          <p:val>
                                            <p:strVal val="#ppt_w"/>
                                          </p:val>
                                        </p:tav>
                                      </p:tavLst>
                                    </p:anim>
                                    <p:anim calcmode="lin" valueType="num">
                                      <p:cBhvr>
                                        <p:cTn id="27" dur="1000" fill="hold"/>
                                        <p:tgtEl>
                                          <p:spTgt spid="8"/>
                                        </p:tgtEl>
                                        <p:attrNameLst>
                                          <p:attrName>ppt_h</p:attrName>
                                        </p:attrNameLst>
                                      </p:cBhvr>
                                      <p:tavLst>
                                        <p:tav tm="0">
                                          <p:val>
                                            <p:strVal val="#ppt_h"/>
                                          </p:val>
                                        </p:tav>
                                        <p:tav tm="100000">
                                          <p:val>
                                            <p:strVal val="#ppt_h"/>
                                          </p:val>
                                        </p:tav>
                                      </p:tavLst>
                                    </p:anim>
                                    <p:animEffect transition="in" filter="fade">
                                      <p:cBhvr>
                                        <p:cTn id="28" dur="1000"/>
                                        <p:tgtEl>
                                          <p:spTgt spid="8"/>
                                        </p:tgtEl>
                                      </p:cBhvr>
                                    </p:animEffect>
                                  </p:childTnLst>
                                </p:cTn>
                              </p:par>
                              <p:par>
                                <p:cTn id="29" presetID="55"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1000" fill="hold"/>
                                        <p:tgtEl>
                                          <p:spTgt spid="10"/>
                                        </p:tgtEl>
                                        <p:attrNameLst>
                                          <p:attrName>ppt_w</p:attrName>
                                        </p:attrNameLst>
                                      </p:cBhvr>
                                      <p:tavLst>
                                        <p:tav tm="0">
                                          <p:val>
                                            <p:strVal val="#ppt_w*0.70"/>
                                          </p:val>
                                        </p:tav>
                                        <p:tav tm="100000">
                                          <p:val>
                                            <p:strVal val="#ppt_w"/>
                                          </p:val>
                                        </p:tav>
                                      </p:tavLst>
                                    </p:anim>
                                    <p:anim calcmode="lin" valueType="num">
                                      <p:cBhvr>
                                        <p:cTn id="32" dur="1000" fill="hold"/>
                                        <p:tgtEl>
                                          <p:spTgt spid="10"/>
                                        </p:tgtEl>
                                        <p:attrNameLst>
                                          <p:attrName>ppt_h</p:attrName>
                                        </p:attrNameLst>
                                      </p:cBhvr>
                                      <p:tavLst>
                                        <p:tav tm="0">
                                          <p:val>
                                            <p:strVal val="#ppt_h"/>
                                          </p:val>
                                        </p:tav>
                                        <p:tav tm="100000">
                                          <p:val>
                                            <p:strVal val="#ppt_h"/>
                                          </p:val>
                                        </p:tav>
                                      </p:tavLst>
                                    </p:anim>
                                    <p:animEffect transition="in" filter="fade">
                                      <p:cBhvr>
                                        <p:cTn id="33"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P spid="1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78DF24ED-1016-3266-7C6E-7C9962259BDE}"/>
              </a:ext>
            </a:extLst>
          </p:cNvPr>
          <p:cNvSpPr txBox="1"/>
          <p:nvPr/>
        </p:nvSpPr>
        <p:spPr>
          <a:xfrm>
            <a:off x="276276" y="289678"/>
            <a:ext cx="5271907" cy="2308324"/>
          </a:xfrm>
          <a:prstGeom prst="rect">
            <a:avLst/>
          </a:prstGeom>
          <a:noFill/>
        </p:spPr>
        <p:txBody>
          <a:bodyPr wrap="square">
            <a:spAutoFit/>
          </a:bodyPr>
          <a:lstStyle/>
          <a:p>
            <a:r>
              <a:rPr lang="fr-CH" sz="5400" b="1" dirty="0">
                <a:solidFill>
                  <a:srgbClr val="000000"/>
                </a:solidFill>
                <a:effectLst/>
                <a:latin typeface="Arial Rounded MT Bold" panose="020F0704030504030204" pitchFamily="34" charset="77"/>
              </a:rPr>
              <a:t>Les Survivantes.</a:t>
            </a:r>
            <a:br>
              <a:rPr lang="fr-CH" sz="5400" b="1" dirty="0">
                <a:solidFill>
                  <a:srgbClr val="000000"/>
                </a:solidFill>
                <a:effectLst/>
                <a:latin typeface="Arial Rounded MT Bold" panose="020F0704030504030204" pitchFamily="34" charset="77"/>
              </a:rPr>
            </a:br>
            <a:r>
              <a:rPr lang="fr-CH" sz="3600" b="1" dirty="0">
                <a:solidFill>
                  <a:srgbClr val="000000"/>
                </a:solidFill>
                <a:effectLst/>
                <a:latin typeface="Arial Rounded MT Bold" panose="020F0704030504030204" pitchFamily="34" charset="77"/>
              </a:rPr>
              <a:t>de Pierre </a:t>
            </a:r>
            <a:r>
              <a:rPr lang="fr-CH" sz="3600" b="1" dirty="0" err="1">
                <a:solidFill>
                  <a:srgbClr val="000000"/>
                </a:solidFill>
                <a:effectLst/>
                <a:latin typeface="Arial Rounded MT Bold" panose="020F0704030504030204" pitchFamily="34" charset="77"/>
              </a:rPr>
              <a:t>Barnérias</a:t>
            </a:r>
            <a:endParaRPr lang="fr-CH" sz="3600" dirty="0">
              <a:solidFill>
                <a:srgbClr val="000000"/>
              </a:solidFill>
              <a:effectLst/>
              <a:latin typeface="Arial Rounded MT Bold" panose="020F0704030504030204" pitchFamily="34" charset="77"/>
            </a:endParaRPr>
          </a:p>
        </p:txBody>
      </p:sp>
      <p:sp>
        <p:nvSpPr>
          <p:cNvPr id="11" name="ZoneTexte 10">
            <a:extLst>
              <a:ext uri="{FF2B5EF4-FFF2-40B4-BE49-F238E27FC236}">
                <a16:creationId xmlns:a16="http://schemas.microsoft.com/office/drawing/2014/main" id="{689E8DD5-A58B-7DF7-7C2A-C23E43242341}"/>
              </a:ext>
            </a:extLst>
          </p:cNvPr>
          <p:cNvSpPr txBox="1"/>
          <p:nvPr/>
        </p:nvSpPr>
        <p:spPr>
          <a:xfrm>
            <a:off x="276276" y="2712149"/>
            <a:ext cx="6116594" cy="1384995"/>
          </a:xfrm>
          <a:prstGeom prst="rect">
            <a:avLst/>
          </a:prstGeom>
          <a:noFill/>
        </p:spPr>
        <p:txBody>
          <a:bodyPr wrap="square">
            <a:spAutoFit/>
          </a:bodyPr>
          <a:lstStyle/>
          <a:p>
            <a:r>
              <a:rPr lang="fr-CH" sz="2400" b="1">
                <a:solidFill>
                  <a:srgbClr val="000000"/>
                </a:solidFill>
                <a:latin typeface="Arial Rounded MT Bold" panose="020F0704030504030204" pitchFamily="34" charset="77"/>
              </a:rPr>
              <a:t>Le</a:t>
            </a:r>
            <a:r>
              <a:rPr lang="fr-CH" sz="2400" b="1">
                <a:solidFill>
                  <a:srgbClr val="000000"/>
                </a:solidFill>
                <a:effectLst/>
                <a:latin typeface="Arial Rounded MT Bold" panose="020F0704030504030204" pitchFamily="34" charset="77"/>
              </a:rPr>
              <a:t> documentaire</a:t>
            </a:r>
            <a:endParaRPr lang="fr-CH" sz="2400" b="1" dirty="0">
              <a:solidFill>
                <a:srgbClr val="000000"/>
              </a:solidFill>
              <a:effectLst/>
              <a:latin typeface="Arial Rounded MT Bold" panose="020F0704030504030204" pitchFamily="34" charset="77"/>
            </a:endParaRPr>
          </a:p>
          <a:p>
            <a:r>
              <a:rPr lang="fr-CH" sz="2400" b="1" dirty="0">
                <a:solidFill>
                  <a:srgbClr val="000000"/>
                </a:solidFill>
                <a:effectLst/>
                <a:latin typeface="Arial Rounded MT Bold" panose="020F0704030504030204" pitchFamily="34" charset="77"/>
              </a:rPr>
              <a:t>sur les réseaux </a:t>
            </a:r>
            <a:r>
              <a:rPr lang="fr-CH" sz="2400" b="1" dirty="0" err="1">
                <a:solidFill>
                  <a:srgbClr val="000000"/>
                </a:solidFill>
                <a:effectLst/>
                <a:latin typeface="Arial Rounded MT Bold" panose="020F0704030504030204" pitchFamily="34" charset="77"/>
              </a:rPr>
              <a:t>pédocriminels</a:t>
            </a:r>
            <a:r>
              <a:rPr lang="fr-CH" sz="2400" b="1" dirty="0">
                <a:solidFill>
                  <a:srgbClr val="000000"/>
                </a:solidFill>
                <a:effectLst/>
                <a:latin typeface="Arial Rounded MT Bold" panose="020F0704030504030204" pitchFamily="34" charset="77"/>
              </a:rPr>
              <a:t> </a:t>
            </a:r>
          </a:p>
          <a:p>
            <a:r>
              <a:rPr lang="fr-CH" sz="3600" b="1" u="sng" dirty="0">
                <a:solidFill>
                  <a:srgbClr val="000000"/>
                </a:solidFill>
                <a:latin typeface="Arial Rounded MT Bold" panose="020F0704030504030204" pitchFamily="34" charset="77"/>
              </a:rPr>
              <a:t>f</a:t>
            </a:r>
            <a:r>
              <a:rPr lang="fr-CH" sz="3600" b="1" u="sng" dirty="0">
                <a:solidFill>
                  <a:srgbClr val="000000"/>
                </a:solidFill>
                <a:effectLst/>
                <a:latin typeface="Arial Rounded MT Bold" panose="020F0704030504030204" pitchFamily="34" charset="77"/>
              </a:rPr>
              <a:t>ait salle comble ! </a:t>
            </a:r>
            <a:endParaRPr lang="fr-FR" sz="3600" u="sng" dirty="0"/>
          </a:p>
        </p:txBody>
      </p:sp>
      <p:pic>
        <p:nvPicPr>
          <p:cNvPr id="3" name="Image 2">
            <a:extLst>
              <a:ext uri="{FF2B5EF4-FFF2-40B4-BE49-F238E27FC236}">
                <a16:creationId xmlns:a16="http://schemas.microsoft.com/office/drawing/2014/main" id="{53D3B092-2DCF-3553-1019-473E3CDC8E5D}"/>
              </a:ext>
            </a:extLst>
          </p:cNvPr>
          <p:cNvPicPr>
            <a:picLocks noChangeAspect="1"/>
          </p:cNvPicPr>
          <p:nvPr/>
        </p:nvPicPr>
        <p:blipFill>
          <a:blip r:embed="rId2"/>
          <a:stretch>
            <a:fillRect/>
          </a:stretch>
        </p:blipFill>
        <p:spPr>
          <a:xfrm>
            <a:off x="5190903" y="882838"/>
            <a:ext cx="6724821" cy="5043616"/>
          </a:xfrm>
          <a:prstGeom prst="rect">
            <a:avLst/>
          </a:prstGeom>
        </p:spPr>
      </p:pic>
      <p:pic>
        <p:nvPicPr>
          <p:cNvPr id="8" name="Image 7">
            <a:extLst>
              <a:ext uri="{FF2B5EF4-FFF2-40B4-BE49-F238E27FC236}">
                <a16:creationId xmlns:a16="http://schemas.microsoft.com/office/drawing/2014/main" id="{F06C3AB8-E893-A315-E5FF-5D0DD213161B}"/>
              </a:ext>
            </a:extLst>
          </p:cNvPr>
          <p:cNvPicPr>
            <a:picLocks noChangeAspect="1"/>
          </p:cNvPicPr>
          <p:nvPr/>
        </p:nvPicPr>
        <p:blipFill>
          <a:blip r:embed="rId3"/>
          <a:stretch>
            <a:fillRect/>
          </a:stretch>
        </p:blipFill>
        <p:spPr>
          <a:xfrm>
            <a:off x="366115" y="4097144"/>
            <a:ext cx="1708844" cy="2321996"/>
          </a:xfrm>
          <a:prstGeom prst="rect">
            <a:avLst/>
          </a:prstGeom>
        </p:spPr>
      </p:pic>
      <p:sp>
        <p:nvSpPr>
          <p:cNvPr id="12" name="ZoneTexte 11">
            <a:extLst>
              <a:ext uri="{FF2B5EF4-FFF2-40B4-BE49-F238E27FC236}">
                <a16:creationId xmlns:a16="http://schemas.microsoft.com/office/drawing/2014/main" id="{19DE8291-7252-C9E5-983B-EE48E7EE8BF3}"/>
              </a:ext>
            </a:extLst>
          </p:cNvPr>
          <p:cNvSpPr txBox="1"/>
          <p:nvPr/>
        </p:nvSpPr>
        <p:spPr>
          <a:xfrm>
            <a:off x="3839340" y="3543281"/>
            <a:ext cx="1708843" cy="3170099"/>
          </a:xfrm>
          <a:prstGeom prst="rect">
            <a:avLst/>
          </a:prstGeom>
          <a:noFill/>
        </p:spPr>
        <p:txBody>
          <a:bodyPr wrap="square">
            <a:spAutoFit/>
          </a:bodyPr>
          <a:lstStyle/>
          <a:p>
            <a:r>
              <a:rPr lang="fr-CH" sz="20000" dirty="0">
                <a:solidFill>
                  <a:srgbClr val="000000"/>
                </a:solidFill>
                <a:effectLst/>
                <a:latin typeface="Helvetica Neue" panose="02000503000000020004" pitchFamily="2" charset="0"/>
              </a:rPr>
              <a:t>⚡️</a:t>
            </a:r>
          </a:p>
        </p:txBody>
      </p:sp>
    </p:spTree>
    <p:extLst>
      <p:ext uri="{BB962C8B-B14F-4D97-AF65-F5344CB8AC3E}">
        <p14:creationId xmlns:p14="http://schemas.microsoft.com/office/powerpoint/2010/main" val="1107598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0.70"/>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38" presetClass="entr" presetSubtype="0" accel="50000" fill="hold" grpId="0" nodeType="clickEffect">
                                  <p:stCondLst>
                                    <p:cond delay="0"/>
                                  </p:stCondLst>
                                  <p:iterate type="lt">
                                    <p:tmPct val="50000"/>
                                  </p:iterate>
                                  <p:childTnLst>
                                    <p:set>
                                      <p:cBhvr>
                                        <p:cTn id="13" dur="1" fill="hold">
                                          <p:stCondLst>
                                            <p:cond delay="0"/>
                                          </p:stCondLst>
                                        </p:cTn>
                                        <p:tgtEl>
                                          <p:spTgt spid="12"/>
                                        </p:tgtEl>
                                        <p:attrNameLst>
                                          <p:attrName>style.visibility</p:attrName>
                                        </p:attrNameLst>
                                      </p:cBhvr>
                                      <p:to>
                                        <p:strVal val="visible"/>
                                      </p:to>
                                    </p:set>
                                    <p:set>
                                      <p:cBhvr>
                                        <p:cTn id="14" dur="455" fill="hold">
                                          <p:stCondLst>
                                            <p:cond delay="0"/>
                                          </p:stCondLst>
                                        </p:cTn>
                                        <p:tgtEl>
                                          <p:spTgt spid="12"/>
                                        </p:tgtEl>
                                        <p:attrNameLst>
                                          <p:attrName>style.rotation</p:attrName>
                                        </p:attrNameLst>
                                      </p:cBhvr>
                                      <p:to>
                                        <p:strVal val="-45.0"/>
                                      </p:to>
                                    </p:set>
                                    <p:anim calcmode="lin" valueType="num">
                                      <p:cBhvr>
                                        <p:cTn id="15" dur="455" fill="hold">
                                          <p:stCondLst>
                                            <p:cond delay="455"/>
                                          </p:stCondLst>
                                        </p:cTn>
                                        <p:tgtEl>
                                          <p:spTgt spid="12"/>
                                        </p:tgtEl>
                                        <p:attrNameLst>
                                          <p:attrName>style.rotation</p:attrName>
                                        </p:attrNameLst>
                                      </p:cBhvr>
                                      <p:tavLst>
                                        <p:tav tm="0">
                                          <p:val>
                                            <p:fltVal val="-45"/>
                                          </p:val>
                                        </p:tav>
                                        <p:tav tm="69900">
                                          <p:val>
                                            <p:fltVal val="45"/>
                                          </p:val>
                                        </p:tav>
                                        <p:tav tm="100000">
                                          <p:val>
                                            <p:fltVal val="0"/>
                                          </p:val>
                                        </p:tav>
                                      </p:tavLst>
                                    </p:anim>
                                    <p:anim calcmode="lin" valueType="num">
                                      <p:cBhvr>
                                        <p:cTn id="16" dur="455" fill="hold">
                                          <p:stCondLst>
                                            <p:cond delay="0"/>
                                          </p:stCondLst>
                                        </p:cTn>
                                        <p:tgtEl>
                                          <p:spTgt spid="12"/>
                                        </p:tgtEl>
                                        <p:attrNameLst>
                                          <p:attrName>ppt_y</p:attrName>
                                        </p:attrNameLst>
                                      </p:cBhvr>
                                      <p:tavLst>
                                        <p:tav tm="0">
                                          <p:val>
                                            <p:strVal val="#ppt_y-1"/>
                                          </p:val>
                                        </p:tav>
                                        <p:tav tm="100000">
                                          <p:val>
                                            <p:strVal val="#ppt_y-(0.354*#ppt_w-0.172*#ppt_h)"/>
                                          </p:val>
                                        </p:tav>
                                      </p:tavLst>
                                    </p:anim>
                                    <p:anim calcmode="lin" valueType="num">
                                      <p:cBhvr>
                                        <p:cTn id="17" dur="156" decel="50000" autoRev="1" fill="hold">
                                          <p:stCondLst>
                                            <p:cond delay="455"/>
                                          </p:stCondLst>
                                        </p:cTn>
                                        <p:tgtEl>
                                          <p:spTgt spid="12"/>
                                        </p:tgtEl>
                                        <p:attrNameLst>
                                          <p:attrName>ppt_y</p:attrName>
                                        </p:attrNameLst>
                                      </p:cBhvr>
                                      <p:tavLst>
                                        <p:tav tm="0">
                                          <p:val>
                                            <p:strVal val="#ppt_y-(0.354*#ppt_w-0.172*#ppt_h)"/>
                                          </p:val>
                                        </p:tav>
                                        <p:tav tm="100000">
                                          <p:val>
                                            <p:strVal val="#ppt_y-(0.354*#ppt_w-0.172*#ppt_h)-#ppt_h/2"/>
                                          </p:val>
                                        </p:tav>
                                      </p:tavLst>
                                    </p:anim>
                                    <p:anim calcmode="lin" valueType="num">
                                      <p:cBhvr>
                                        <p:cTn id="18" dur="136" fill="hold">
                                          <p:stCondLst>
                                            <p:cond delay="864"/>
                                          </p:stCondLst>
                                        </p:cTn>
                                        <p:tgtEl>
                                          <p:spTgt spid="12"/>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78DF24ED-1016-3266-7C6E-7C9962259BDE}"/>
              </a:ext>
            </a:extLst>
          </p:cNvPr>
          <p:cNvSpPr txBox="1"/>
          <p:nvPr/>
        </p:nvSpPr>
        <p:spPr>
          <a:xfrm>
            <a:off x="276276" y="289678"/>
            <a:ext cx="5271907" cy="2308324"/>
          </a:xfrm>
          <a:prstGeom prst="rect">
            <a:avLst/>
          </a:prstGeom>
          <a:noFill/>
        </p:spPr>
        <p:txBody>
          <a:bodyPr wrap="square">
            <a:spAutoFit/>
          </a:bodyPr>
          <a:lstStyle/>
          <a:p>
            <a:r>
              <a:rPr lang="fr-CH" sz="5400" b="1" dirty="0">
                <a:solidFill>
                  <a:srgbClr val="000000"/>
                </a:solidFill>
                <a:effectLst/>
                <a:latin typeface="Arial Rounded MT Bold" panose="020F0704030504030204" pitchFamily="34" charset="77"/>
              </a:rPr>
              <a:t>Les Survivantes.</a:t>
            </a:r>
            <a:br>
              <a:rPr lang="fr-CH" sz="5400" b="1" dirty="0">
                <a:solidFill>
                  <a:srgbClr val="000000"/>
                </a:solidFill>
                <a:effectLst/>
                <a:latin typeface="Arial Rounded MT Bold" panose="020F0704030504030204" pitchFamily="34" charset="77"/>
              </a:rPr>
            </a:br>
            <a:r>
              <a:rPr lang="fr-CH" sz="3600" b="1" dirty="0">
                <a:solidFill>
                  <a:srgbClr val="000000"/>
                </a:solidFill>
                <a:effectLst/>
                <a:latin typeface="Arial Rounded MT Bold" panose="020F0704030504030204" pitchFamily="34" charset="77"/>
              </a:rPr>
              <a:t>de Pierre </a:t>
            </a:r>
            <a:r>
              <a:rPr lang="fr-CH" sz="3600" b="1" dirty="0" err="1">
                <a:solidFill>
                  <a:srgbClr val="000000"/>
                </a:solidFill>
                <a:effectLst/>
                <a:latin typeface="Arial Rounded MT Bold" panose="020F0704030504030204" pitchFamily="34" charset="77"/>
              </a:rPr>
              <a:t>Barnérias</a:t>
            </a:r>
            <a:endParaRPr lang="fr-CH" sz="3600" dirty="0">
              <a:solidFill>
                <a:srgbClr val="000000"/>
              </a:solidFill>
              <a:effectLst/>
              <a:latin typeface="Arial Rounded MT Bold" panose="020F0704030504030204" pitchFamily="34" charset="77"/>
            </a:endParaRPr>
          </a:p>
        </p:txBody>
      </p:sp>
      <p:sp>
        <p:nvSpPr>
          <p:cNvPr id="11" name="ZoneTexte 10">
            <a:extLst>
              <a:ext uri="{FF2B5EF4-FFF2-40B4-BE49-F238E27FC236}">
                <a16:creationId xmlns:a16="http://schemas.microsoft.com/office/drawing/2014/main" id="{689E8DD5-A58B-7DF7-7C2A-C23E43242341}"/>
              </a:ext>
            </a:extLst>
          </p:cNvPr>
          <p:cNvSpPr txBox="1"/>
          <p:nvPr/>
        </p:nvSpPr>
        <p:spPr>
          <a:xfrm>
            <a:off x="276276" y="3613668"/>
            <a:ext cx="6116594" cy="984885"/>
          </a:xfrm>
          <a:prstGeom prst="rect">
            <a:avLst/>
          </a:prstGeom>
          <a:noFill/>
        </p:spPr>
        <p:txBody>
          <a:bodyPr wrap="square">
            <a:spAutoFit/>
          </a:bodyPr>
          <a:lstStyle/>
          <a:p>
            <a:r>
              <a:rPr lang="fr-CH" sz="3600" b="1" dirty="0">
                <a:solidFill>
                  <a:srgbClr val="000000"/>
                </a:solidFill>
                <a:latin typeface="Arial Rounded MT Bold" panose="020F0704030504030204" pitchFamily="34" charset="77"/>
              </a:rPr>
              <a:t>Toutes les salles :</a:t>
            </a:r>
            <a:br>
              <a:rPr lang="fr-CH" sz="3600" b="1" dirty="0">
                <a:solidFill>
                  <a:srgbClr val="000000"/>
                </a:solidFill>
                <a:latin typeface="Arial Rounded MT Bold" panose="020F0704030504030204" pitchFamily="34" charset="77"/>
              </a:rPr>
            </a:br>
            <a:r>
              <a:rPr lang="fr-CH" sz="2200" dirty="0">
                <a:solidFill>
                  <a:srgbClr val="1F6BC0"/>
                </a:solidFill>
                <a:latin typeface="Helvetica Neue" panose="02000503000000020004" pitchFamily="2" charset="0"/>
              </a:rPr>
              <a:t>https://</a:t>
            </a:r>
            <a:r>
              <a:rPr lang="fr-CH" sz="2200" dirty="0" err="1">
                <a:solidFill>
                  <a:srgbClr val="1F6BC0"/>
                </a:solidFill>
                <a:latin typeface="Helvetica Neue" panose="02000503000000020004" pitchFamily="2" charset="0"/>
              </a:rPr>
              <a:t>lessurvivantes-lefilm.com</a:t>
            </a:r>
            <a:endParaRPr lang="fr-CH" sz="2200" dirty="0">
              <a:solidFill>
                <a:srgbClr val="1F6BC0"/>
              </a:solidFill>
              <a:latin typeface="Helvetica Neue" panose="02000503000000020004" pitchFamily="2" charset="0"/>
            </a:endParaRPr>
          </a:p>
        </p:txBody>
      </p:sp>
      <p:pic>
        <p:nvPicPr>
          <p:cNvPr id="4" name="Image 3">
            <a:extLst>
              <a:ext uri="{FF2B5EF4-FFF2-40B4-BE49-F238E27FC236}">
                <a16:creationId xmlns:a16="http://schemas.microsoft.com/office/drawing/2014/main" id="{189B1ECD-F008-0D3E-DA4D-1D92EB1F751D}"/>
              </a:ext>
            </a:extLst>
          </p:cNvPr>
          <p:cNvPicPr>
            <a:picLocks noChangeAspect="1"/>
          </p:cNvPicPr>
          <p:nvPr/>
        </p:nvPicPr>
        <p:blipFill>
          <a:blip r:embed="rId2"/>
          <a:stretch>
            <a:fillRect/>
          </a:stretch>
        </p:blipFill>
        <p:spPr>
          <a:xfrm>
            <a:off x="5305450" y="411400"/>
            <a:ext cx="6610274" cy="5894160"/>
          </a:xfrm>
          <a:prstGeom prst="rect">
            <a:avLst/>
          </a:prstGeom>
          <a:ln>
            <a:solidFill>
              <a:schemeClr val="tx1"/>
            </a:solidFill>
          </a:ln>
        </p:spPr>
      </p:pic>
      <p:sp>
        <p:nvSpPr>
          <p:cNvPr id="9" name="ZoneTexte 8">
            <a:extLst>
              <a:ext uri="{FF2B5EF4-FFF2-40B4-BE49-F238E27FC236}">
                <a16:creationId xmlns:a16="http://schemas.microsoft.com/office/drawing/2014/main" id="{31883AF9-58FA-173B-3715-BD3C531055D6}"/>
              </a:ext>
            </a:extLst>
          </p:cNvPr>
          <p:cNvSpPr txBox="1"/>
          <p:nvPr/>
        </p:nvSpPr>
        <p:spPr>
          <a:xfrm>
            <a:off x="373258" y="4259999"/>
            <a:ext cx="6172200" cy="400110"/>
          </a:xfrm>
          <a:prstGeom prst="rect">
            <a:avLst/>
          </a:prstGeom>
          <a:noFill/>
        </p:spPr>
        <p:txBody>
          <a:bodyPr wrap="square">
            <a:spAutoFit/>
          </a:bodyPr>
          <a:lstStyle/>
          <a:p>
            <a:endParaRPr lang="fr-CH" sz="2000" dirty="0">
              <a:solidFill>
                <a:srgbClr val="1F6BC0"/>
              </a:solidFill>
              <a:effectLst/>
              <a:latin typeface="Helvetica Neue" panose="02000503000000020004" pitchFamily="2" charset="0"/>
            </a:endParaRPr>
          </a:p>
        </p:txBody>
      </p:sp>
    </p:spTree>
    <p:extLst>
      <p:ext uri="{BB962C8B-B14F-4D97-AF65-F5344CB8AC3E}">
        <p14:creationId xmlns:p14="http://schemas.microsoft.com/office/powerpoint/2010/main" val="616640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0.70"/>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87BBCB5F-2A0E-E2D8-6CC9-E833160CADCE}"/>
              </a:ext>
            </a:extLst>
          </p:cNvPr>
          <p:cNvSpPr txBox="1"/>
          <p:nvPr/>
        </p:nvSpPr>
        <p:spPr>
          <a:xfrm>
            <a:off x="610972" y="193163"/>
            <a:ext cx="9537739" cy="1754326"/>
          </a:xfrm>
          <a:prstGeom prst="rect">
            <a:avLst/>
          </a:prstGeom>
          <a:noFill/>
        </p:spPr>
        <p:txBody>
          <a:bodyPr wrap="square">
            <a:spAutoFit/>
          </a:bodyPr>
          <a:lstStyle/>
          <a:p>
            <a:r>
              <a:rPr lang="fr-CH" sz="5400" dirty="0">
                <a:latin typeface="Gill Sans Ultra Bold" panose="020B0A02020104020203" pitchFamily="34" charset="77"/>
              </a:rPr>
              <a:t>Klaus Schwab</a:t>
            </a:r>
          </a:p>
          <a:p>
            <a:r>
              <a:rPr lang="fr-CH" sz="5400" dirty="0">
                <a:latin typeface="Gill Sans Ultra Bold" panose="020B0A02020104020203" pitchFamily="34" charset="77"/>
              </a:rPr>
              <a:t>est rétrogradé</a:t>
            </a:r>
          </a:p>
        </p:txBody>
      </p:sp>
      <p:sp>
        <p:nvSpPr>
          <p:cNvPr id="9" name="ZoneTexte 8">
            <a:extLst>
              <a:ext uri="{FF2B5EF4-FFF2-40B4-BE49-F238E27FC236}">
                <a16:creationId xmlns:a16="http://schemas.microsoft.com/office/drawing/2014/main" id="{5C02514F-BA87-E67C-4A7E-F70BE6973934}"/>
              </a:ext>
            </a:extLst>
          </p:cNvPr>
          <p:cNvSpPr txBox="1"/>
          <p:nvPr/>
        </p:nvSpPr>
        <p:spPr>
          <a:xfrm>
            <a:off x="610972" y="2012590"/>
            <a:ext cx="2741828" cy="461665"/>
          </a:xfrm>
          <a:prstGeom prst="rect">
            <a:avLst/>
          </a:prstGeom>
          <a:noFill/>
        </p:spPr>
        <p:txBody>
          <a:bodyPr wrap="square">
            <a:spAutoFit/>
          </a:bodyPr>
          <a:lstStyle/>
          <a:p>
            <a:r>
              <a:rPr lang="fr-CH" sz="2400" dirty="0">
                <a:effectLst/>
                <a:highlight>
                  <a:srgbClr val="FFFF00"/>
                </a:highlight>
                <a:latin typeface="Arial Rounded MT Bold" panose="020F0704030504030204" pitchFamily="34" charset="77"/>
              </a:rPr>
              <a:t>21 mai 2024</a:t>
            </a:r>
            <a:endParaRPr lang="fr-FR" sz="2400" dirty="0">
              <a:highlight>
                <a:srgbClr val="FFFF00"/>
              </a:highlight>
              <a:latin typeface="Arial Rounded MT Bold" panose="020F0704030504030204" pitchFamily="34" charset="77"/>
            </a:endParaRPr>
          </a:p>
        </p:txBody>
      </p:sp>
      <p:pic>
        <p:nvPicPr>
          <p:cNvPr id="2" name="Image 1">
            <a:extLst>
              <a:ext uri="{FF2B5EF4-FFF2-40B4-BE49-F238E27FC236}">
                <a16:creationId xmlns:a16="http://schemas.microsoft.com/office/drawing/2014/main" id="{839BEB8C-DFCC-4984-997F-6CF4E731780D}"/>
              </a:ext>
            </a:extLst>
          </p:cNvPr>
          <p:cNvPicPr>
            <a:picLocks noChangeAspect="1"/>
          </p:cNvPicPr>
          <p:nvPr/>
        </p:nvPicPr>
        <p:blipFill>
          <a:blip r:embed="rId2"/>
          <a:stretch>
            <a:fillRect/>
          </a:stretch>
        </p:blipFill>
        <p:spPr>
          <a:xfrm>
            <a:off x="7840373" y="0"/>
            <a:ext cx="4157663" cy="6858000"/>
          </a:xfrm>
          <a:prstGeom prst="rect">
            <a:avLst/>
          </a:prstGeom>
          <a:ln>
            <a:solidFill>
              <a:schemeClr val="tx1"/>
            </a:solidFill>
          </a:ln>
        </p:spPr>
      </p:pic>
      <p:sp>
        <p:nvSpPr>
          <p:cNvPr id="17" name="ZoneTexte 16">
            <a:extLst>
              <a:ext uri="{FF2B5EF4-FFF2-40B4-BE49-F238E27FC236}">
                <a16:creationId xmlns:a16="http://schemas.microsoft.com/office/drawing/2014/main" id="{2EDD047A-ACF5-007E-5E97-5D9830003F53}"/>
              </a:ext>
            </a:extLst>
          </p:cNvPr>
          <p:cNvSpPr txBox="1"/>
          <p:nvPr/>
        </p:nvSpPr>
        <p:spPr>
          <a:xfrm>
            <a:off x="610972" y="2887680"/>
            <a:ext cx="6096000" cy="2862322"/>
          </a:xfrm>
          <a:prstGeom prst="rect">
            <a:avLst/>
          </a:prstGeom>
          <a:noFill/>
        </p:spPr>
        <p:txBody>
          <a:bodyPr wrap="square">
            <a:spAutoFit/>
          </a:bodyPr>
          <a:lstStyle/>
          <a:p>
            <a:r>
              <a:rPr lang="fr-CH" sz="3600" b="1" dirty="0">
                <a:solidFill>
                  <a:schemeClr val="tx1"/>
                </a:solidFill>
              </a:rPr>
              <a:t>D’ici janvier 2025, Klaus Schwab passera du poste de président exécutif à celui de président du conseil de fondation. </a:t>
            </a:r>
            <a:endParaRPr lang="fr-CH" sz="3600" dirty="0">
              <a:solidFill>
                <a:schemeClr val="tx1"/>
              </a:solidFill>
            </a:endParaRPr>
          </a:p>
        </p:txBody>
      </p:sp>
      <p:sp>
        <p:nvSpPr>
          <p:cNvPr id="13" name="ZoneTexte 12">
            <a:extLst>
              <a:ext uri="{FF2B5EF4-FFF2-40B4-BE49-F238E27FC236}">
                <a16:creationId xmlns:a16="http://schemas.microsoft.com/office/drawing/2014/main" id="{E8B7C974-D10B-DC1C-2A35-FD0C7907854B}"/>
              </a:ext>
            </a:extLst>
          </p:cNvPr>
          <p:cNvSpPr txBox="1"/>
          <p:nvPr/>
        </p:nvSpPr>
        <p:spPr>
          <a:xfrm>
            <a:off x="5824723" y="6027002"/>
            <a:ext cx="2654259" cy="553998"/>
          </a:xfrm>
          <a:prstGeom prst="rect">
            <a:avLst/>
          </a:prstGeom>
          <a:solidFill>
            <a:schemeClr val="bg1"/>
          </a:solidFill>
          <a:ln>
            <a:solidFill>
              <a:schemeClr val="tx1"/>
            </a:solidFill>
          </a:ln>
        </p:spPr>
        <p:txBody>
          <a:bodyPr wrap="square">
            <a:spAutoFit/>
          </a:bodyPr>
          <a:lstStyle/>
          <a:p>
            <a:r>
              <a:rPr lang="fr-CH" b="1" dirty="0">
                <a:effectLst/>
                <a:latin typeface="Arial Rounded MT Bold" panose="020F0704030504030204" pitchFamily="34" charset="77"/>
              </a:rPr>
              <a:t>Klaus Schwab</a:t>
            </a:r>
          </a:p>
          <a:p>
            <a:r>
              <a:rPr lang="fr-CH" sz="1200" dirty="0">
                <a:latin typeface="Arial Rounded MT Bold" panose="020F0704030504030204" pitchFamily="34" charset="77"/>
              </a:rPr>
              <a:t>F</a:t>
            </a:r>
            <a:r>
              <a:rPr lang="fr-CH" sz="1200" dirty="0">
                <a:effectLst/>
                <a:latin typeface="Arial Rounded MT Bold" panose="020F0704030504030204" pitchFamily="34" charset="77"/>
              </a:rPr>
              <a:t>ondateur et Président du WEF</a:t>
            </a:r>
            <a:endParaRPr lang="fr-FR" sz="1200" dirty="0">
              <a:latin typeface="Arial Rounded MT Bold" panose="020F0704030504030204" pitchFamily="34" charset="77"/>
            </a:endParaRPr>
          </a:p>
        </p:txBody>
      </p:sp>
      <p:sp>
        <p:nvSpPr>
          <p:cNvPr id="18" name="ZoneTexte 17">
            <a:extLst>
              <a:ext uri="{FF2B5EF4-FFF2-40B4-BE49-F238E27FC236}">
                <a16:creationId xmlns:a16="http://schemas.microsoft.com/office/drawing/2014/main" id="{BD633E0A-5D06-B547-30E5-CA1425CAC425}"/>
              </a:ext>
            </a:extLst>
          </p:cNvPr>
          <p:cNvSpPr txBox="1"/>
          <p:nvPr/>
        </p:nvSpPr>
        <p:spPr>
          <a:xfrm>
            <a:off x="5824723" y="4321774"/>
            <a:ext cx="1124863" cy="2092881"/>
          </a:xfrm>
          <a:prstGeom prst="rect">
            <a:avLst/>
          </a:prstGeom>
          <a:noFill/>
        </p:spPr>
        <p:txBody>
          <a:bodyPr wrap="square">
            <a:spAutoFit/>
          </a:bodyPr>
          <a:lstStyle/>
          <a:p>
            <a:r>
              <a:rPr lang="fr-CH" sz="13000" dirty="0">
                <a:solidFill>
                  <a:srgbClr val="000000"/>
                </a:solidFill>
                <a:effectLst/>
                <a:latin typeface="Helvetica Neue" panose="02000503000000020004" pitchFamily="2" charset="0"/>
              </a:rPr>
              <a:t>⚡️</a:t>
            </a:r>
          </a:p>
        </p:txBody>
      </p:sp>
    </p:spTree>
    <p:extLst>
      <p:ext uri="{BB962C8B-B14F-4D97-AF65-F5344CB8AC3E}">
        <p14:creationId xmlns:p14="http://schemas.microsoft.com/office/powerpoint/2010/main" val="3623743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1000" fill="hold"/>
                                        <p:tgtEl>
                                          <p:spTgt spid="17"/>
                                        </p:tgtEl>
                                        <p:attrNameLst>
                                          <p:attrName>ppt_w</p:attrName>
                                        </p:attrNameLst>
                                      </p:cBhvr>
                                      <p:tavLst>
                                        <p:tav tm="0">
                                          <p:val>
                                            <p:strVal val="#ppt_w*0.70"/>
                                          </p:val>
                                        </p:tav>
                                        <p:tav tm="100000">
                                          <p:val>
                                            <p:strVal val="#ppt_w"/>
                                          </p:val>
                                        </p:tav>
                                      </p:tavLst>
                                    </p:anim>
                                    <p:anim calcmode="lin" valueType="num">
                                      <p:cBhvr>
                                        <p:cTn id="13" dur="1000" fill="hold"/>
                                        <p:tgtEl>
                                          <p:spTgt spid="17"/>
                                        </p:tgtEl>
                                        <p:attrNameLst>
                                          <p:attrName>ppt_h</p:attrName>
                                        </p:attrNameLst>
                                      </p:cBhvr>
                                      <p:tavLst>
                                        <p:tav tm="0">
                                          <p:val>
                                            <p:strVal val="#ppt_h"/>
                                          </p:val>
                                        </p:tav>
                                        <p:tav tm="100000">
                                          <p:val>
                                            <p:strVal val="#ppt_h"/>
                                          </p:val>
                                        </p:tav>
                                      </p:tavLst>
                                    </p:anim>
                                    <p:animEffect transition="in" filter="fade">
                                      <p:cBhvr>
                                        <p:cTn id="14" dur="1000"/>
                                        <p:tgtEl>
                                          <p:spTgt spid="17"/>
                                        </p:tgtEl>
                                      </p:cBhvr>
                                    </p:animEffect>
                                  </p:childTnLst>
                                </p:cTn>
                              </p:par>
                              <p:par>
                                <p:cTn id="15" presetID="55"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1000" fill="hold"/>
                                        <p:tgtEl>
                                          <p:spTgt spid="2"/>
                                        </p:tgtEl>
                                        <p:attrNameLst>
                                          <p:attrName>ppt_w</p:attrName>
                                        </p:attrNameLst>
                                      </p:cBhvr>
                                      <p:tavLst>
                                        <p:tav tm="0">
                                          <p:val>
                                            <p:strVal val="#ppt_w*0.70"/>
                                          </p:val>
                                        </p:tav>
                                        <p:tav tm="100000">
                                          <p:val>
                                            <p:strVal val="#ppt_w"/>
                                          </p:val>
                                        </p:tav>
                                      </p:tavLst>
                                    </p:anim>
                                    <p:anim calcmode="lin" valueType="num">
                                      <p:cBhvr>
                                        <p:cTn id="18" dur="1000" fill="hold"/>
                                        <p:tgtEl>
                                          <p:spTgt spid="2"/>
                                        </p:tgtEl>
                                        <p:attrNameLst>
                                          <p:attrName>ppt_h</p:attrName>
                                        </p:attrNameLst>
                                      </p:cBhvr>
                                      <p:tavLst>
                                        <p:tav tm="0">
                                          <p:val>
                                            <p:strVal val="#ppt_h"/>
                                          </p:val>
                                        </p:tav>
                                        <p:tav tm="100000">
                                          <p:val>
                                            <p:strVal val="#ppt_h"/>
                                          </p:val>
                                        </p:tav>
                                      </p:tavLst>
                                    </p:anim>
                                    <p:animEffect transition="in" filter="fade">
                                      <p:cBhvr>
                                        <p:cTn id="19" dur="1000"/>
                                        <p:tgtEl>
                                          <p:spTgt spid="2"/>
                                        </p:tgtEl>
                                      </p:cBhvr>
                                    </p:animEffect>
                                  </p:childTnLst>
                                </p:cTn>
                              </p:par>
                              <p:par>
                                <p:cTn id="20" presetID="55"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1000" fill="hold"/>
                                        <p:tgtEl>
                                          <p:spTgt spid="13"/>
                                        </p:tgtEl>
                                        <p:attrNameLst>
                                          <p:attrName>ppt_w</p:attrName>
                                        </p:attrNameLst>
                                      </p:cBhvr>
                                      <p:tavLst>
                                        <p:tav tm="0">
                                          <p:val>
                                            <p:strVal val="#ppt_w*0.70"/>
                                          </p:val>
                                        </p:tav>
                                        <p:tav tm="100000">
                                          <p:val>
                                            <p:strVal val="#ppt_w"/>
                                          </p:val>
                                        </p:tav>
                                      </p:tavLst>
                                    </p:anim>
                                    <p:anim calcmode="lin" valueType="num">
                                      <p:cBhvr>
                                        <p:cTn id="23" dur="1000" fill="hold"/>
                                        <p:tgtEl>
                                          <p:spTgt spid="13"/>
                                        </p:tgtEl>
                                        <p:attrNameLst>
                                          <p:attrName>ppt_h</p:attrName>
                                        </p:attrNameLst>
                                      </p:cBhvr>
                                      <p:tavLst>
                                        <p:tav tm="0">
                                          <p:val>
                                            <p:strVal val="#ppt_h"/>
                                          </p:val>
                                        </p:tav>
                                        <p:tav tm="100000">
                                          <p:val>
                                            <p:strVal val="#ppt_h"/>
                                          </p:val>
                                        </p:tav>
                                      </p:tavLst>
                                    </p:anim>
                                    <p:animEffect transition="in" filter="fade">
                                      <p:cBhvr>
                                        <p:cTn id="24" dur="10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38" presetClass="entr" presetSubtype="0" accel="50000" fill="hold" grpId="0" nodeType="clickEffect">
                                  <p:stCondLst>
                                    <p:cond delay="0"/>
                                  </p:stCondLst>
                                  <p:iterate type="lt">
                                    <p:tmPct val="50000"/>
                                  </p:iterate>
                                  <p:childTnLst>
                                    <p:set>
                                      <p:cBhvr>
                                        <p:cTn id="28" dur="1" fill="hold">
                                          <p:stCondLst>
                                            <p:cond delay="0"/>
                                          </p:stCondLst>
                                        </p:cTn>
                                        <p:tgtEl>
                                          <p:spTgt spid="18"/>
                                        </p:tgtEl>
                                        <p:attrNameLst>
                                          <p:attrName>style.visibility</p:attrName>
                                        </p:attrNameLst>
                                      </p:cBhvr>
                                      <p:to>
                                        <p:strVal val="visible"/>
                                      </p:to>
                                    </p:set>
                                    <p:set>
                                      <p:cBhvr>
                                        <p:cTn id="29" dur="455" fill="hold">
                                          <p:stCondLst>
                                            <p:cond delay="0"/>
                                          </p:stCondLst>
                                        </p:cTn>
                                        <p:tgtEl>
                                          <p:spTgt spid="18"/>
                                        </p:tgtEl>
                                        <p:attrNameLst>
                                          <p:attrName>style.rotation</p:attrName>
                                        </p:attrNameLst>
                                      </p:cBhvr>
                                      <p:to>
                                        <p:strVal val="-45.0"/>
                                      </p:to>
                                    </p:set>
                                    <p:anim calcmode="lin" valueType="num">
                                      <p:cBhvr>
                                        <p:cTn id="30" dur="455" fill="hold">
                                          <p:stCondLst>
                                            <p:cond delay="455"/>
                                          </p:stCondLst>
                                        </p:cTn>
                                        <p:tgtEl>
                                          <p:spTgt spid="18"/>
                                        </p:tgtEl>
                                        <p:attrNameLst>
                                          <p:attrName>style.rotation</p:attrName>
                                        </p:attrNameLst>
                                      </p:cBhvr>
                                      <p:tavLst>
                                        <p:tav tm="0">
                                          <p:val>
                                            <p:fltVal val="-45"/>
                                          </p:val>
                                        </p:tav>
                                        <p:tav tm="69900">
                                          <p:val>
                                            <p:fltVal val="45"/>
                                          </p:val>
                                        </p:tav>
                                        <p:tav tm="100000">
                                          <p:val>
                                            <p:fltVal val="0"/>
                                          </p:val>
                                        </p:tav>
                                      </p:tavLst>
                                    </p:anim>
                                    <p:anim calcmode="lin" valueType="num">
                                      <p:cBhvr>
                                        <p:cTn id="31" dur="455" fill="hold">
                                          <p:stCondLst>
                                            <p:cond delay="0"/>
                                          </p:stCondLst>
                                        </p:cTn>
                                        <p:tgtEl>
                                          <p:spTgt spid="18"/>
                                        </p:tgtEl>
                                        <p:attrNameLst>
                                          <p:attrName>ppt_y</p:attrName>
                                        </p:attrNameLst>
                                      </p:cBhvr>
                                      <p:tavLst>
                                        <p:tav tm="0">
                                          <p:val>
                                            <p:strVal val="#ppt_y-1"/>
                                          </p:val>
                                        </p:tav>
                                        <p:tav tm="100000">
                                          <p:val>
                                            <p:strVal val="#ppt_y-(0.354*#ppt_w-0.172*#ppt_h)"/>
                                          </p:val>
                                        </p:tav>
                                      </p:tavLst>
                                    </p:anim>
                                    <p:anim calcmode="lin" valueType="num">
                                      <p:cBhvr>
                                        <p:cTn id="32" dur="156" decel="50000" autoRev="1" fill="hold">
                                          <p:stCondLst>
                                            <p:cond delay="455"/>
                                          </p:stCondLst>
                                        </p:cTn>
                                        <p:tgtEl>
                                          <p:spTgt spid="18"/>
                                        </p:tgtEl>
                                        <p:attrNameLst>
                                          <p:attrName>ppt_y</p:attrName>
                                        </p:attrNameLst>
                                      </p:cBhvr>
                                      <p:tavLst>
                                        <p:tav tm="0">
                                          <p:val>
                                            <p:strVal val="#ppt_y-(0.354*#ppt_w-0.172*#ppt_h)"/>
                                          </p:val>
                                        </p:tav>
                                        <p:tav tm="100000">
                                          <p:val>
                                            <p:strVal val="#ppt_y-(0.354*#ppt_w-0.172*#ppt_h)-#ppt_h/2"/>
                                          </p:val>
                                        </p:tav>
                                      </p:tavLst>
                                    </p:anim>
                                    <p:anim calcmode="lin" valueType="num">
                                      <p:cBhvr>
                                        <p:cTn id="33" dur="136" fill="hold">
                                          <p:stCondLst>
                                            <p:cond delay="864"/>
                                          </p:stCondLst>
                                        </p:cTn>
                                        <p:tgtEl>
                                          <p:spTgt spid="18"/>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7" grpId="0"/>
      <p:bldP spid="13" grpId="0" animBg="1"/>
      <p:bldP spid="18"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87BBCB5F-2A0E-E2D8-6CC9-E833160CADCE}"/>
              </a:ext>
            </a:extLst>
          </p:cNvPr>
          <p:cNvSpPr txBox="1"/>
          <p:nvPr/>
        </p:nvSpPr>
        <p:spPr>
          <a:xfrm>
            <a:off x="610972" y="193163"/>
            <a:ext cx="9537739" cy="2585323"/>
          </a:xfrm>
          <a:prstGeom prst="rect">
            <a:avLst/>
          </a:prstGeom>
          <a:noFill/>
        </p:spPr>
        <p:txBody>
          <a:bodyPr wrap="square">
            <a:spAutoFit/>
          </a:bodyPr>
          <a:lstStyle/>
          <a:p>
            <a:r>
              <a:rPr lang="fr-CH" sz="5400" dirty="0">
                <a:latin typeface="Gill Sans Ultra Bold" panose="020B0A02020104020203" pitchFamily="34" charset="77"/>
              </a:rPr>
              <a:t>L’ex-ministre japonais présente </a:t>
            </a:r>
          </a:p>
          <a:p>
            <a:r>
              <a:rPr lang="fr-CH" sz="5400" dirty="0">
                <a:latin typeface="Gill Sans Ultra Bold" panose="020B0A02020104020203" pitchFamily="34" charset="77"/>
              </a:rPr>
              <a:t>ses excuses</a:t>
            </a:r>
          </a:p>
        </p:txBody>
      </p:sp>
      <p:sp>
        <p:nvSpPr>
          <p:cNvPr id="9" name="ZoneTexte 8">
            <a:extLst>
              <a:ext uri="{FF2B5EF4-FFF2-40B4-BE49-F238E27FC236}">
                <a16:creationId xmlns:a16="http://schemas.microsoft.com/office/drawing/2014/main" id="{5C02514F-BA87-E67C-4A7E-F70BE6973934}"/>
              </a:ext>
            </a:extLst>
          </p:cNvPr>
          <p:cNvSpPr txBox="1"/>
          <p:nvPr/>
        </p:nvSpPr>
        <p:spPr>
          <a:xfrm>
            <a:off x="610972" y="2659704"/>
            <a:ext cx="2741828" cy="461665"/>
          </a:xfrm>
          <a:prstGeom prst="rect">
            <a:avLst/>
          </a:prstGeom>
          <a:noFill/>
        </p:spPr>
        <p:txBody>
          <a:bodyPr wrap="square">
            <a:spAutoFit/>
          </a:bodyPr>
          <a:lstStyle/>
          <a:p>
            <a:r>
              <a:rPr lang="fr-CH" sz="2400" dirty="0">
                <a:highlight>
                  <a:srgbClr val="FFFF00"/>
                </a:highlight>
                <a:latin typeface="Arial Rounded MT Bold" panose="020F0704030504030204" pitchFamily="34" charset="77"/>
              </a:rPr>
              <a:t>31 mai</a:t>
            </a:r>
            <a:r>
              <a:rPr lang="fr-CH" sz="2400" dirty="0">
                <a:effectLst/>
                <a:highlight>
                  <a:srgbClr val="FFFF00"/>
                </a:highlight>
                <a:latin typeface="Arial Rounded MT Bold" panose="020F0704030504030204" pitchFamily="34" charset="77"/>
              </a:rPr>
              <a:t> 2024</a:t>
            </a:r>
            <a:endParaRPr lang="fr-FR" sz="2400" dirty="0">
              <a:highlight>
                <a:srgbClr val="FFFF00"/>
              </a:highlight>
              <a:latin typeface="Arial Rounded MT Bold" panose="020F0704030504030204" pitchFamily="34" charset="77"/>
            </a:endParaRPr>
          </a:p>
        </p:txBody>
      </p:sp>
      <p:sp>
        <p:nvSpPr>
          <p:cNvPr id="13" name="ZoneTexte 12">
            <a:extLst>
              <a:ext uri="{FF2B5EF4-FFF2-40B4-BE49-F238E27FC236}">
                <a16:creationId xmlns:a16="http://schemas.microsoft.com/office/drawing/2014/main" id="{E8B7C974-D10B-DC1C-2A35-FD0C7907854B}"/>
              </a:ext>
            </a:extLst>
          </p:cNvPr>
          <p:cNvSpPr txBox="1"/>
          <p:nvPr/>
        </p:nvSpPr>
        <p:spPr>
          <a:xfrm>
            <a:off x="8983918" y="5698672"/>
            <a:ext cx="2654259" cy="738664"/>
          </a:xfrm>
          <a:prstGeom prst="rect">
            <a:avLst/>
          </a:prstGeom>
          <a:solidFill>
            <a:schemeClr val="bg1"/>
          </a:solidFill>
          <a:ln>
            <a:solidFill>
              <a:schemeClr val="tx1"/>
            </a:solidFill>
          </a:ln>
        </p:spPr>
        <p:txBody>
          <a:bodyPr wrap="square">
            <a:spAutoFit/>
          </a:bodyPr>
          <a:lstStyle/>
          <a:p>
            <a:r>
              <a:rPr lang="fr-CH" b="1" dirty="0" err="1">
                <a:latin typeface="Arial Rounded MT Bold" panose="020F0704030504030204" pitchFamily="34" charset="77"/>
              </a:rPr>
              <a:t>Kazuhiro</a:t>
            </a:r>
            <a:r>
              <a:rPr lang="fr-CH" b="1" dirty="0">
                <a:latin typeface="Arial Rounded MT Bold" panose="020F0704030504030204" pitchFamily="34" charset="77"/>
              </a:rPr>
              <a:t> </a:t>
            </a:r>
            <a:r>
              <a:rPr lang="fr-CH" b="1" dirty="0" err="1">
                <a:latin typeface="Arial Rounded MT Bold" panose="020F0704030504030204" pitchFamily="34" charset="77"/>
              </a:rPr>
              <a:t>Haraguchi</a:t>
            </a:r>
            <a:endParaRPr lang="fr-CH" b="1" dirty="0">
              <a:effectLst/>
              <a:latin typeface="Arial Rounded MT Bold" panose="020F0704030504030204" pitchFamily="34" charset="77"/>
            </a:endParaRPr>
          </a:p>
          <a:p>
            <a:r>
              <a:rPr lang="fr-CH" sz="1200" dirty="0">
                <a:latin typeface="Arial Rounded MT Bold" panose="020F0704030504030204" pitchFamily="34" charset="77"/>
              </a:rPr>
              <a:t>Ministre des Affaires Intérieures</a:t>
            </a:r>
            <a:br>
              <a:rPr lang="fr-CH" sz="1200" dirty="0">
                <a:latin typeface="Arial Rounded MT Bold" panose="020F0704030504030204" pitchFamily="34" charset="77"/>
              </a:rPr>
            </a:br>
            <a:r>
              <a:rPr lang="fr-CH" sz="1200" dirty="0">
                <a:latin typeface="Arial Rounded MT Bold" panose="020F0704030504030204" pitchFamily="34" charset="77"/>
              </a:rPr>
              <a:t>(2009-2010)</a:t>
            </a:r>
            <a:endParaRPr lang="fr-FR" sz="1200" dirty="0">
              <a:latin typeface="Arial Rounded MT Bold" panose="020F0704030504030204" pitchFamily="34" charset="77"/>
            </a:endParaRPr>
          </a:p>
        </p:txBody>
      </p:sp>
      <p:sp>
        <p:nvSpPr>
          <p:cNvPr id="11" name="ZoneTexte 10">
            <a:extLst>
              <a:ext uri="{FF2B5EF4-FFF2-40B4-BE49-F238E27FC236}">
                <a16:creationId xmlns:a16="http://schemas.microsoft.com/office/drawing/2014/main" id="{786B1EEC-9F67-0007-5C06-113C6D9BA240}"/>
              </a:ext>
            </a:extLst>
          </p:cNvPr>
          <p:cNvSpPr txBox="1"/>
          <p:nvPr/>
        </p:nvSpPr>
        <p:spPr>
          <a:xfrm>
            <a:off x="610972" y="3275654"/>
            <a:ext cx="4885553" cy="3046988"/>
          </a:xfrm>
          <a:prstGeom prst="rect">
            <a:avLst/>
          </a:prstGeom>
          <a:noFill/>
        </p:spPr>
        <p:txBody>
          <a:bodyPr wrap="square">
            <a:spAutoFit/>
          </a:bodyPr>
          <a:lstStyle/>
          <a:p>
            <a:r>
              <a:rPr lang="fr-CH" sz="2400" b="1" dirty="0" err="1">
                <a:solidFill>
                  <a:srgbClr val="000000"/>
                </a:solidFill>
                <a:effectLst/>
                <a:latin typeface="Helvetica Neue" panose="02000503000000020004" pitchFamily="2" charset="0"/>
              </a:rPr>
              <a:t>Kazuhiro</a:t>
            </a:r>
            <a:r>
              <a:rPr lang="fr-CH" sz="2400" b="1" dirty="0">
                <a:solidFill>
                  <a:srgbClr val="000000"/>
                </a:solidFill>
                <a:effectLst/>
                <a:latin typeface="Helvetica Neue" panose="02000503000000020004" pitchFamily="2" charset="0"/>
              </a:rPr>
              <a:t> </a:t>
            </a:r>
            <a:r>
              <a:rPr lang="fr-CH" sz="2400" b="1" dirty="0" err="1">
                <a:solidFill>
                  <a:srgbClr val="000000"/>
                </a:solidFill>
                <a:effectLst/>
                <a:latin typeface="Helvetica Neue" panose="02000503000000020004" pitchFamily="2" charset="0"/>
              </a:rPr>
              <a:t>Haraguchi</a:t>
            </a:r>
            <a:r>
              <a:rPr lang="fr-CH" sz="2400" b="1" dirty="0">
                <a:solidFill>
                  <a:srgbClr val="000000"/>
                </a:solidFill>
                <a:effectLst/>
                <a:latin typeface="Helvetica Neue" panose="02000503000000020004" pitchFamily="2" charset="0"/>
              </a:rPr>
              <a:t>, ex-Ministre des affaires intérieures et des communications au Japon et ex-membre du parlement, présente ses excuses publiques au peuple japonais pour les décès de masse causés par les injections "anti-covid".</a:t>
            </a:r>
            <a:endParaRPr lang="fr-CH" sz="2400" dirty="0">
              <a:solidFill>
                <a:srgbClr val="000000"/>
              </a:solidFill>
              <a:effectLst/>
              <a:latin typeface="Helvetica Neue" panose="02000503000000020004" pitchFamily="2" charset="0"/>
            </a:endParaRPr>
          </a:p>
        </p:txBody>
      </p:sp>
      <p:pic>
        <p:nvPicPr>
          <p:cNvPr id="4" name="Image 3">
            <a:extLst>
              <a:ext uri="{FF2B5EF4-FFF2-40B4-BE49-F238E27FC236}">
                <a16:creationId xmlns:a16="http://schemas.microsoft.com/office/drawing/2014/main" id="{DD921C48-45C1-BAE1-EF1C-E1FF45C80DD5}"/>
              </a:ext>
            </a:extLst>
          </p:cNvPr>
          <p:cNvPicPr>
            <a:picLocks noChangeAspect="1"/>
          </p:cNvPicPr>
          <p:nvPr/>
        </p:nvPicPr>
        <p:blipFill>
          <a:blip r:embed="rId2"/>
          <a:stretch>
            <a:fillRect/>
          </a:stretch>
        </p:blipFill>
        <p:spPr>
          <a:xfrm>
            <a:off x="5775712" y="2325991"/>
            <a:ext cx="5862465" cy="3201346"/>
          </a:xfrm>
          <a:prstGeom prst="rect">
            <a:avLst/>
          </a:prstGeom>
          <a:ln>
            <a:solidFill>
              <a:schemeClr val="tx1"/>
            </a:solidFill>
          </a:ln>
        </p:spPr>
      </p:pic>
      <p:sp>
        <p:nvSpPr>
          <p:cNvPr id="18" name="ZoneTexte 17">
            <a:extLst>
              <a:ext uri="{FF2B5EF4-FFF2-40B4-BE49-F238E27FC236}">
                <a16:creationId xmlns:a16="http://schemas.microsoft.com/office/drawing/2014/main" id="{BD633E0A-5D06-B547-30E5-CA1425CAC425}"/>
              </a:ext>
            </a:extLst>
          </p:cNvPr>
          <p:cNvSpPr txBox="1"/>
          <p:nvPr/>
        </p:nvSpPr>
        <p:spPr>
          <a:xfrm>
            <a:off x="5005760" y="4824176"/>
            <a:ext cx="1539904" cy="2400657"/>
          </a:xfrm>
          <a:prstGeom prst="rect">
            <a:avLst/>
          </a:prstGeom>
          <a:noFill/>
        </p:spPr>
        <p:txBody>
          <a:bodyPr wrap="square">
            <a:spAutoFit/>
          </a:bodyPr>
          <a:lstStyle/>
          <a:p>
            <a:r>
              <a:rPr lang="fr-CH" sz="15000" dirty="0">
                <a:solidFill>
                  <a:srgbClr val="000000"/>
                </a:solidFill>
                <a:effectLst/>
                <a:latin typeface="Helvetica Neue" panose="02000503000000020004" pitchFamily="2" charset="0"/>
              </a:rPr>
              <a:t>⚡️</a:t>
            </a:r>
          </a:p>
        </p:txBody>
      </p:sp>
      <p:sp>
        <p:nvSpPr>
          <p:cNvPr id="14" name="Bulle rectangulaire 13">
            <a:extLst>
              <a:ext uri="{FF2B5EF4-FFF2-40B4-BE49-F238E27FC236}">
                <a16:creationId xmlns:a16="http://schemas.microsoft.com/office/drawing/2014/main" id="{421D49DB-3466-6D41-1EB7-22FCDC4339C5}"/>
              </a:ext>
            </a:extLst>
          </p:cNvPr>
          <p:cNvSpPr/>
          <p:nvPr/>
        </p:nvSpPr>
        <p:spPr>
          <a:xfrm>
            <a:off x="8706944" y="420664"/>
            <a:ext cx="3060464" cy="2400657"/>
          </a:xfrm>
          <a:prstGeom prst="wedgeRectCallout">
            <a:avLst>
              <a:gd name="adj1" fmla="val -39869"/>
              <a:gd name="adj2" fmla="val 72368"/>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000" b="1" dirty="0">
                <a:solidFill>
                  <a:schemeClr val="tx1"/>
                </a:solidFill>
                <a:latin typeface="Arial Rounded MT Bold" panose="020F0704030504030204" pitchFamily="34" charset="77"/>
                <a:ea typeface="HGMaruGothicMPRO" panose="020F0600000000000000" pitchFamily="34" charset="-128"/>
              </a:rPr>
              <a:t>« </a:t>
            </a:r>
            <a:r>
              <a:rPr lang="fr-FR" sz="2000" b="1" dirty="0">
                <a:solidFill>
                  <a:schemeClr val="tx1"/>
                </a:solidFill>
                <a:highlight>
                  <a:srgbClr val="FFFF00"/>
                </a:highlight>
                <a:latin typeface="Arial Rounded MT Bold" panose="020F0704030504030204" pitchFamily="34" charset="77"/>
                <a:ea typeface="HGMaruGothicMPRO" panose="020F0600000000000000" pitchFamily="34" charset="-128"/>
              </a:rPr>
              <a:t>En tant que membre du parlement japonais, je tiens à m’excuser auprès de vous tous. Tant de personnes sont mortes et n’auraient pas dû. </a:t>
            </a:r>
            <a:r>
              <a:rPr lang="fr-FR" sz="2000" b="1" dirty="0">
                <a:solidFill>
                  <a:schemeClr val="tx1"/>
                </a:solidFill>
                <a:latin typeface="Arial Rounded MT Bold" panose="020F0704030504030204" pitchFamily="34" charset="77"/>
                <a:ea typeface="HGMaruGothicMPRO" panose="020F0600000000000000" pitchFamily="34" charset="-128"/>
              </a:rPr>
              <a:t>»</a:t>
            </a:r>
            <a:endParaRPr lang="fr-FR" sz="2000" dirty="0">
              <a:solidFill>
                <a:schemeClr val="tx1"/>
              </a:solidFill>
            </a:endParaRPr>
          </a:p>
        </p:txBody>
      </p:sp>
    </p:spTree>
    <p:extLst>
      <p:ext uri="{BB962C8B-B14F-4D97-AF65-F5344CB8AC3E}">
        <p14:creationId xmlns:p14="http://schemas.microsoft.com/office/powerpoint/2010/main" val="2301670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1000" fill="hold"/>
                                        <p:tgtEl>
                                          <p:spTgt spid="13"/>
                                        </p:tgtEl>
                                        <p:attrNameLst>
                                          <p:attrName>ppt_w</p:attrName>
                                        </p:attrNameLst>
                                      </p:cBhvr>
                                      <p:tavLst>
                                        <p:tav tm="0">
                                          <p:val>
                                            <p:strVal val="#ppt_w*0.70"/>
                                          </p:val>
                                        </p:tav>
                                        <p:tav tm="100000">
                                          <p:val>
                                            <p:strVal val="#ppt_w"/>
                                          </p:val>
                                        </p:tav>
                                      </p:tavLst>
                                    </p:anim>
                                    <p:anim calcmode="lin" valueType="num">
                                      <p:cBhvr>
                                        <p:cTn id="13" dur="1000" fill="hold"/>
                                        <p:tgtEl>
                                          <p:spTgt spid="13"/>
                                        </p:tgtEl>
                                        <p:attrNameLst>
                                          <p:attrName>ppt_h</p:attrName>
                                        </p:attrNameLst>
                                      </p:cBhvr>
                                      <p:tavLst>
                                        <p:tav tm="0">
                                          <p:val>
                                            <p:strVal val="#ppt_h"/>
                                          </p:val>
                                        </p:tav>
                                        <p:tav tm="100000">
                                          <p:val>
                                            <p:strVal val="#ppt_h"/>
                                          </p:val>
                                        </p:tav>
                                      </p:tavLst>
                                    </p:anim>
                                    <p:animEffect transition="in" filter="fade">
                                      <p:cBhvr>
                                        <p:cTn id="14" dur="10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38" presetClass="entr" presetSubtype="0" accel="50000" fill="hold" grpId="0" nodeType="clickEffect">
                                  <p:stCondLst>
                                    <p:cond delay="0"/>
                                  </p:stCondLst>
                                  <p:iterate type="lt">
                                    <p:tmPct val="50000"/>
                                  </p:iterate>
                                  <p:childTnLst>
                                    <p:set>
                                      <p:cBhvr>
                                        <p:cTn id="18" dur="1" fill="hold">
                                          <p:stCondLst>
                                            <p:cond delay="0"/>
                                          </p:stCondLst>
                                        </p:cTn>
                                        <p:tgtEl>
                                          <p:spTgt spid="18"/>
                                        </p:tgtEl>
                                        <p:attrNameLst>
                                          <p:attrName>style.visibility</p:attrName>
                                        </p:attrNameLst>
                                      </p:cBhvr>
                                      <p:to>
                                        <p:strVal val="visible"/>
                                      </p:to>
                                    </p:set>
                                    <p:set>
                                      <p:cBhvr>
                                        <p:cTn id="19" dur="455" fill="hold">
                                          <p:stCondLst>
                                            <p:cond delay="0"/>
                                          </p:stCondLst>
                                        </p:cTn>
                                        <p:tgtEl>
                                          <p:spTgt spid="18"/>
                                        </p:tgtEl>
                                        <p:attrNameLst>
                                          <p:attrName>style.rotation</p:attrName>
                                        </p:attrNameLst>
                                      </p:cBhvr>
                                      <p:to>
                                        <p:strVal val="-45.0"/>
                                      </p:to>
                                    </p:set>
                                    <p:anim calcmode="lin" valueType="num">
                                      <p:cBhvr>
                                        <p:cTn id="20" dur="455" fill="hold">
                                          <p:stCondLst>
                                            <p:cond delay="455"/>
                                          </p:stCondLst>
                                        </p:cTn>
                                        <p:tgtEl>
                                          <p:spTgt spid="18"/>
                                        </p:tgtEl>
                                        <p:attrNameLst>
                                          <p:attrName>style.rotation</p:attrName>
                                        </p:attrNameLst>
                                      </p:cBhvr>
                                      <p:tavLst>
                                        <p:tav tm="0">
                                          <p:val>
                                            <p:fltVal val="-45"/>
                                          </p:val>
                                        </p:tav>
                                        <p:tav tm="69900">
                                          <p:val>
                                            <p:fltVal val="45"/>
                                          </p:val>
                                        </p:tav>
                                        <p:tav tm="100000">
                                          <p:val>
                                            <p:fltVal val="0"/>
                                          </p:val>
                                        </p:tav>
                                      </p:tavLst>
                                    </p:anim>
                                    <p:anim calcmode="lin" valueType="num">
                                      <p:cBhvr>
                                        <p:cTn id="21" dur="455" fill="hold">
                                          <p:stCondLst>
                                            <p:cond delay="0"/>
                                          </p:stCondLst>
                                        </p:cTn>
                                        <p:tgtEl>
                                          <p:spTgt spid="18"/>
                                        </p:tgtEl>
                                        <p:attrNameLst>
                                          <p:attrName>ppt_y</p:attrName>
                                        </p:attrNameLst>
                                      </p:cBhvr>
                                      <p:tavLst>
                                        <p:tav tm="0">
                                          <p:val>
                                            <p:strVal val="#ppt_y-1"/>
                                          </p:val>
                                        </p:tav>
                                        <p:tav tm="100000">
                                          <p:val>
                                            <p:strVal val="#ppt_y-(0.354*#ppt_w-0.172*#ppt_h)"/>
                                          </p:val>
                                        </p:tav>
                                      </p:tavLst>
                                    </p:anim>
                                    <p:anim calcmode="lin" valueType="num">
                                      <p:cBhvr>
                                        <p:cTn id="22" dur="156" decel="50000" autoRev="1" fill="hold">
                                          <p:stCondLst>
                                            <p:cond delay="455"/>
                                          </p:stCondLst>
                                        </p:cTn>
                                        <p:tgtEl>
                                          <p:spTgt spid="18"/>
                                        </p:tgtEl>
                                        <p:attrNameLst>
                                          <p:attrName>ppt_y</p:attrName>
                                        </p:attrNameLst>
                                      </p:cBhvr>
                                      <p:tavLst>
                                        <p:tav tm="0">
                                          <p:val>
                                            <p:strVal val="#ppt_y-(0.354*#ppt_w-0.172*#ppt_h)"/>
                                          </p:val>
                                        </p:tav>
                                        <p:tav tm="100000">
                                          <p:val>
                                            <p:strVal val="#ppt_y-(0.354*#ppt_w-0.172*#ppt_h)-#ppt_h/2"/>
                                          </p:val>
                                        </p:tav>
                                      </p:tavLst>
                                    </p:anim>
                                    <p:anim calcmode="lin" valueType="num">
                                      <p:cBhvr>
                                        <p:cTn id="23" dur="136" fill="hold">
                                          <p:stCondLst>
                                            <p:cond delay="864"/>
                                          </p:stCondLst>
                                        </p:cTn>
                                        <p:tgtEl>
                                          <p:spTgt spid="18"/>
                                        </p:tgtEl>
                                        <p:attrNameLst>
                                          <p:attrName>ppt_y</p:attrName>
                                        </p:attrNameLst>
                                      </p:cBhvr>
                                      <p:tavLst>
                                        <p:tav tm="0">
                                          <p:val>
                                            <p:strVal val="#ppt_y-(0.354*#ppt_w-0.172*#ppt_h)"/>
                                          </p:val>
                                        </p:tav>
                                        <p:tav tm="100000">
                                          <p:val>
                                            <p:strVal val="#ppt_y"/>
                                          </p:val>
                                        </p:tav>
                                      </p:tavLst>
                                    </p:anim>
                                  </p:childTnLst>
                                </p:cTn>
                              </p:par>
                              <p:par>
                                <p:cTn id="24" presetID="12" presetClass="entr" presetSubtype="8"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500"/>
                                        <p:tgtEl>
                                          <p:spTgt spid="14"/>
                                        </p:tgtEl>
                                        <p:attrNameLst>
                                          <p:attrName>ppt_x</p:attrName>
                                        </p:attrNameLst>
                                      </p:cBhvr>
                                      <p:tavLst>
                                        <p:tav tm="0">
                                          <p:val>
                                            <p:strVal val="#ppt_x-#ppt_w*1.125000"/>
                                          </p:val>
                                        </p:tav>
                                        <p:tav tm="100000">
                                          <p:val>
                                            <p:strVal val="#ppt_x"/>
                                          </p:val>
                                        </p:tav>
                                      </p:tavLst>
                                    </p:anim>
                                    <p:animEffect transition="in" filter="wipe(right)">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animBg="1"/>
      <p:bldP spid="18" grpId="0"/>
      <p:bldP spid="1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87BBCB5F-2A0E-E2D8-6CC9-E833160CADCE}"/>
              </a:ext>
            </a:extLst>
          </p:cNvPr>
          <p:cNvSpPr txBox="1"/>
          <p:nvPr/>
        </p:nvSpPr>
        <p:spPr>
          <a:xfrm>
            <a:off x="610972" y="193163"/>
            <a:ext cx="10432166" cy="3108543"/>
          </a:xfrm>
          <a:prstGeom prst="rect">
            <a:avLst/>
          </a:prstGeom>
          <a:noFill/>
        </p:spPr>
        <p:txBody>
          <a:bodyPr wrap="square">
            <a:spAutoFit/>
          </a:bodyPr>
          <a:lstStyle/>
          <a:p>
            <a:r>
              <a:rPr lang="fr-CH" sz="5400" dirty="0">
                <a:latin typeface="Gill Sans Ultra Bold" panose="020B0A02020104020203" pitchFamily="34" charset="77"/>
              </a:rPr>
              <a:t>Le député britannique Andrew </a:t>
            </a:r>
            <a:r>
              <a:rPr lang="fr-CH" sz="5400" dirty="0" err="1">
                <a:latin typeface="Gill Sans Ultra Bold" panose="020B0A02020104020203" pitchFamily="34" charset="77"/>
              </a:rPr>
              <a:t>Bridgen</a:t>
            </a:r>
            <a:r>
              <a:rPr lang="fr-CH" sz="5400" dirty="0">
                <a:latin typeface="Gill Sans Ultra Bold" panose="020B0A02020104020203" pitchFamily="34" charset="77"/>
              </a:rPr>
              <a:t> </a:t>
            </a:r>
          </a:p>
          <a:p>
            <a:r>
              <a:rPr lang="fr-CH" sz="4400" dirty="0">
                <a:latin typeface="Gill Sans Ultra Bold" panose="020B0A02020104020203" pitchFamily="34" charset="77"/>
              </a:rPr>
              <a:t>dénonce la vente </a:t>
            </a:r>
          </a:p>
          <a:p>
            <a:r>
              <a:rPr lang="fr-CH" sz="4400" dirty="0">
                <a:latin typeface="Gill Sans Ultra Bold" panose="020B0A02020104020203" pitchFamily="34" charset="77"/>
              </a:rPr>
              <a:t>d’enfants</a:t>
            </a:r>
          </a:p>
        </p:txBody>
      </p:sp>
      <p:sp>
        <p:nvSpPr>
          <p:cNvPr id="9" name="ZoneTexte 8">
            <a:extLst>
              <a:ext uri="{FF2B5EF4-FFF2-40B4-BE49-F238E27FC236}">
                <a16:creationId xmlns:a16="http://schemas.microsoft.com/office/drawing/2014/main" id="{5C02514F-BA87-E67C-4A7E-F70BE6973934}"/>
              </a:ext>
            </a:extLst>
          </p:cNvPr>
          <p:cNvSpPr txBox="1"/>
          <p:nvPr/>
        </p:nvSpPr>
        <p:spPr>
          <a:xfrm>
            <a:off x="7035926" y="6260386"/>
            <a:ext cx="2741828" cy="461665"/>
          </a:xfrm>
          <a:prstGeom prst="rect">
            <a:avLst/>
          </a:prstGeom>
          <a:noFill/>
        </p:spPr>
        <p:txBody>
          <a:bodyPr wrap="square">
            <a:spAutoFit/>
          </a:bodyPr>
          <a:lstStyle/>
          <a:p>
            <a:r>
              <a:rPr lang="fr-CH" sz="2400" dirty="0">
                <a:effectLst/>
                <a:highlight>
                  <a:srgbClr val="FFFF00"/>
                </a:highlight>
                <a:latin typeface="Arial Rounded MT Bold" panose="020F0704030504030204" pitchFamily="34" charset="77"/>
              </a:rPr>
              <a:t>20 juin 2024</a:t>
            </a:r>
            <a:endParaRPr lang="fr-FR" sz="2400" dirty="0">
              <a:highlight>
                <a:srgbClr val="FFFF00"/>
              </a:highlight>
              <a:latin typeface="Arial Rounded MT Bold" panose="020F0704030504030204" pitchFamily="34" charset="77"/>
            </a:endParaRPr>
          </a:p>
        </p:txBody>
      </p:sp>
      <p:pic>
        <p:nvPicPr>
          <p:cNvPr id="2" name="Image 1">
            <a:extLst>
              <a:ext uri="{FF2B5EF4-FFF2-40B4-BE49-F238E27FC236}">
                <a16:creationId xmlns:a16="http://schemas.microsoft.com/office/drawing/2014/main" id="{71D90649-5B49-E692-B9F6-13E81CADC344}"/>
              </a:ext>
            </a:extLst>
          </p:cNvPr>
          <p:cNvPicPr>
            <a:picLocks noChangeAspect="1"/>
          </p:cNvPicPr>
          <p:nvPr/>
        </p:nvPicPr>
        <p:blipFill>
          <a:blip r:embed="rId2"/>
          <a:stretch>
            <a:fillRect/>
          </a:stretch>
        </p:blipFill>
        <p:spPr>
          <a:xfrm>
            <a:off x="714446" y="3246690"/>
            <a:ext cx="6218006" cy="3475361"/>
          </a:xfrm>
          <a:prstGeom prst="rect">
            <a:avLst/>
          </a:prstGeom>
          <a:ln>
            <a:solidFill>
              <a:schemeClr val="tx1"/>
            </a:solidFill>
          </a:ln>
        </p:spPr>
      </p:pic>
      <p:sp>
        <p:nvSpPr>
          <p:cNvPr id="18" name="ZoneTexte 17">
            <a:extLst>
              <a:ext uri="{FF2B5EF4-FFF2-40B4-BE49-F238E27FC236}">
                <a16:creationId xmlns:a16="http://schemas.microsoft.com/office/drawing/2014/main" id="{BD633E0A-5D06-B547-30E5-CA1425CAC425}"/>
              </a:ext>
            </a:extLst>
          </p:cNvPr>
          <p:cNvSpPr txBox="1"/>
          <p:nvPr/>
        </p:nvSpPr>
        <p:spPr>
          <a:xfrm>
            <a:off x="6025304" y="2046361"/>
            <a:ext cx="1539904" cy="2400657"/>
          </a:xfrm>
          <a:prstGeom prst="rect">
            <a:avLst/>
          </a:prstGeom>
          <a:noFill/>
        </p:spPr>
        <p:txBody>
          <a:bodyPr wrap="square">
            <a:spAutoFit/>
          </a:bodyPr>
          <a:lstStyle/>
          <a:p>
            <a:r>
              <a:rPr lang="fr-CH" sz="15000" dirty="0">
                <a:solidFill>
                  <a:srgbClr val="000000"/>
                </a:solidFill>
                <a:effectLst/>
                <a:latin typeface="Helvetica Neue" panose="02000503000000020004" pitchFamily="2" charset="0"/>
              </a:rPr>
              <a:t>⚡️</a:t>
            </a:r>
          </a:p>
        </p:txBody>
      </p:sp>
      <p:sp>
        <p:nvSpPr>
          <p:cNvPr id="13" name="ZoneTexte 12">
            <a:extLst>
              <a:ext uri="{FF2B5EF4-FFF2-40B4-BE49-F238E27FC236}">
                <a16:creationId xmlns:a16="http://schemas.microsoft.com/office/drawing/2014/main" id="{E8B7C974-D10B-DC1C-2A35-FD0C7907854B}"/>
              </a:ext>
            </a:extLst>
          </p:cNvPr>
          <p:cNvSpPr txBox="1"/>
          <p:nvPr/>
        </p:nvSpPr>
        <p:spPr>
          <a:xfrm>
            <a:off x="843191" y="6078234"/>
            <a:ext cx="2654259" cy="553998"/>
          </a:xfrm>
          <a:prstGeom prst="rect">
            <a:avLst/>
          </a:prstGeom>
          <a:solidFill>
            <a:schemeClr val="bg1"/>
          </a:solidFill>
          <a:ln>
            <a:solidFill>
              <a:schemeClr val="tx1"/>
            </a:solidFill>
          </a:ln>
        </p:spPr>
        <p:txBody>
          <a:bodyPr wrap="square">
            <a:spAutoFit/>
          </a:bodyPr>
          <a:lstStyle/>
          <a:p>
            <a:r>
              <a:rPr lang="fr-CH" b="1" dirty="0">
                <a:latin typeface="Arial Rounded MT Bold" panose="020F0704030504030204" pitchFamily="34" charset="77"/>
              </a:rPr>
              <a:t>Andrew </a:t>
            </a:r>
            <a:r>
              <a:rPr lang="fr-CH" b="1" dirty="0" err="1">
                <a:latin typeface="Arial Rounded MT Bold" panose="020F0704030504030204" pitchFamily="34" charset="77"/>
              </a:rPr>
              <a:t>Bridgen</a:t>
            </a:r>
            <a:endParaRPr lang="fr-CH" b="1" dirty="0">
              <a:effectLst/>
              <a:latin typeface="Arial Rounded MT Bold" panose="020F0704030504030204" pitchFamily="34" charset="77"/>
            </a:endParaRPr>
          </a:p>
          <a:p>
            <a:r>
              <a:rPr lang="fr-CH" sz="1200" dirty="0">
                <a:latin typeface="Arial Rounded MT Bold" panose="020F0704030504030204" pitchFamily="34" charset="77"/>
              </a:rPr>
              <a:t>Député britannique</a:t>
            </a:r>
            <a:endParaRPr lang="fr-FR" sz="1200" dirty="0">
              <a:latin typeface="Arial Rounded MT Bold" panose="020F0704030504030204" pitchFamily="34" charset="77"/>
            </a:endParaRPr>
          </a:p>
        </p:txBody>
      </p:sp>
      <p:sp>
        <p:nvSpPr>
          <p:cNvPr id="11" name="Bulle rectangulaire 10">
            <a:extLst>
              <a:ext uri="{FF2B5EF4-FFF2-40B4-BE49-F238E27FC236}">
                <a16:creationId xmlns:a16="http://schemas.microsoft.com/office/drawing/2014/main" id="{A873F299-AF17-F57A-EB90-2A6AD5BCBFB2}"/>
              </a:ext>
            </a:extLst>
          </p:cNvPr>
          <p:cNvSpPr/>
          <p:nvPr/>
        </p:nvSpPr>
        <p:spPr>
          <a:xfrm>
            <a:off x="7793502" y="1434810"/>
            <a:ext cx="4314090" cy="4242969"/>
          </a:xfrm>
          <a:prstGeom prst="wedgeRectCallout">
            <a:avLst>
              <a:gd name="adj1" fmla="val -88122"/>
              <a:gd name="adj2" fmla="val 48496"/>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200" b="1" dirty="0">
                <a:solidFill>
                  <a:schemeClr val="tx1"/>
                </a:solidFill>
                <a:latin typeface="Arial Rounded MT Bold" panose="020F0704030504030204" pitchFamily="34" charset="77"/>
                <a:ea typeface="HGMaruGothicMPRO" panose="020F0600000000000000" pitchFamily="34" charset="-128"/>
              </a:rPr>
              <a:t>«</a:t>
            </a:r>
            <a:r>
              <a:rPr lang="fr-CH" sz="2200" b="1" dirty="0">
                <a:solidFill>
                  <a:schemeClr val="tx1"/>
                </a:solidFill>
              </a:rPr>
              <a:t> </a:t>
            </a:r>
            <a:r>
              <a:rPr lang="fr-CH" sz="2200" b="1" dirty="0">
                <a:solidFill>
                  <a:schemeClr val="tx1"/>
                </a:solidFill>
                <a:highlight>
                  <a:srgbClr val="FFFF00"/>
                </a:highlight>
              </a:rPr>
              <a:t>J'ai transmis des informations sur des personnes impliquées dans le trafic d'enfants vers le Royaume-Uni. Des noms. Les noms de tous ces gens-là, ils sont allés au gouvernement, personne ne veut agir</a:t>
            </a:r>
            <a:r>
              <a:rPr lang="fr-CH" sz="2200" b="1" dirty="0">
                <a:solidFill>
                  <a:schemeClr val="tx1"/>
                </a:solidFill>
              </a:rPr>
              <a:t> »</a:t>
            </a:r>
            <a:br>
              <a:rPr lang="fr-CH" sz="2200" b="1" dirty="0">
                <a:solidFill>
                  <a:schemeClr val="tx1"/>
                </a:solidFill>
              </a:rPr>
            </a:br>
            <a:r>
              <a:rPr lang="fr-CH" sz="800" dirty="0">
                <a:solidFill>
                  <a:schemeClr val="tx1"/>
                </a:solidFill>
              </a:rPr>
              <a:t> </a:t>
            </a:r>
            <a:endParaRPr lang="fr-CH" sz="2200" dirty="0">
              <a:solidFill>
                <a:schemeClr val="tx1"/>
              </a:solidFill>
            </a:endParaRPr>
          </a:p>
          <a:p>
            <a:r>
              <a:rPr lang="fr-CH" sz="2200" b="1" dirty="0">
                <a:solidFill>
                  <a:schemeClr val="tx1"/>
                </a:solidFill>
                <a:highlight>
                  <a:srgbClr val="FFFF00"/>
                </a:highlight>
              </a:rPr>
              <a:t>C'est allé au MI5, c'est allé à l'agence nationale du crime (NCA), personne n'agira. Et quand tu vois les noms, tu comprends pourquoi</a:t>
            </a:r>
            <a:r>
              <a:rPr lang="fr-CH" sz="2200" b="1" dirty="0">
                <a:solidFill>
                  <a:schemeClr val="tx1"/>
                </a:solidFill>
              </a:rPr>
              <a:t> </a:t>
            </a:r>
            <a:r>
              <a:rPr lang="fr-FR" sz="2200" b="1" dirty="0">
                <a:solidFill>
                  <a:schemeClr val="tx1"/>
                </a:solidFill>
                <a:latin typeface="Arial Rounded MT Bold" panose="020F0704030504030204" pitchFamily="34" charset="77"/>
                <a:ea typeface="HGMaruGothicMPRO" panose="020F0600000000000000" pitchFamily="34" charset="-128"/>
              </a:rPr>
              <a:t>»</a:t>
            </a:r>
            <a:endParaRPr lang="fr-FR" sz="2200" dirty="0">
              <a:solidFill>
                <a:schemeClr val="tx1"/>
              </a:solidFill>
            </a:endParaRPr>
          </a:p>
        </p:txBody>
      </p:sp>
    </p:spTree>
    <p:extLst>
      <p:ext uri="{BB962C8B-B14F-4D97-AF65-F5344CB8AC3E}">
        <p14:creationId xmlns:p14="http://schemas.microsoft.com/office/powerpoint/2010/main" val="3606310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1000" fill="hold"/>
                                        <p:tgtEl>
                                          <p:spTgt spid="13"/>
                                        </p:tgtEl>
                                        <p:attrNameLst>
                                          <p:attrName>ppt_w</p:attrName>
                                        </p:attrNameLst>
                                      </p:cBhvr>
                                      <p:tavLst>
                                        <p:tav tm="0">
                                          <p:val>
                                            <p:strVal val="#ppt_w*0.70"/>
                                          </p:val>
                                        </p:tav>
                                        <p:tav tm="100000">
                                          <p:val>
                                            <p:strVal val="#ppt_w"/>
                                          </p:val>
                                        </p:tav>
                                      </p:tavLst>
                                    </p:anim>
                                    <p:anim calcmode="lin" valueType="num">
                                      <p:cBhvr>
                                        <p:cTn id="13" dur="1000" fill="hold"/>
                                        <p:tgtEl>
                                          <p:spTgt spid="13"/>
                                        </p:tgtEl>
                                        <p:attrNameLst>
                                          <p:attrName>ppt_h</p:attrName>
                                        </p:attrNameLst>
                                      </p:cBhvr>
                                      <p:tavLst>
                                        <p:tav tm="0">
                                          <p:val>
                                            <p:strVal val="#ppt_h"/>
                                          </p:val>
                                        </p:tav>
                                        <p:tav tm="100000">
                                          <p:val>
                                            <p:strVal val="#ppt_h"/>
                                          </p:val>
                                        </p:tav>
                                      </p:tavLst>
                                    </p:anim>
                                    <p:animEffect transition="in" filter="fade">
                                      <p:cBhvr>
                                        <p:cTn id="14" dur="10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38" presetClass="entr" presetSubtype="0" accel="50000" fill="hold" grpId="0" nodeType="clickEffect">
                                  <p:stCondLst>
                                    <p:cond delay="0"/>
                                  </p:stCondLst>
                                  <p:iterate type="lt">
                                    <p:tmPct val="50000"/>
                                  </p:iterate>
                                  <p:childTnLst>
                                    <p:set>
                                      <p:cBhvr>
                                        <p:cTn id="18" dur="1" fill="hold">
                                          <p:stCondLst>
                                            <p:cond delay="0"/>
                                          </p:stCondLst>
                                        </p:cTn>
                                        <p:tgtEl>
                                          <p:spTgt spid="18"/>
                                        </p:tgtEl>
                                        <p:attrNameLst>
                                          <p:attrName>style.visibility</p:attrName>
                                        </p:attrNameLst>
                                      </p:cBhvr>
                                      <p:to>
                                        <p:strVal val="visible"/>
                                      </p:to>
                                    </p:set>
                                    <p:set>
                                      <p:cBhvr>
                                        <p:cTn id="19" dur="455" fill="hold">
                                          <p:stCondLst>
                                            <p:cond delay="0"/>
                                          </p:stCondLst>
                                        </p:cTn>
                                        <p:tgtEl>
                                          <p:spTgt spid="18"/>
                                        </p:tgtEl>
                                        <p:attrNameLst>
                                          <p:attrName>style.rotation</p:attrName>
                                        </p:attrNameLst>
                                      </p:cBhvr>
                                      <p:to>
                                        <p:strVal val="-45.0"/>
                                      </p:to>
                                    </p:set>
                                    <p:anim calcmode="lin" valueType="num">
                                      <p:cBhvr>
                                        <p:cTn id="20" dur="455" fill="hold">
                                          <p:stCondLst>
                                            <p:cond delay="455"/>
                                          </p:stCondLst>
                                        </p:cTn>
                                        <p:tgtEl>
                                          <p:spTgt spid="18"/>
                                        </p:tgtEl>
                                        <p:attrNameLst>
                                          <p:attrName>style.rotation</p:attrName>
                                        </p:attrNameLst>
                                      </p:cBhvr>
                                      <p:tavLst>
                                        <p:tav tm="0">
                                          <p:val>
                                            <p:fltVal val="-45"/>
                                          </p:val>
                                        </p:tav>
                                        <p:tav tm="69900">
                                          <p:val>
                                            <p:fltVal val="45"/>
                                          </p:val>
                                        </p:tav>
                                        <p:tav tm="100000">
                                          <p:val>
                                            <p:fltVal val="0"/>
                                          </p:val>
                                        </p:tav>
                                      </p:tavLst>
                                    </p:anim>
                                    <p:anim calcmode="lin" valueType="num">
                                      <p:cBhvr>
                                        <p:cTn id="21" dur="455" fill="hold">
                                          <p:stCondLst>
                                            <p:cond delay="0"/>
                                          </p:stCondLst>
                                        </p:cTn>
                                        <p:tgtEl>
                                          <p:spTgt spid="18"/>
                                        </p:tgtEl>
                                        <p:attrNameLst>
                                          <p:attrName>ppt_y</p:attrName>
                                        </p:attrNameLst>
                                      </p:cBhvr>
                                      <p:tavLst>
                                        <p:tav tm="0">
                                          <p:val>
                                            <p:strVal val="#ppt_y-1"/>
                                          </p:val>
                                        </p:tav>
                                        <p:tav tm="100000">
                                          <p:val>
                                            <p:strVal val="#ppt_y-(0.354*#ppt_w-0.172*#ppt_h)"/>
                                          </p:val>
                                        </p:tav>
                                      </p:tavLst>
                                    </p:anim>
                                    <p:anim calcmode="lin" valueType="num">
                                      <p:cBhvr>
                                        <p:cTn id="22" dur="156" decel="50000" autoRev="1" fill="hold">
                                          <p:stCondLst>
                                            <p:cond delay="455"/>
                                          </p:stCondLst>
                                        </p:cTn>
                                        <p:tgtEl>
                                          <p:spTgt spid="18"/>
                                        </p:tgtEl>
                                        <p:attrNameLst>
                                          <p:attrName>ppt_y</p:attrName>
                                        </p:attrNameLst>
                                      </p:cBhvr>
                                      <p:tavLst>
                                        <p:tav tm="0">
                                          <p:val>
                                            <p:strVal val="#ppt_y-(0.354*#ppt_w-0.172*#ppt_h)"/>
                                          </p:val>
                                        </p:tav>
                                        <p:tav tm="100000">
                                          <p:val>
                                            <p:strVal val="#ppt_y-(0.354*#ppt_w-0.172*#ppt_h)-#ppt_h/2"/>
                                          </p:val>
                                        </p:tav>
                                      </p:tavLst>
                                    </p:anim>
                                    <p:anim calcmode="lin" valueType="num">
                                      <p:cBhvr>
                                        <p:cTn id="23" dur="136" fill="hold">
                                          <p:stCondLst>
                                            <p:cond delay="864"/>
                                          </p:stCondLst>
                                        </p:cTn>
                                        <p:tgtEl>
                                          <p:spTgt spid="18"/>
                                        </p:tgtEl>
                                        <p:attrNameLst>
                                          <p:attrName>ppt_y</p:attrName>
                                        </p:attrNameLst>
                                      </p:cBhvr>
                                      <p:tavLst>
                                        <p:tav tm="0">
                                          <p:val>
                                            <p:strVal val="#ppt_y-(0.354*#ppt_w-0.172*#ppt_h)"/>
                                          </p:val>
                                        </p:tav>
                                        <p:tav tm="100000">
                                          <p:val>
                                            <p:strVal val="#ppt_y"/>
                                          </p:val>
                                        </p:tav>
                                      </p:tavLst>
                                    </p:anim>
                                  </p:childTnLst>
                                </p:cTn>
                              </p:par>
                              <p:par>
                                <p:cTn id="24" presetID="12" presetClass="entr" presetSubtype="8"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p:tgtEl>
                                          <p:spTgt spid="11"/>
                                        </p:tgtEl>
                                        <p:attrNameLst>
                                          <p:attrName>ppt_x</p:attrName>
                                        </p:attrNameLst>
                                      </p:cBhvr>
                                      <p:tavLst>
                                        <p:tav tm="0">
                                          <p:val>
                                            <p:strVal val="#ppt_x-#ppt_w*1.125000"/>
                                          </p:val>
                                        </p:tav>
                                        <p:tav tm="100000">
                                          <p:val>
                                            <p:strVal val="#ppt_x"/>
                                          </p:val>
                                        </p:tav>
                                      </p:tavLst>
                                    </p:anim>
                                    <p:animEffect transition="in" filter="wipe(right)">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8" grpId="0"/>
      <p:bldP spid="13" grpId="0" animBg="1"/>
      <p:bldP spid="11"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87BBCB5F-2A0E-E2D8-6CC9-E833160CADCE}"/>
              </a:ext>
            </a:extLst>
          </p:cNvPr>
          <p:cNvSpPr txBox="1"/>
          <p:nvPr/>
        </p:nvSpPr>
        <p:spPr>
          <a:xfrm>
            <a:off x="610972" y="193163"/>
            <a:ext cx="9537739" cy="1754326"/>
          </a:xfrm>
          <a:prstGeom prst="rect">
            <a:avLst/>
          </a:prstGeom>
          <a:noFill/>
        </p:spPr>
        <p:txBody>
          <a:bodyPr wrap="square">
            <a:spAutoFit/>
          </a:bodyPr>
          <a:lstStyle/>
          <a:p>
            <a:r>
              <a:rPr lang="fr-CH" sz="5400" dirty="0">
                <a:latin typeface="Gill Sans Ultra Bold" panose="020B0A02020104020203" pitchFamily="34" charset="77"/>
              </a:rPr>
              <a:t>Julian Assange </a:t>
            </a:r>
            <a:br>
              <a:rPr lang="fr-CH" sz="5400" dirty="0">
                <a:latin typeface="Gill Sans Ultra Bold" panose="020B0A02020104020203" pitchFamily="34" charset="77"/>
              </a:rPr>
            </a:br>
            <a:r>
              <a:rPr lang="fr-CH" sz="5400" dirty="0">
                <a:latin typeface="Gill Sans Ultra Bold" panose="020B0A02020104020203" pitchFamily="34" charset="77"/>
              </a:rPr>
              <a:t>est LIBRE !</a:t>
            </a:r>
          </a:p>
        </p:txBody>
      </p:sp>
      <p:sp>
        <p:nvSpPr>
          <p:cNvPr id="9" name="ZoneTexte 8">
            <a:extLst>
              <a:ext uri="{FF2B5EF4-FFF2-40B4-BE49-F238E27FC236}">
                <a16:creationId xmlns:a16="http://schemas.microsoft.com/office/drawing/2014/main" id="{5C02514F-BA87-E67C-4A7E-F70BE6973934}"/>
              </a:ext>
            </a:extLst>
          </p:cNvPr>
          <p:cNvSpPr txBox="1"/>
          <p:nvPr/>
        </p:nvSpPr>
        <p:spPr>
          <a:xfrm>
            <a:off x="610972" y="2012590"/>
            <a:ext cx="2741828" cy="461665"/>
          </a:xfrm>
          <a:prstGeom prst="rect">
            <a:avLst/>
          </a:prstGeom>
          <a:noFill/>
        </p:spPr>
        <p:txBody>
          <a:bodyPr wrap="square">
            <a:spAutoFit/>
          </a:bodyPr>
          <a:lstStyle/>
          <a:p>
            <a:r>
              <a:rPr lang="fr-CH" sz="2400">
                <a:effectLst/>
                <a:highlight>
                  <a:srgbClr val="FFFF00"/>
                </a:highlight>
                <a:latin typeface="Arial Rounded MT Bold" panose="020F0704030504030204" pitchFamily="34" charset="77"/>
              </a:rPr>
              <a:t>24 </a:t>
            </a:r>
            <a:r>
              <a:rPr lang="fr-CH" sz="2400" dirty="0">
                <a:effectLst/>
                <a:highlight>
                  <a:srgbClr val="FFFF00"/>
                </a:highlight>
                <a:latin typeface="Arial Rounded MT Bold" panose="020F0704030504030204" pitchFamily="34" charset="77"/>
              </a:rPr>
              <a:t>juin 2024</a:t>
            </a:r>
            <a:endParaRPr lang="fr-FR" sz="2400" dirty="0">
              <a:highlight>
                <a:srgbClr val="FFFF00"/>
              </a:highlight>
              <a:latin typeface="Arial Rounded MT Bold" panose="020F0704030504030204" pitchFamily="34" charset="77"/>
            </a:endParaRPr>
          </a:p>
        </p:txBody>
      </p:sp>
      <p:sp>
        <p:nvSpPr>
          <p:cNvPr id="17" name="ZoneTexte 16">
            <a:extLst>
              <a:ext uri="{FF2B5EF4-FFF2-40B4-BE49-F238E27FC236}">
                <a16:creationId xmlns:a16="http://schemas.microsoft.com/office/drawing/2014/main" id="{2EDD047A-ACF5-007E-5E97-5D9830003F53}"/>
              </a:ext>
            </a:extLst>
          </p:cNvPr>
          <p:cNvSpPr txBox="1"/>
          <p:nvPr/>
        </p:nvSpPr>
        <p:spPr>
          <a:xfrm>
            <a:off x="610972" y="2819644"/>
            <a:ext cx="5073136" cy="2800767"/>
          </a:xfrm>
          <a:prstGeom prst="rect">
            <a:avLst/>
          </a:prstGeom>
          <a:noFill/>
          <a:ln>
            <a:solidFill>
              <a:schemeClr val="tx1"/>
            </a:solidFill>
          </a:ln>
        </p:spPr>
        <p:txBody>
          <a:bodyPr wrap="square">
            <a:spAutoFit/>
          </a:bodyPr>
          <a:lstStyle/>
          <a:p>
            <a:r>
              <a:rPr lang="fr-CH" sz="2400" dirty="0"/>
              <a:t>Julian Assange aurait conclu un accord avec la justice américaine pour plaider coupable d'1 chef d'accusation sur 18, en échange de sa liberté. </a:t>
            </a:r>
          </a:p>
          <a:p>
            <a:endParaRPr lang="fr-CH" sz="2000" b="1" dirty="0"/>
          </a:p>
          <a:p>
            <a:r>
              <a:rPr lang="fr-CH" sz="2000" b="1" dirty="0">
                <a:highlight>
                  <a:srgbClr val="FFFF00"/>
                </a:highlight>
              </a:rPr>
              <a:t>*en plus des 7 ans de "confinement" dans l'ambassade d'Equateur à Londres (2012-2019)</a:t>
            </a:r>
          </a:p>
        </p:txBody>
      </p:sp>
      <p:sp>
        <p:nvSpPr>
          <p:cNvPr id="13" name="ZoneTexte 12">
            <a:extLst>
              <a:ext uri="{FF2B5EF4-FFF2-40B4-BE49-F238E27FC236}">
                <a16:creationId xmlns:a16="http://schemas.microsoft.com/office/drawing/2014/main" id="{E8B7C974-D10B-DC1C-2A35-FD0C7907854B}"/>
              </a:ext>
            </a:extLst>
          </p:cNvPr>
          <p:cNvSpPr txBox="1"/>
          <p:nvPr/>
        </p:nvSpPr>
        <p:spPr>
          <a:xfrm>
            <a:off x="8983918" y="5698672"/>
            <a:ext cx="2654259" cy="553998"/>
          </a:xfrm>
          <a:prstGeom prst="rect">
            <a:avLst/>
          </a:prstGeom>
          <a:solidFill>
            <a:schemeClr val="bg1"/>
          </a:solidFill>
          <a:ln>
            <a:solidFill>
              <a:schemeClr val="tx1"/>
            </a:solidFill>
          </a:ln>
        </p:spPr>
        <p:txBody>
          <a:bodyPr wrap="square">
            <a:spAutoFit/>
          </a:bodyPr>
          <a:lstStyle/>
          <a:p>
            <a:r>
              <a:rPr lang="fr-CH" b="1" dirty="0">
                <a:latin typeface="Arial Rounded MT Bold" panose="020F0704030504030204" pitchFamily="34" charset="77"/>
              </a:rPr>
              <a:t>Julian Assange</a:t>
            </a:r>
            <a:endParaRPr lang="fr-CH" b="1" dirty="0">
              <a:effectLst/>
              <a:latin typeface="Arial Rounded MT Bold" panose="020F0704030504030204" pitchFamily="34" charset="77"/>
            </a:endParaRPr>
          </a:p>
          <a:p>
            <a:r>
              <a:rPr lang="fr-CH" sz="1200" dirty="0">
                <a:latin typeface="Arial Rounded MT Bold" panose="020F0704030504030204" pitchFamily="34" charset="77"/>
              </a:rPr>
              <a:t>Journaliste indépendant</a:t>
            </a:r>
            <a:endParaRPr lang="fr-FR" sz="1200" dirty="0">
              <a:latin typeface="Arial Rounded MT Bold" panose="020F0704030504030204" pitchFamily="34" charset="77"/>
            </a:endParaRPr>
          </a:p>
        </p:txBody>
      </p:sp>
      <p:pic>
        <p:nvPicPr>
          <p:cNvPr id="3" name="Image 2">
            <a:extLst>
              <a:ext uri="{FF2B5EF4-FFF2-40B4-BE49-F238E27FC236}">
                <a16:creationId xmlns:a16="http://schemas.microsoft.com/office/drawing/2014/main" id="{56A025C9-D414-8DFA-7890-875CE114C564}"/>
              </a:ext>
            </a:extLst>
          </p:cNvPr>
          <p:cNvPicPr>
            <a:picLocks noChangeAspect="1"/>
          </p:cNvPicPr>
          <p:nvPr/>
        </p:nvPicPr>
        <p:blipFill>
          <a:blip r:embed="rId2"/>
          <a:stretch>
            <a:fillRect/>
          </a:stretch>
        </p:blipFill>
        <p:spPr>
          <a:xfrm>
            <a:off x="6208544" y="2025601"/>
            <a:ext cx="5424311" cy="3594810"/>
          </a:xfrm>
          <a:prstGeom prst="rect">
            <a:avLst/>
          </a:prstGeom>
          <a:ln>
            <a:solidFill>
              <a:schemeClr val="tx1"/>
            </a:solidFill>
          </a:ln>
        </p:spPr>
      </p:pic>
      <p:sp>
        <p:nvSpPr>
          <p:cNvPr id="18" name="ZoneTexte 17">
            <a:extLst>
              <a:ext uri="{FF2B5EF4-FFF2-40B4-BE49-F238E27FC236}">
                <a16:creationId xmlns:a16="http://schemas.microsoft.com/office/drawing/2014/main" id="{BD633E0A-5D06-B547-30E5-CA1425CAC425}"/>
              </a:ext>
            </a:extLst>
          </p:cNvPr>
          <p:cNvSpPr txBox="1"/>
          <p:nvPr/>
        </p:nvSpPr>
        <p:spPr>
          <a:xfrm>
            <a:off x="7797399" y="4728364"/>
            <a:ext cx="1539904" cy="2400657"/>
          </a:xfrm>
          <a:prstGeom prst="rect">
            <a:avLst/>
          </a:prstGeom>
          <a:noFill/>
        </p:spPr>
        <p:txBody>
          <a:bodyPr wrap="square">
            <a:spAutoFit/>
          </a:bodyPr>
          <a:lstStyle/>
          <a:p>
            <a:r>
              <a:rPr lang="fr-CH" sz="15000" dirty="0">
                <a:solidFill>
                  <a:srgbClr val="000000"/>
                </a:solidFill>
                <a:effectLst/>
                <a:latin typeface="Helvetica Neue" panose="02000503000000020004" pitchFamily="2" charset="0"/>
              </a:rPr>
              <a:t>⚡️</a:t>
            </a:r>
          </a:p>
        </p:txBody>
      </p:sp>
      <p:sp>
        <p:nvSpPr>
          <p:cNvPr id="10" name="ZoneTexte 9">
            <a:extLst>
              <a:ext uri="{FF2B5EF4-FFF2-40B4-BE49-F238E27FC236}">
                <a16:creationId xmlns:a16="http://schemas.microsoft.com/office/drawing/2014/main" id="{3A39F1FB-36F7-CC22-E132-15AF2CB0B131}"/>
              </a:ext>
            </a:extLst>
          </p:cNvPr>
          <p:cNvSpPr txBox="1"/>
          <p:nvPr/>
        </p:nvSpPr>
        <p:spPr>
          <a:xfrm>
            <a:off x="610972" y="5792058"/>
            <a:ext cx="7703034" cy="923330"/>
          </a:xfrm>
          <a:prstGeom prst="rect">
            <a:avLst/>
          </a:prstGeom>
          <a:noFill/>
        </p:spPr>
        <p:txBody>
          <a:bodyPr wrap="square">
            <a:spAutoFit/>
          </a:bodyPr>
          <a:lstStyle/>
          <a:p>
            <a:r>
              <a:rPr lang="fr-CH" dirty="0"/>
              <a:t>Il a comparu devant un tribunal fédéral des îles Mariannes le 26 juin, où il a été condamné à 62 mois de prison, déjà purgés en détention provisoire à Londres, ce qui lui permet de regagner libre l'Australie.</a:t>
            </a:r>
          </a:p>
        </p:txBody>
      </p:sp>
      <p:sp>
        <p:nvSpPr>
          <p:cNvPr id="12" name="ZoneTexte 11">
            <a:extLst>
              <a:ext uri="{FF2B5EF4-FFF2-40B4-BE49-F238E27FC236}">
                <a16:creationId xmlns:a16="http://schemas.microsoft.com/office/drawing/2014/main" id="{96C19851-4CFF-C326-95F0-8F48AE8BB220}"/>
              </a:ext>
            </a:extLst>
          </p:cNvPr>
          <p:cNvSpPr txBox="1"/>
          <p:nvPr/>
        </p:nvSpPr>
        <p:spPr>
          <a:xfrm>
            <a:off x="6138204" y="1231892"/>
            <a:ext cx="6053796" cy="707886"/>
          </a:xfrm>
          <a:prstGeom prst="rect">
            <a:avLst/>
          </a:prstGeom>
          <a:noFill/>
        </p:spPr>
        <p:txBody>
          <a:bodyPr wrap="square">
            <a:spAutoFit/>
          </a:bodyPr>
          <a:lstStyle/>
          <a:p>
            <a:r>
              <a:rPr lang="fr-CH" sz="2000" b="1" dirty="0">
                <a:highlight>
                  <a:srgbClr val="FFFF00"/>
                </a:highlight>
              </a:rPr>
              <a:t>Le 24 juin, Julian Assange a quitté la prison de </a:t>
            </a:r>
            <a:r>
              <a:rPr lang="fr-CH" sz="2000" b="1" dirty="0" err="1">
                <a:highlight>
                  <a:srgbClr val="FFFF00"/>
                </a:highlight>
              </a:rPr>
              <a:t>Belmarsh</a:t>
            </a:r>
            <a:r>
              <a:rPr lang="fr-CH" sz="2000" b="1" dirty="0">
                <a:highlight>
                  <a:srgbClr val="FFFF00"/>
                </a:highlight>
              </a:rPr>
              <a:t> après 1 901 jours (5 ans et 76 jours)* de détention.</a:t>
            </a:r>
            <a:endParaRPr lang="fr-FR" sz="2000" b="1" dirty="0">
              <a:highlight>
                <a:srgbClr val="FFFF00"/>
              </a:highlight>
            </a:endParaRPr>
          </a:p>
        </p:txBody>
      </p:sp>
    </p:spTree>
    <p:extLst>
      <p:ext uri="{BB962C8B-B14F-4D97-AF65-F5344CB8AC3E}">
        <p14:creationId xmlns:p14="http://schemas.microsoft.com/office/powerpoint/2010/main" val="974565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1000" fill="hold"/>
                                        <p:tgtEl>
                                          <p:spTgt spid="17"/>
                                        </p:tgtEl>
                                        <p:attrNameLst>
                                          <p:attrName>ppt_w</p:attrName>
                                        </p:attrNameLst>
                                      </p:cBhvr>
                                      <p:tavLst>
                                        <p:tav tm="0">
                                          <p:val>
                                            <p:strVal val="#ppt_w*0.70"/>
                                          </p:val>
                                        </p:tav>
                                        <p:tav tm="100000">
                                          <p:val>
                                            <p:strVal val="#ppt_w"/>
                                          </p:val>
                                        </p:tav>
                                      </p:tavLst>
                                    </p:anim>
                                    <p:anim calcmode="lin" valueType="num">
                                      <p:cBhvr>
                                        <p:cTn id="13" dur="1000" fill="hold"/>
                                        <p:tgtEl>
                                          <p:spTgt spid="17"/>
                                        </p:tgtEl>
                                        <p:attrNameLst>
                                          <p:attrName>ppt_h</p:attrName>
                                        </p:attrNameLst>
                                      </p:cBhvr>
                                      <p:tavLst>
                                        <p:tav tm="0">
                                          <p:val>
                                            <p:strVal val="#ppt_h"/>
                                          </p:val>
                                        </p:tav>
                                        <p:tav tm="100000">
                                          <p:val>
                                            <p:strVal val="#ppt_h"/>
                                          </p:val>
                                        </p:tav>
                                      </p:tavLst>
                                    </p:anim>
                                    <p:animEffect transition="in" filter="fade">
                                      <p:cBhvr>
                                        <p:cTn id="14" dur="1000"/>
                                        <p:tgtEl>
                                          <p:spTgt spid="17"/>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1000" fill="hold"/>
                                        <p:tgtEl>
                                          <p:spTgt spid="13"/>
                                        </p:tgtEl>
                                        <p:attrNameLst>
                                          <p:attrName>ppt_w</p:attrName>
                                        </p:attrNameLst>
                                      </p:cBhvr>
                                      <p:tavLst>
                                        <p:tav tm="0">
                                          <p:val>
                                            <p:strVal val="#ppt_w*0.70"/>
                                          </p:val>
                                        </p:tav>
                                        <p:tav tm="100000">
                                          <p:val>
                                            <p:strVal val="#ppt_w"/>
                                          </p:val>
                                        </p:tav>
                                      </p:tavLst>
                                    </p:anim>
                                    <p:anim calcmode="lin" valueType="num">
                                      <p:cBhvr>
                                        <p:cTn id="18" dur="1000" fill="hold"/>
                                        <p:tgtEl>
                                          <p:spTgt spid="13"/>
                                        </p:tgtEl>
                                        <p:attrNameLst>
                                          <p:attrName>ppt_h</p:attrName>
                                        </p:attrNameLst>
                                      </p:cBhvr>
                                      <p:tavLst>
                                        <p:tav tm="0">
                                          <p:val>
                                            <p:strVal val="#ppt_h"/>
                                          </p:val>
                                        </p:tav>
                                        <p:tav tm="100000">
                                          <p:val>
                                            <p:strVal val="#ppt_h"/>
                                          </p:val>
                                        </p:tav>
                                      </p:tavLst>
                                    </p:anim>
                                    <p:animEffect transition="in" filter="fade">
                                      <p:cBhvr>
                                        <p:cTn id="19" dur="10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8"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p:tgtEl>
                                          <p:spTgt spid="10"/>
                                        </p:tgtEl>
                                        <p:attrNameLst>
                                          <p:attrName>ppt_x</p:attrName>
                                        </p:attrNameLst>
                                      </p:cBhvr>
                                      <p:tavLst>
                                        <p:tav tm="0">
                                          <p:val>
                                            <p:strVal val="#ppt_x-#ppt_w*1.125000"/>
                                          </p:val>
                                        </p:tav>
                                        <p:tav tm="100000">
                                          <p:val>
                                            <p:strVal val="#ppt_x"/>
                                          </p:val>
                                        </p:tav>
                                      </p:tavLst>
                                    </p:anim>
                                    <p:animEffect transition="in" filter="wipe(right)">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38" presetClass="entr" presetSubtype="0" accel="50000" fill="hold" grpId="0" nodeType="clickEffect">
                                  <p:stCondLst>
                                    <p:cond delay="0"/>
                                  </p:stCondLst>
                                  <p:iterate type="lt">
                                    <p:tmPct val="50000"/>
                                  </p:iterate>
                                  <p:childTnLst>
                                    <p:set>
                                      <p:cBhvr>
                                        <p:cTn id="29" dur="1" fill="hold">
                                          <p:stCondLst>
                                            <p:cond delay="0"/>
                                          </p:stCondLst>
                                        </p:cTn>
                                        <p:tgtEl>
                                          <p:spTgt spid="18"/>
                                        </p:tgtEl>
                                        <p:attrNameLst>
                                          <p:attrName>style.visibility</p:attrName>
                                        </p:attrNameLst>
                                      </p:cBhvr>
                                      <p:to>
                                        <p:strVal val="visible"/>
                                      </p:to>
                                    </p:set>
                                    <p:set>
                                      <p:cBhvr>
                                        <p:cTn id="30" dur="455" fill="hold">
                                          <p:stCondLst>
                                            <p:cond delay="0"/>
                                          </p:stCondLst>
                                        </p:cTn>
                                        <p:tgtEl>
                                          <p:spTgt spid="18"/>
                                        </p:tgtEl>
                                        <p:attrNameLst>
                                          <p:attrName>style.rotation</p:attrName>
                                        </p:attrNameLst>
                                      </p:cBhvr>
                                      <p:to>
                                        <p:strVal val="-45.0"/>
                                      </p:to>
                                    </p:set>
                                    <p:anim calcmode="lin" valueType="num">
                                      <p:cBhvr>
                                        <p:cTn id="31" dur="455" fill="hold">
                                          <p:stCondLst>
                                            <p:cond delay="455"/>
                                          </p:stCondLst>
                                        </p:cTn>
                                        <p:tgtEl>
                                          <p:spTgt spid="18"/>
                                        </p:tgtEl>
                                        <p:attrNameLst>
                                          <p:attrName>style.rotation</p:attrName>
                                        </p:attrNameLst>
                                      </p:cBhvr>
                                      <p:tavLst>
                                        <p:tav tm="0">
                                          <p:val>
                                            <p:fltVal val="-45"/>
                                          </p:val>
                                        </p:tav>
                                        <p:tav tm="69900">
                                          <p:val>
                                            <p:fltVal val="45"/>
                                          </p:val>
                                        </p:tav>
                                        <p:tav tm="100000">
                                          <p:val>
                                            <p:fltVal val="0"/>
                                          </p:val>
                                        </p:tav>
                                      </p:tavLst>
                                    </p:anim>
                                    <p:anim calcmode="lin" valueType="num">
                                      <p:cBhvr>
                                        <p:cTn id="32" dur="455" fill="hold">
                                          <p:stCondLst>
                                            <p:cond delay="0"/>
                                          </p:stCondLst>
                                        </p:cTn>
                                        <p:tgtEl>
                                          <p:spTgt spid="18"/>
                                        </p:tgtEl>
                                        <p:attrNameLst>
                                          <p:attrName>ppt_y</p:attrName>
                                        </p:attrNameLst>
                                      </p:cBhvr>
                                      <p:tavLst>
                                        <p:tav tm="0">
                                          <p:val>
                                            <p:strVal val="#ppt_y-1"/>
                                          </p:val>
                                        </p:tav>
                                        <p:tav tm="100000">
                                          <p:val>
                                            <p:strVal val="#ppt_y-(0.354*#ppt_w-0.172*#ppt_h)"/>
                                          </p:val>
                                        </p:tav>
                                      </p:tavLst>
                                    </p:anim>
                                    <p:anim calcmode="lin" valueType="num">
                                      <p:cBhvr>
                                        <p:cTn id="33" dur="156" decel="50000" autoRev="1" fill="hold">
                                          <p:stCondLst>
                                            <p:cond delay="455"/>
                                          </p:stCondLst>
                                        </p:cTn>
                                        <p:tgtEl>
                                          <p:spTgt spid="18"/>
                                        </p:tgtEl>
                                        <p:attrNameLst>
                                          <p:attrName>ppt_y</p:attrName>
                                        </p:attrNameLst>
                                      </p:cBhvr>
                                      <p:tavLst>
                                        <p:tav tm="0">
                                          <p:val>
                                            <p:strVal val="#ppt_y-(0.354*#ppt_w-0.172*#ppt_h)"/>
                                          </p:val>
                                        </p:tav>
                                        <p:tav tm="100000">
                                          <p:val>
                                            <p:strVal val="#ppt_y-(0.354*#ppt_w-0.172*#ppt_h)-#ppt_h/2"/>
                                          </p:val>
                                        </p:tav>
                                      </p:tavLst>
                                    </p:anim>
                                    <p:anim calcmode="lin" valueType="num">
                                      <p:cBhvr>
                                        <p:cTn id="34" dur="136" fill="hold">
                                          <p:stCondLst>
                                            <p:cond delay="864"/>
                                          </p:stCondLst>
                                        </p:cTn>
                                        <p:tgtEl>
                                          <p:spTgt spid="18"/>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7" grpId="0" animBg="1"/>
      <p:bldP spid="13" grpId="0" animBg="1"/>
      <p:bldP spid="18" grpId="0"/>
      <p:bldP spid="10"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87BBCB5F-2A0E-E2D8-6CC9-E833160CADCE}"/>
              </a:ext>
            </a:extLst>
          </p:cNvPr>
          <p:cNvSpPr txBox="1"/>
          <p:nvPr/>
        </p:nvSpPr>
        <p:spPr>
          <a:xfrm>
            <a:off x="610972" y="193163"/>
            <a:ext cx="9537739" cy="2585323"/>
          </a:xfrm>
          <a:prstGeom prst="rect">
            <a:avLst/>
          </a:prstGeom>
          <a:noFill/>
        </p:spPr>
        <p:txBody>
          <a:bodyPr wrap="square">
            <a:spAutoFit/>
          </a:bodyPr>
          <a:lstStyle/>
          <a:p>
            <a:r>
              <a:rPr lang="fr-CH" sz="5400" dirty="0">
                <a:latin typeface="Gill Sans Ultra Bold" panose="020B0A02020104020203" pitchFamily="34" charset="77"/>
              </a:rPr>
              <a:t>La RTS est condamnée par l’AIEP !</a:t>
            </a:r>
          </a:p>
        </p:txBody>
      </p:sp>
      <p:sp>
        <p:nvSpPr>
          <p:cNvPr id="9" name="ZoneTexte 8">
            <a:extLst>
              <a:ext uri="{FF2B5EF4-FFF2-40B4-BE49-F238E27FC236}">
                <a16:creationId xmlns:a16="http://schemas.microsoft.com/office/drawing/2014/main" id="{5C02514F-BA87-E67C-4A7E-F70BE6973934}"/>
              </a:ext>
            </a:extLst>
          </p:cNvPr>
          <p:cNvSpPr txBox="1"/>
          <p:nvPr/>
        </p:nvSpPr>
        <p:spPr>
          <a:xfrm>
            <a:off x="9737876" y="1276663"/>
            <a:ext cx="2741828" cy="461665"/>
          </a:xfrm>
          <a:prstGeom prst="rect">
            <a:avLst/>
          </a:prstGeom>
          <a:noFill/>
        </p:spPr>
        <p:txBody>
          <a:bodyPr wrap="square">
            <a:spAutoFit/>
          </a:bodyPr>
          <a:lstStyle/>
          <a:p>
            <a:r>
              <a:rPr lang="fr-CH" sz="2400" dirty="0">
                <a:effectLst/>
                <a:highlight>
                  <a:srgbClr val="FFFF00"/>
                </a:highlight>
                <a:latin typeface="Arial Rounded MT Bold" panose="020F0704030504030204" pitchFamily="34" charset="77"/>
              </a:rPr>
              <a:t>27 juin 2024</a:t>
            </a:r>
            <a:endParaRPr lang="fr-FR" sz="2400" dirty="0">
              <a:highlight>
                <a:srgbClr val="FFFF00"/>
              </a:highlight>
              <a:latin typeface="Arial Rounded MT Bold" panose="020F0704030504030204" pitchFamily="34" charset="77"/>
            </a:endParaRPr>
          </a:p>
        </p:txBody>
      </p:sp>
      <p:sp>
        <p:nvSpPr>
          <p:cNvPr id="17" name="ZoneTexte 16">
            <a:extLst>
              <a:ext uri="{FF2B5EF4-FFF2-40B4-BE49-F238E27FC236}">
                <a16:creationId xmlns:a16="http://schemas.microsoft.com/office/drawing/2014/main" id="{2EDD047A-ACF5-007E-5E97-5D9830003F53}"/>
              </a:ext>
            </a:extLst>
          </p:cNvPr>
          <p:cNvSpPr txBox="1"/>
          <p:nvPr/>
        </p:nvSpPr>
        <p:spPr>
          <a:xfrm>
            <a:off x="553823" y="2798659"/>
            <a:ext cx="4862239" cy="2308324"/>
          </a:xfrm>
          <a:prstGeom prst="rect">
            <a:avLst/>
          </a:prstGeom>
          <a:noFill/>
          <a:ln>
            <a:solidFill>
              <a:schemeClr val="tx1"/>
            </a:solidFill>
          </a:ln>
        </p:spPr>
        <p:txBody>
          <a:bodyPr wrap="square">
            <a:spAutoFit/>
          </a:bodyPr>
          <a:lstStyle/>
          <a:p>
            <a:r>
              <a:rPr lang="fr-CH" sz="2400" b="1" dirty="0">
                <a:highlight>
                  <a:srgbClr val="FFFF00"/>
                </a:highlight>
              </a:rPr>
              <a:t>L’Autorité indépendante d’examen des plaintes a condamné la RTS (Radio Télévision Suisse romande) pour violation du devoir d’égalité de traitement durant la période électorale de nov. 2023.</a:t>
            </a:r>
            <a:endParaRPr lang="fr-CH" sz="2000" b="1" dirty="0">
              <a:highlight>
                <a:srgbClr val="FFFF00"/>
              </a:highlight>
            </a:endParaRPr>
          </a:p>
        </p:txBody>
      </p:sp>
      <p:sp>
        <p:nvSpPr>
          <p:cNvPr id="13" name="ZoneTexte 12">
            <a:extLst>
              <a:ext uri="{FF2B5EF4-FFF2-40B4-BE49-F238E27FC236}">
                <a16:creationId xmlns:a16="http://schemas.microsoft.com/office/drawing/2014/main" id="{E8B7C974-D10B-DC1C-2A35-FD0C7907854B}"/>
              </a:ext>
            </a:extLst>
          </p:cNvPr>
          <p:cNvSpPr txBox="1"/>
          <p:nvPr/>
        </p:nvSpPr>
        <p:spPr>
          <a:xfrm>
            <a:off x="8983918" y="5416822"/>
            <a:ext cx="2654259" cy="923330"/>
          </a:xfrm>
          <a:prstGeom prst="rect">
            <a:avLst/>
          </a:prstGeom>
          <a:solidFill>
            <a:schemeClr val="bg1"/>
          </a:solidFill>
          <a:ln>
            <a:solidFill>
              <a:schemeClr val="tx1"/>
            </a:solidFill>
          </a:ln>
        </p:spPr>
        <p:txBody>
          <a:bodyPr wrap="square">
            <a:spAutoFit/>
          </a:bodyPr>
          <a:lstStyle/>
          <a:p>
            <a:r>
              <a:rPr lang="fr-CH" b="1" dirty="0">
                <a:latin typeface="Arial Rounded MT Bold" panose="020F0704030504030204" pitchFamily="34" charset="77"/>
              </a:rPr>
              <a:t>Moi-même</a:t>
            </a:r>
            <a:endParaRPr lang="fr-CH" b="1" dirty="0">
              <a:effectLst/>
              <a:latin typeface="Arial Rounded MT Bold" panose="020F0704030504030204" pitchFamily="34" charset="77"/>
            </a:endParaRPr>
          </a:p>
          <a:p>
            <a:r>
              <a:rPr lang="fr-CH" sz="1200" dirty="0">
                <a:latin typeface="Arial Rounded MT Bold" panose="020F0704030504030204" pitchFamily="34" charset="77"/>
              </a:rPr>
              <a:t>Candidate au Conseil national et au Conseil des Etats (Parlement suisse) – </a:t>
            </a:r>
            <a:r>
              <a:rPr lang="fr-CH" sz="1200" dirty="0" err="1">
                <a:latin typeface="Arial Rounded MT Bold" panose="020F0704030504030204" pitchFamily="34" charset="77"/>
              </a:rPr>
              <a:t>oct</a:t>
            </a:r>
            <a:r>
              <a:rPr lang="fr-CH" sz="1200" dirty="0">
                <a:latin typeface="Arial Rounded MT Bold" panose="020F0704030504030204" pitchFamily="34" charset="77"/>
              </a:rPr>
              <a:t>-nov. 2023</a:t>
            </a:r>
            <a:endParaRPr lang="fr-FR" sz="1200" dirty="0">
              <a:latin typeface="Arial Rounded MT Bold" panose="020F0704030504030204" pitchFamily="34" charset="77"/>
            </a:endParaRPr>
          </a:p>
        </p:txBody>
      </p:sp>
      <p:pic>
        <p:nvPicPr>
          <p:cNvPr id="4" name="Image 3">
            <a:extLst>
              <a:ext uri="{FF2B5EF4-FFF2-40B4-BE49-F238E27FC236}">
                <a16:creationId xmlns:a16="http://schemas.microsoft.com/office/drawing/2014/main" id="{75736D02-ECA3-4F48-53C0-3BA5CEB9C859}"/>
              </a:ext>
            </a:extLst>
          </p:cNvPr>
          <p:cNvPicPr>
            <a:picLocks noChangeAspect="1"/>
          </p:cNvPicPr>
          <p:nvPr/>
        </p:nvPicPr>
        <p:blipFill>
          <a:blip r:embed="rId2"/>
          <a:stretch>
            <a:fillRect/>
          </a:stretch>
        </p:blipFill>
        <p:spPr>
          <a:xfrm>
            <a:off x="5684108" y="2010301"/>
            <a:ext cx="5954069" cy="3274738"/>
          </a:xfrm>
          <a:prstGeom prst="rect">
            <a:avLst/>
          </a:prstGeom>
          <a:ln>
            <a:solidFill>
              <a:schemeClr val="tx1"/>
            </a:solidFill>
          </a:ln>
        </p:spPr>
      </p:pic>
      <p:sp>
        <p:nvSpPr>
          <p:cNvPr id="18" name="ZoneTexte 17">
            <a:extLst>
              <a:ext uri="{FF2B5EF4-FFF2-40B4-BE49-F238E27FC236}">
                <a16:creationId xmlns:a16="http://schemas.microsoft.com/office/drawing/2014/main" id="{BD633E0A-5D06-B547-30E5-CA1425CAC425}"/>
              </a:ext>
            </a:extLst>
          </p:cNvPr>
          <p:cNvSpPr txBox="1"/>
          <p:nvPr/>
        </p:nvSpPr>
        <p:spPr>
          <a:xfrm>
            <a:off x="6941040" y="884848"/>
            <a:ext cx="1539904" cy="2400657"/>
          </a:xfrm>
          <a:prstGeom prst="rect">
            <a:avLst/>
          </a:prstGeom>
          <a:noFill/>
        </p:spPr>
        <p:txBody>
          <a:bodyPr wrap="square">
            <a:spAutoFit/>
          </a:bodyPr>
          <a:lstStyle/>
          <a:p>
            <a:r>
              <a:rPr lang="fr-CH" sz="15000" dirty="0">
                <a:solidFill>
                  <a:srgbClr val="000000"/>
                </a:solidFill>
                <a:effectLst/>
                <a:latin typeface="Helvetica Neue" panose="02000503000000020004" pitchFamily="2" charset="0"/>
              </a:rPr>
              <a:t>⚡️</a:t>
            </a:r>
          </a:p>
        </p:txBody>
      </p:sp>
      <p:sp>
        <p:nvSpPr>
          <p:cNvPr id="14" name="ZoneTexte 13">
            <a:extLst>
              <a:ext uri="{FF2B5EF4-FFF2-40B4-BE49-F238E27FC236}">
                <a16:creationId xmlns:a16="http://schemas.microsoft.com/office/drawing/2014/main" id="{B0C2E88C-6973-062D-DCAB-4AA5B81CFA01}"/>
              </a:ext>
            </a:extLst>
          </p:cNvPr>
          <p:cNvSpPr txBox="1"/>
          <p:nvPr/>
        </p:nvSpPr>
        <p:spPr>
          <a:xfrm>
            <a:off x="553823" y="5305212"/>
            <a:ext cx="7927121" cy="1477328"/>
          </a:xfrm>
          <a:prstGeom prst="rect">
            <a:avLst/>
          </a:prstGeom>
          <a:noFill/>
        </p:spPr>
        <p:txBody>
          <a:bodyPr wrap="square">
            <a:spAutoFit/>
          </a:bodyPr>
          <a:lstStyle/>
          <a:p>
            <a:r>
              <a:rPr lang="fr-CH" dirty="0"/>
              <a:t>« Ce manquement viole les principes applicables au droit des programmes avec des devoirs de diligence journalistique accrus pendant la période sensible précédant les élections. Le fait que les deux candidates aient été présentées brièvement dans d’autres émissions radiophoniques de la RTS n’y change rien. </a:t>
            </a:r>
          </a:p>
          <a:p>
            <a:r>
              <a:rPr lang="fr-CH" b="1" dirty="0">
                <a:highlight>
                  <a:srgbClr val="FFFF00"/>
                </a:highlight>
              </a:rPr>
              <a:t>L’AIEP a admis la plainte à l’unanimité.»</a:t>
            </a:r>
            <a:endParaRPr lang="fr-FR" dirty="0">
              <a:highlight>
                <a:srgbClr val="FFFF00"/>
              </a:highlight>
            </a:endParaRPr>
          </a:p>
        </p:txBody>
      </p:sp>
    </p:spTree>
    <p:extLst>
      <p:ext uri="{BB962C8B-B14F-4D97-AF65-F5344CB8AC3E}">
        <p14:creationId xmlns:p14="http://schemas.microsoft.com/office/powerpoint/2010/main" val="2722512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strVal val="#ppt_w*0.70"/>
                                          </p:val>
                                        </p:tav>
                                        <p:tav tm="100000">
                                          <p:val>
                                            <p:strVal val="#ppt_w"/>
                                          </p:val>
                                        </p:tav>
                                      </p:tavLst>
                                    </p:anim>
                                    <p:anim calcmode="lin" valueType="num">
                                      <p:cBhvr>
                                        <p:cTn id="8" dur="1000" fill="hold"/>
                                        <p:tgtEl>
                                          <p:spTgt spid="17"/>
                                        </p:tgtEl>
                                        <p:attrNameLst>
                                          <p:attrName>ppt_h</p:attrName>
                                        </p:attrNameLst>
                                      </p:cBhvr>
                                      <p:tavLst>
                                        <p:tav tm="0">
                                          <p:val>
                                            <p:strVal val="#ppt_h"/>
                                          </p:val>
                                        </p:tav>
                                        <p:tav tm="100000">
                                          <p:val>
                                            <p:strVal val="#ppt_h"/>
                                          </p:val>
                                        </p:tav>
                                      </p:tavLst>
                                    </p:anim>
                                    <p:animEffect transition="in" filter="fade">
                                      <p:cBhvr>
                                        <p:cTn id="9" dur="1000"/>
                                        <p:tgtEl>
                                          <p:spTgt spid="17"/>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1000" fill="hold"/>
                                        <p:tgtEl>
                                          <p:spTgt spid="14"/>
                                        </p:tgtEl>
                                        <p:attrNameLst>
                                          <p:attrName>ppt_w</p:attrName>
                                        </p:attrNameLst>
                                      </p:cBhvr>
                                      <p:tavLst>
                                        <p:tav tm="0">
                                          <p:val>
                                            <p:strVal val="#ppt_w*0.70"/>
                                          </p:val>
                                        </p:tav>
                                        <p:tav tm="100000">
                                          <p:val>
                                            <p:strVal val="#ppt_w"/>
                                          </p:val>
                                        </p:tav>
                                      </p:tavLst>
                                    </p:anim>
                                    <p:anim calcmode="lin" valueType="num">
                                      <p:cBhvr>
                                        <p:cTn id="13" dur="1000" fill="hold"/>
                                        <p:tgtEl>
                                          <p:spTgt spid="14"/>
                                        </p:tgtEl>
                                        <p:attrNameLst>
                                          <p:attrName>ppt_h</p:attrName>
                                        </p:attrNameLst>
                                      </p:cBhvr>
                                      <p:tavLst>
                                        <p:tav tm="0">
                                          <p:val>
                                            <p:strVal val="#ppt_h"/>
                                          </p:val>
                                        </p:tav>
                                        <p:tav tm="100000">
                                          <p:val>
                                            <p:strVal val="#ppt_h"/>
                                          </p:val>
                                        </p:tav>
                                      </p:tavLst>
                                    </p:anim>
                                    <p:animEffect transition="in" filter="fade">
                                      <p:cBhvr>
                                        <p:cTn id="14" dur="1000"/>
                                        <p:tgtEl>
                                          <p:spTgt spid="14"/>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1000" fill="hold"/>
                                        <p:tgtEl>
                                          <p:spTgt spid="9"/>
                                        </p:tgtEl>
                                        <p:attrNameLst>
                                          <p:attrName>ppt_w</p:attrName>
                                        </p:attrNameLst>
                                      </p:cBhvr>
                                      <p:tavLst>
                                        <p:tav tm="0">
                                          <p:val>
                                            <p:strVal val="#ppt_w*0.70"/>
                                          </p:val>
                                        </p:tav>
                                        <p:tav tm="100000">
                                          <p:val>
                                            <p:strVal val="#ppt_w"/>
                                          </p:val>
                                        </p:tav>
                                      </p:tavLst>
                                    </p:anim>
                                    <p:anim calcmode="lin" valueType="num">
                                      <p:cBhvr>
                                        <p:cTn id="18" dur="1000" fill="hold"/>
                                        <p:tgtEl>
                                          <p:spTgt spid="9"/>
                                        </p:tgtEl>
                                        <p:attrNameLst>
                                          <p:attrName>ppt_h</p:attrName>
                                        </p:attrNameLst>
                                      </p:cBhvr>
                                      <p:tavLst>
                                        <p:tav tm="0">
                                          <p:val>
                                            <p:strVal val="#ppt_h"/>
                                          </p:val>
                                        </p:tav>
                                        <p:tav tm="100000">
                                          <p:val>
                                            <p:strVal val="#ppt_h"/>
                                          </p:val>
                                        </p:tav>
                                      </p:tavLst>
                                    </p:anim>
                                    <p:animEffect transition="in" filter="fade">
                                      <p:cBhvr>
                                        <p:cTn id="19" dur="10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38" presetClass="entr" presetSubtype="0" accel="50000" fill="hold" grpId="0" nodeType="clickEffect">
                                  <p:stCondLst>
                                    <p:cond delay="0"/>
                                  </p:stCondLst>
                                  <p:iterate type="lt">
                                    <p:tmPct val="50000"/>
                                  </p:iterate>
                                  <p:childTnLst>
                                    <p:set>
                                      <p:cBhvr>
                                        <p:cTn id="23" dur="1" fill="hold">
                                          <p:stCondLst>
                                            <p:cond delay="0"/>
                                          </p:stCondLst>
                                        </p:cTn>
                                        <p:tgtEl>
                                          <p:spTgt spid="18"/>
                                        </p:tgtEl>
                                        <p:attrNameLst>
                                          <p:attrName>style.visibility</p:attrName>
                                        </p:attrNameLst>
                                      </p:cBhvr>
                                      <p:to>
                                        <p:strVal val="visible"/>
                                      </p:to>
                                    </p:set>
                                    <p:set>
                                      <p:cBhvr>
                                        <p:cTn id="24" dur="455" fill="hold">
                                          <p:stCondLst>
                                            <p:cond delay="0"/>
                                          </p:stCondLst>
                                        </p:cTn>
                                        <p:tgtEl>
                                          <p:spTgt spid="18"/>
                                        </p:tgtEl>
                                        <p:attrNameLst>
                                          <p:attrName>style.rotation</p:attrName>
                                        </p:attrNameLst>
                                      </p:cBhvr>
                                      <p:to>
                                        <p:strVal val="-45.0"/>
                                      </p:to>
                                    </p:set>
                                    <p:anim calcmode="lin" valueType="num">
                                      <p:cBhvr>
                                        <p:cTn id="25" dur="455" fill="hold">
                                          <p:stCondLst>
                                            <p:cond delay="455"/>
                                          </p:stCondLst>
                                        </p:cTn>
                                        <p:tgtEl>
                                          <p:spTgt spid="18"/>
                                        </p:tgtEl>
                                        <p:attrNameLst>
                                          <p:attrName>style.rotation</p:attrName>
                                        </p:attrNameLst>
                                      </p:cBhvr>
                                      <p:tavLst>
                                        <p:tav tm="0">
                                          <p:val>
                                            <p:fltVal val="-45"/>
                                          </p:val>
                                        </p:tav>
                                        <p:tav tm="69900">
                                          <p:val>
                                            <p:fltVal val="45"/>
                                          </p:val>
                                        </p:tav>
                                        <p:tav tm="100000">
                                          <p:val>
                                            <p:fltVal val="0"/>
                                          </p:val>
                                        </p:tav>
                                      </p:tavLst>
                                    </p:anim>
                                    <p:anim calcmode="lin" valueType="num">
                                      <p:cBhvr>
                                        <p:cTn id="26" dur="455" fill="hold">
                                          <p:stCondLst>
                                            <p:cond delay="0"/>
                                          </p:stCondLst>
                                        </p:cTn>
                                        <p:tgtEl>
                                          <p:spTgt spid="18"/>
                                        </p:tgtEl>
                                        <p:attrNameLst>
                                          <p:attrName>ppt_y</p:attrName>
                                        </p:attrNameLst>
                                      </p:cBhvr>
                                      <p:tavLst>
                                        <p:tav tm="0">
                                          <p:val>
                                            <p:strVal val="#ppt_y-1"/>
                                          </p:val>
                                        </p:tav>
                                        <p:tav tm="100000">
                                          <p:val>
                                            <p:strVal val="#ppt_y-(0.354*#ppt_w-0.172*#ppt_h)"/>
                                          </p:val>
                                        </p:tav>
                                      </p:tavLst>
                                    </p:anim>
                                    <p:anim calcmode="lin" valueType="num">
                                      <p:cBhvr>
                                        <p:cTn id="27" dur="156" decel="50000" autoRev="1" fill="hold">
                                          <p:stCondLst>
                                            <p:cond delay="455"/>
                                          </p:stCondLst>
                                        </p:cTn>
                                        <p:tgtEl>
                                          <p:spTgt spid="18"/>
                                        </p:tgtEl>
                                        <p:attrNameLst>
                                          <p:attrName>ppt_y</p:attrName>
                                        </p:attrNameLst>
                                      </p:cBhvr>
                                      <p:tavLst>
                                        <p:tav tm="0">
                                          <p:val>
                                            <p:strVal val="#ppt_y-(0.354*#ppt_w-0.172*#ppt_h)"/>
                                          </p:val>
                                        </p:tav>
                                        <p:tav tm="100000">
                                          <p:val>
                                            <p:strVal val="#ppt_y-(0.354*#ppt_w-0.172*#ppt_h)-#ppt_h/2"/>
                                          </p:val>
                                        </p:tav>
                                      </p:tavLst>
                                    </p:anim>
                                    <p:anim calcmode="lin" valueType="num">
                                      <p:cBhvr>
                                        <p:cTn id="28" dur="136" fill="hold">
                                          <p:stCondLst>
                                            <p:cond delay="864"/>
                                          </p:stCondLst>
                                        </p:cTn>
                                        <p:tgtEl>
                                          <p:spTgt spid="18"/>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7" grpId="0" animBg="1"/>
      <p:bldP spid="18" grpId="0"/>
      <p:bldP spid="1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81AC3AA3-2231-1992-A2DB-F0CD395FD34D}"/>
              </a:ext>
            </a:extLst>
          </p:cNvPr>
          <p:cNvSpPr txBox="1"/>
          <p:nvPr/>
        </p:nvSpPr>
        <p:spPr>
          <a:xfrm>
            <a:off x="497291" y="1294033"/>
            <a:ext cx="5532629" cy="3431709"/>
          </a:xfrm>
          <a:prstGeom prst="rect">
            <a:avLst/>
          </a:prstGeom>
          <a:solidFill>
            <a:schemeClr val="bg1"/>
          </a:solidFill>
          <a:ln>
            <a:noFill/>
          </a:ln>
        </p:spPr>
        <p:txBody>
          <a:bodyPr wrap="square">
            <a:spAutoFit/>
          </a:bodyPr>
          <a:lstStyle/>
          <a:p>
            <a:r>
              <a:rPr lang="fr-CH" sz="4000" b="1" dirty="0"/>
              <a:t>L’Agenda des mondialistes est en train de </a:t>
            </a:r>
            <a:r>
              <a:rPr lang="fr-CH" sz="4000" b="1" u="sng" dirty="0"/>
              <a:t>dérailler</a:t>
            </a:r>
            <a:r>
              <a:rPr lang="fr-CH" sz="4000" b="1" dirty="0"/>
              <a:t>...</a:t>
            </a:r>
          </a:p>
          <a:p>
            <a:endParaRPr lang="fr-CH" sz="900" b="1" dirty="0"/>
          </a:p>
          <a:p>
            <a:r>
              <a:rPr lang="fr-CH" sz="4400" b="1" dirty="0"/>
              <a:t>La suite du voyage dépendra de NOUS.</a:t>
            </a:r>
          </a:p>
        </p:txBody>
      </p:sp>
      <p:sp>
        <p:nvSpPr>
          <p:cNvPr id="5" name="ZoneTexte 4">
            <a:extLst>
              <a:ext uri="{FF2B5EF4-FFF2-40B4-BE49-F238E27FC236}">
                <a16:creationId xmlns:a16="http://schemas.microsoft.com/office/drawing/2014/main" id="{8855B84B-4184-6146-DC13-66928C499899}"/>
              </a:ext>
            </a:extLst>
          </p:cNvPr>
          <p:cNvSpPr txBox="1"/>
          <p:nvPr/>
        </p:nvSpPr>
        <p:spPr>
          <a:xfrm>
            <a:off x="379971" y="370703"/>
            <a:ext cx="11593725" cy="923330"/>
          </a:xfrm>
          <a:prstGeom prst="rect">
            <a:avLst/>
          </a:prstGeom>
          <a:noFill/>
        </p:spPr>
        <p:txBody>
          <a:bodyPr wrap="square">
            <a:spAutoFit/>
          </a:bodyPr>
          <a:lstStyle/>
          <a:p>
            <a:r>
              <a:rPr lang="fr-CH" sz="5400" b="1" dirty="0">
                <a:latin typeface="Gill Sans Ultra Bold" panose="020B0A02020104020203" pitchFamily="34" charset="77"/>
                <a:ea typeface="Helvetica Neue" panose="02000503000000020004" pitchFamily="2" charset="0"/>
                <a:cs typeface="Helvetica Neue" panose="02000503000000020004" pitchFamily="2" charset="0"/>
              </a:rPr>
              <a:t>Conclusion</a:t>
            </a:r>
            <a:endParaRPr lang="fr-FR" sz="5400" dirty="0">
              <a:latin typeface="Gill Sans Ultra Bold" panose="020B0A02020104020203" pitchFamily="34" charset="77"/>
            </a:endParaRPr>
          </a:p>
        </p:txBody>
      </p:sp>
      <p:pic>
        <p:nvPicPr>
          <p:cNvPr id="3" name="Image 2">
            <a:extLst>
              <a:ext uri="{FF2B5EF4-FFF2-40B4-BE49-F238E27FC236}">
                <a16:creationId xmlns:a16="http://schemas.microsoft.com/office/drawing/2014/main" id="{F35255AA-0328-1286-028F-7B6451A5BD0A}"/>
              </a:ext>
            </a:extLst>
          </p:cNvPr>
          <p:cNvPicPr>
            <a:picLocks noChangeAspect="1"/>
          </p:cNvPicPr>
          <p:nvPr/>
        </p:nvPicPr>
        <p:blipFill>
          <a:blip r:embed="rId2"/>
          <a:stretch>
            <a:fillRect/>
          </a:stretch>
        </p:blipFill>
        <p:spPr>
          <a:xfrm>
            <a:off x="6585994" y="1294033"/>
            <a:ext cx="5011838" cy="4405309"/>
          </a:xfrm>
          <a:prstGeom prst="rect">
            <a:avLst/>
          </a:prstGeom>
          <a:ln>
            <a:solidFill>
              <a:schemeClr val="tx1"/>
            </a:solidFill>
          </a:ln>
        </p:spPr>
      </p:pic>
      <p:pic>
        <p:nvPicPr>
          <p:cNvPr id="7" name="Image 6">
            <a:extLst>
              <a:ext uri="{FF2B5EF4-FFF2-40B4-BE49-F238E27FC236}">
                <a16:creationId xmlns:a16="http://schemas.microsoft.com/office/drawing/2014/main" id="{7307FEC8-B16E-E1E8-A387-907D922152F4}"/>
              </a:ext>
            </a:extLst>
          </p:cNvPr>
          <p:cNvPicPr>
            <a:picLocks noChangeAspect="1"/>
          </p:cNvPicPr>
          <p:nvPr/>
        </p:nvPicPr>
        <p:blipFill>
          <a:blip r:embed="rId3"/>
          <a:stretch>
            <a:fillRect/>
          </a:stretch>
        </p:blipFill>
        <p:spPr>
          <a:xfrm rot="18704528">
            <a:off x="1735664" y="4419334"/>
            <a:ext cx="2169931" cy="2947490"/>
          </a:xfrm>
          <a:prstGeom prst="rect">
            <a:avLst/>
          </a:prstGeom>
        </p:spPr>
      </p:pic>
      <p:pic>
        <p:nvPicPr>
          <p:cNvPr id="8" name="Image 7">
            <a:extLst>
              <a:ext uri="{FF2B5EF4-FFF2-40B4-BE49-F238E27FC236}">
                <a16:creationId xmlns:a16="http://schemas.microsoft.com/office/drawing/2014/main" id="{FD049289-ED79-6FE6-122F-B0F8771D341E}"/>
              </a:ext>
            </a:extLst>
          </p:cNvPr>
          <p:cNvPicPr>
            <a:picLocks noChangeAspect="1"/>
          </p:cNvPicPr>
          <p:nvPr/>
        </p:nvPicPr>
        <p:blipFill>
          <a:blip r:embed="rId4"/>
          <a:stretch>
            <a:fillRect/>
          </a:stretch>
        </p:blipFill>
        <p:spPr>
          <a:xfrm rot="1610608">
            <a:off x="4312465" y="4221856"/>
            <a:ext cx="2277107" cy="2884336"/>
          </a:xfrm>
          <a:prstGeom prst="rect">
            <a:avLst/>
          </a:prstGeom>
        </p:spPr>
      </p:pic>
      <p:sp>
        <p:nvSpPr>
          <p:cNvPr id="9" name="ZoneTexte 8">
            <a:extLst>
              <a:ext uri="{FF2B5EF4-FFF2-40B4-BE49-F238E27FC236}">
                <a16:creationId xmlns:a16="http://schemas.microsoft.com/office/drawing/2014/main" id="{829BBD2F-498D-7576-A9D0-2852214B5D65}"/>
              </a:ext>
            </a:extLst>
          </p:cNvPr>
          <p:cNvSpPr txBox="1"/>
          <p:nvPr/>
        </p:nvSpPr>
        <p:spPr>
          <a:xfrm rot="20996633">
            <a:off x="2983810" y="4594471"/>
            <a:ext cx="2471897" cy="1938992"/>
          </a:xfrm>
          <a:prstGeom prst="rect">
            <a:avLst/>
          </a:prstGeom>
          <a:noFill/>
        </p:spPr>
        <p:txBody>
          <a:bodyPr wrap="square">
            <a:spAutoFit/>
          </a:bodyPr>
          <a:lstStyle/>
          <a:p>
            <a:pPr algn="ctr"/>
            <a:r>
              <a:rPr lang="fr-CH" sz="12000" dirty="0">
                <a:solidFill>
                  <a:srgbClr val="000000"/>
                </a:solidFill>
                <a:effectLst/>
                <a:latin typeface=".Apple Color Emoji UI"/>
              </a:rPr>
              <a:t>⚡️</a:t>
            </a:r>
          </a:p>
        </p:txBody>
      </p:sp>
    </p:spTree>
    <p:extLst>
      <p:ext uri="{BB962C8B-B14F-4D97-AF65-F5344CB8AC3E}">
        <p14:creationId xmlns:p14="http://schemas.microsoft.com/office/powerpoint/2010/main" val="3720051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 calcmode="lin" valueType="num">
                                      <p:cBhvr additive="base">
                                        <p:cTn id="7" dur="500"/>
                                        <p:tgtEl>
                                          <p:spTgt spid="6">
                                            <p:bg/>
                                          </p:spTgt>
                                        </p:tgtEl>
                                        <p:attrNameLst>
                                          <p:attrName>ppt_x</p:attrName>
                                        </p:attrNameLst>
                                      </p:cBhvr>
                                      <p:tavLst>
                                        <p:tav tm="0">
                                          <p:val>
                                            <p:strVal val="#ppt_x-#ppt_w*1.125000"/>
                                          </p:val>
                                        </p:tav>
                                        <p:tav tm="100000">
                                          <p:val>
                                            <p:strVal val="#ppt_x"/>
                                          </p:val>
                                        </p:tav>
                                      </p:tavLst>
                                    </p:anim>
                                    <p:animEffect transition="in" filter="wipe(right)">
                                      <p:cBhvr>
                                        <p:cTn id="8" dur="500"/>
                                        <p:tgtEl>
                                          <p:spTgt spid="6">
                                            <p:bg/>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p:tgtEl>
                                          <p:spTgt spid="6">
                                            <p:txEl>
                                              <p:pRg st="0" end="0"/>
                                            </p:txEl>
                                          </p:spTgt>
                                        </p:tgtEl>
                                        <p:attrNameLst>
                                          <p:attrName>ppt_x</p:attrName>
                                        </p:attrNameLst>
                                      </p:cBhvr>
                                      <p:tavLst>
                                        <p:tav tm="0">
                                          <p:val>
                                            <p:strVal val="#ppt_x-#ppt_w*1.125000"/>
                                          </p:val>
                                        </p:tav>
                                        <p:tav tm="100000">
                                          <p:val>
                                            <p:strVal val="#ppt_x"/>
                                          </p:val>
                                        </p:tav>
                                      </p:tavLst>
                                    </p:anim>
                                    <p:animEffect transition="in" filter="wipe(right)">
                                      <p:cBhvr>
                                        <p:cTn id="14" dur="500"/>
                                        <p:tgtEl>
                                          <p:spTgt spid="6">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p:tgtEl>
                                          <p:spTgt spid="6">
                                            <p:txEl>
                                              <p:pRg st="2" end="2"/>
                                            </p:txEl>
                                          </p:spTgt>
                                        </p:tgtEl>
                                        <p:attrNameLst>
                                          <p:attrName>ppt_x</p:attrName>
                                        </p:attrNameLst>
                                      </p:cBhvr>
                                      <p:tavLst>
                                        <p:tav tm="0">
                                          <p:val>
                                            <p:strVal val="#ppt_x-#ppt_w*1.125000"/>
                                          </p:val>
                                        </p:tav>
                                        <p:tav tm="100000">
                                          <p:val>
                                            <p:strVal val="#ppt_x"/>
                                          </p:val>
                                        </p:tav>
                                      </p:tavLst>
                                    </p:anim>
                                    <p:animEffect transition="in" filter="wipe(right)">
                                      <p:cBhvr>
                                        <p:cTn id="20" dur="500"/>
                                        <p:tgtEl>
                                          <p:spTgt spid="6">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5" presetClass="entr" presetSubtype="0"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1000" fill="hold"/>
                                        <p:tgtEl>
                                          <p:spTgt spid="3"/>
                                        </p:tgtEl>
                                        <p:attrNameLst>
                                          <p:attrName>ppt_w</p:attrName>
                                        </p:attrNameLst>
                                      </p:cBhvr>
                                      <p:tavLst>
                                        <p:tav tm="0">
                                          <p:val>
                                            <p:strVal val="#ppt_w*0.70"/>
                                          </p:val>
                                        </p:tav>
                                        <p:tav tm="100000">
                                          <p:val>
                                            <p:strVal val="#ppt_w"/>
                                          </p:val>
                                        </p:tav>
                                      </p:tavLst>
                                    </p:anim>
                                    <p:anim calcmode="lin" valueType="num">
                                      <p:cBhvr>
                                        <p:cTn id="26" dur="1000" fill="hold"/>
                                        <p:tgtEl>
                                          <p:spTgt spid="3"/>
                                        </p:tgtEl>
                                        <p:attrNameLst>
                                          <p:attrName>ppt_h</p:attrName>
                                        </p:attrNameLst>
                                      </p:cBhvr>
                                      <p:tavLst>
                                        <p:tav tm="0">
                                          <p:val>
                                            <p:strVal val="#ppt_h"/>
                                          </p:val>
                                        </p:tav>
                                        <p:tav tm="100000">
                                          <p:val>
                                            <p:strVal val="#ppt_h"/>
                                          </p:val>
                                        </p:tav>
                                      </p:tavLst>
                                    </p:anim>
                                    <p:animEffect transition="in" filter="fade">
                                      <p:cBhvr>
                                        <p:cTn id="27" dur="10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31"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1000" fill="hold"/>
                                        <p:tgtEl>
                                          <p:spTgt spid="7"/>
                                        </p:tgtEl>
                                        <p:attrNameLst>
                                          <p:attrName>ppt_w</p:attrName>
                                        </p:attrNameLst>
                                      </p:cBhvr>
                                      <p:tavLst>
                                        <p:tav tm="0">
                                          <p:val>
                                            <p:fltVal val="0"/>
                                          </p:val>
                                        </p:tav>
                                        <p:tav tm="100000">
                                          <p:val>
                                            <p:strVal val="#ppt_w"/>
                                          </p:val>
                                        </p:tav>
                                      </p:tavLst>
                                    </p:anim>
                                    <p:anim calcmode="lin" valueType="num">
                                      <p:cBhvr>
                                        <p:cTn id="33" dur="1000" fill="hold"/>
                                        <p:tgtEl>
                                          <p:spTgt spid="7"/>
                                        </p:tgtEl>
                                        <p:attrNameLst>
                                          <p:attrName>ppt_h</p:attrName>
                                        </p:attrNameLst>
                                      </p:cBhvr>
                                      <p:tavLst>
                                        <p:tav tm="0">
                                          <p:val>
                                            <p:fltVal val="0"/>
                                          </p:val>
                                        </p:tav>
                                        <p:tav tm="100000">
                                          <p:val>
                                            <p:strVal val="#ppt_h"/>
                                          </p:val>
                                        </p:tav>
                                      </p:tavLst>
                                    </p:anim>
                                    <p:anim calcmode="lin" valueType="num">
                                      <p:cBhvr>
                                        <p:cTn id="34" dur="1000" fill="hold"/>
                                        <p:tgtEl>
                                          <p:spTgt spid="7"/>
                                        </p:tgtEl>
                                        <p:attrNameLst>
                                          <p:attrName>style.rotation</p:attrName>
                                        </p:attrNameLst>
                                      </p:cBhvr>
                                      <p:tavLst>
                                        <p:tav tm="0">
                                          <p:val>
                                            <p:fltVal val="90"/>
                                          </p:val>
                                        </p:tav>
                                        <p:tav tm="100000">
                                          <p:val>
                                            <p:fltVal val="0"/>
                                          </p:val>
                                        </p:tav>
                                      </p:tavLst>
                                    </p:anim>
                                    <p:animEffect transition="in" filter="fade">
                                      <p:cBhvr>
                                        <p:cTn id="35" dur="1000"/>
                                        <p:tgtEl>
                                          <p:spTgt spid="7"/>
                                        </p:tgtEl>
                                      </p:cBhvr>
                                    </p:animEffect>
                                  </p:childTnLst>
                                </p:cTn>
                              </p:par>
                              <p:par>
                                <p:cTn id="36" presetID="56" presetClass="entr" presetSubtype="0" fill="hold" grpId="0" nodeType="withEffect">
                                  <p:stCondLst>
                                    <p:cond delay="0"/>
                                  </p:stCondLst>
                                  <p:iterate type="lt">
                                    <p:tmPct val="10000"/>
                                  </p:iterate>
                                  <p:childTnLst>
                                    <p:set>
                                      <p:cBhvr>
                                        <p:cTn id="37" dur="1" fill="hold">
                                          <p:stCondLst>
                                            <p:cond delay="0"/>
                                          </p:stCondLst>
                                        </p:cTn>
                                        <p:tgtEl>
                                          <p:spTgt spid="9"/>
                                        </p:tgtEl>
                                        <p:attrNameLst>
                                          <p:attrName>style.visibility</p:attrName>
                                        </p:attrNameLst>
                                      </p:cBhvr>
                                      <p:to>
                                        <p:strVal val="visible"/>
                                      </p:to>
                                    </p:set>
                                    <p:anim by="(-#ppt_w*2)" calcmode="lin" valueType="num">
                                      <p:cBhvr rctx="PPT">
                                        <p:cTn id="38" dur="500" autoRev="1" fill="hold">
                                          <p:stCondLst>
                                            <p:cond delay="0"/>
                                          </p:stCondLst>
                                        </p:cTn>
                                        <p:tgtEl>
                                          <p:spTgt spid="9"/>
                                        </p:tgtEl>
                                        <p:attrNameLst>
                                          <p:attrName>ppt_w</p:attrName>
                                        </p:attrNameLst>
                                      </p:cBhvr>
                                    </p:anim>
                                    <p:anim by="(#ppt_w*0.50)" calcmode="lin" valueType="num">
                                      <p:cBhvr>
                                        <p:cTn id="39" dur="500" decel="50000" autoRev="1" fill="hold">
                                          <p:stCondLst>
                                            <p:cond delay="0"/>
                                          </p:stCondLst>
                                        </p:cTn>
                                        <p:tgtEl>
                                          <p:spTgt spid="9"/>
                                        </p:tgtEl>
                                        <p:attrNameLst>
                                          <p:attrName>ppt_x</p:attrName>
                                        </p:attrNameLst>
                                      </p:cBhvr>
                                    </p:anim>
                                    <p:anim from="(-#ppt_h/2)" to="(#ppt_y)" calcmode="lin" valueType="num">
                                      <p:cBhvr>
                                        <p:cTn id="40" dur="1000" fill="hold">
                                          <p:stCondLst>
                                            <p:cond delay="0"/>
                                          </p:stCondLst>
                                        </p:cTn>
                                        <p:tgtEl>
                                          <p:spTgt spid="9"/>
                                        </p:tgtEl>
                                        <p:attrNameLst>
                                          <p:attrName>ppt_y</p:attrName>
                                        </p:attrNameLst>
                                      </p:cBhvr>
                                    </p:anim>
                                    <p:animRot by="21600000">
                                      <p:cBhvr>
                                        <p:cTn id="41" dur="1000" fill="hold">
                                          <p:stCondLst>
                                            <p:cond delay="0"/>
                                          </p:stCondLst>
                                        </p:cTn>
                                        <p:tgtEl>
                                          <p:spTgt spid="9"/>
                                        </p:tgtEl>
                                        <p:attrNameLst>
                                          <p:attrName>r</p:attrName>
                                        </p:attrNameLst>
                                      </p:cBhvr>
                                    </p:animRot>
                                  </p:childTnLst>
                                </p:cTn>
                              </p:par>
                              <p:par>
                                <p:cTn id="42" presetID="26" presetClass="entr" presetSubtype="0" fill="hold"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down)">
                                      <p:cBhvr>
                                        <p:cTn id="44" dur="580">
                                          <p:stCondLst>
                                            <p:cond delay="0"/>
                                          </p:stCondLst>
                                        </p:cTn>
                                        <p:tgtEl>
                                          <p:spTgt spid="8"/>
                                        </p:tgtEl>
                                      </p:cBhvr>
                                    </p:animEffect>
                                    <p:anim calcmode="lin" valueType="num">
                                      <p:cBhvr>
                                        <p:cTn id="45"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6"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7"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8"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9"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50" dur="26">
                                          <p:stCondLst>
                                            <p:cond delay="650"/>
                                          </p:stCondLst>
                                        </p:cTn>
                                        <p:tgtEl>
                                          <p:spTgt spid="8"/>
                                        </p:tgtEl>
                                      </p:cBhvr>
                                      <p:to x="100000" y="60000"/>
                                    </p:animScale>
                                    <p:animScale>
                                      <p:cBhvr>
                                        <p:cTn id="51" dur="166" decel="50000">
                                          <p:stCondLst>
                                            <p:cond delay="676"/>
                                          </p:stCondLst>
                                        </p:cTn>
                                        <p:tgtEl>
                                          <p:spTgt spid="8"/>
                                        </p:tgtEl>
                                      </p:cBhvr>
                                      <p:to x="100000" y="100000"/>
                                    </p:animScale>
                                    <p:animScale>
                                      <p:cBhvr>
                                        <p:cTn id="52" dur="26">
                                          <p:stCondLst>
                                            <p:cond delay="1312"/>
                                          </p:stCondLst>
                                        </p:cTn>
                                        <p:tgtEl>
                                          <p:spTgt spid="8"/>
                                        </p:tgtEl>
                                      </p:cBhvr>
                                      <p:to x="100000" y="80000"/>
                                    </p:animScale>
                                    <p:animScale>
                                      <p:cBhvr>
                                        <p:cTn id="53" dur="166" decel="50000">
                                          <p:stCondLst>
                                            <p:cond delay="1338"/>
                                          </p:stCondLst>
                                        </p:cTn>
                                        <p:tgtEl>
                                          <p:spTgt spid="8"/>
                                        </p:tgtEl>
                                      </p:cBhvr>
                                      <p:to x="100000" y="100000"/>
                                    </p:animScale>
                                    <p:animScale>
                                      <p:cBhvr>
                                        <p:cTn id="54" dur="26">
                                          <p:stCondLst>
                                            <p:cond delay="1642"/>
                                          </p:stCondLst>
                                        </p:cTn>
                                        <p:tgtEl>
                                          <p:spTgt spid="8"/>
                                        </p:tgtEl>
                                      </p:cBhvr>
                                      <p:to x="100000" y="90000"/>
                                    </p:animScale>
                                    <p:animScale>
                                      <p:cBhvr>
                                        <p:cTn id="55" dur="166" decel="50000">
                                          <p:stCondLst>
                                            <p:cond delay="1668"/>
                                          </p:stCondLst>
                                        </p:cTn>
                                        <p:tgtEl>
                                          <p:spTgt spid="8"/>
                                        </p:tgtEl>
                                      </p:cBhvr>
                                      <p:to x="100000" y="100000"/>
                                    </p:animScale>
                                    <p:animScale>
                                      <p:cBhvr>
                                        <p:cTn id="56" dur="26">
                                          <p:stCondLst>
                                            <p:cond delay="1808"/>
                                          </p:stCondLst>
                                        </p:cTn>
                                        <p:tgtEl>
                                          <p:spTgt spid="8"/>
                                        </p:tgtEl>
                                      </p:cBhvr>
                                      <p:to x="100000" y="95000"/>
                                    </p:animScale>
                                    <p:animScale>
                                      <p:cBhvr>
                                        <p:cTn id="57"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P spid="9" grpId="0"/>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13413</TotalTime>
  <Words>3096</Words>
  <Application>Microsoft Macintosh PowerPoint</Application>
  <PresentationFormat>Grand écran</PresentationFormat>
  <Paragraphs>344</Paragraphs>
  <Slides>50</Slides>
  <Notes>0</Notes>
  <HiddenSlides>0</HiddenSlides>
  <MMClips>0</MMClips>
  <ScaleCrop>false</ScaleCrop>
  <HeadingPairs>
    <vt:vector size="6" baseType="variant">
      <vt:variant>
        <vt:lpstr>Polices utilisées</vt:lpstr>
      </vt:variant>
      <vt:variant>
        <vt:i4>21</vt:i4>
      </vt:variant>
      <vt:variant>
        <vt:lpstr>Thème</vt:lpstr>
      </vt:variant>
      <vt:variant>
        <vt:i4>1</vt:i4>
      </vt:variant>
      <vt:variant>
        <vt:lpstr>Titres des diapositives</vt:lpstr>
      </vt:variant>
      <vt:variant>
        <vt:i4>50</vt:i4>
      </vt:variant>
    </vt:vector>
  </HeadingPairs>
  <TitlesOfParts>
    <vt:vector size="72" baseType="lpstr">
      <vt:lpstr>.Apple Color Emoji UI</vt:lpstr>
      <vt:lpstr>Arial</vt:lpstr>
      <vt:lpstr>Arial Rounded MT Bold</vt:lpstr>
      <vt:lpstr>Avenir Next</vt:lpstr>
      <vt:lpstr>Barlow</vt:lpstr>
      <vt:lpstr>Calibri</vt:lpstr>
      <vt:lpstr>Calibri Light</vt:lpstr>
      <vt:lpstr>Gill Sans Ultra Bold</vt:lpstr>
      <vt:lpstr>Helvetica Neue</vt:lpstr>
      <vt:lpstr>Mistral</vt:lpstr>
      <vt:lpstr>Montserrat</vt:lpstr>
      <vt:lpstr>Oswald</vt:lpstr>
      <vt:lpstr>Overpass</vt:lpstr>
      <vt:lpstr>PFDINTextStd-Regular</vt:lpstr>
      <vt:lpstr>proxima-n-w01-reg</vt:lpstr>
      <vt:lpstr>quasimoda</vt:lpstr>
      <vt:lpstr>Roboto</vt:lpstr>
      <vt:lpstr>Suisse Intl</vt:lpstr>
      <vt:lpstr>TheSans</vt:lpstr>
      <vt:lpstr>var(--font-overpass)</vt:lpstr>
      <vt:lpstr>Zapfino</vt:lpstr>
      <vt:lpstr>Thème Office</vt:lpstr>
      <vt:lpstr>Présentation PowerPoint</vt:lpstr>
      <vt:lpstr>Présentation PowerPoint</vt:lpstr>
      <vt:lpstr>Présentation PowerPoint</vt:lpstr>
      <vt:lpstr>         AGENDA 2030     Les 17 Objectifs du développement durable de l’ONU (ODD)</vt:lpstr>
      <vt:lpstr>Présentation PowerPoint</vt:lpstr>
      <vt:lpstr>         AGENDA 2030     Les 17 Objectifs du développement digital </vt:lpstr>
      <vt:lpstr>Présentation PowerPoint</vt:lpstr>
      <vt:lpstr>Présentation PowerPoint</vt:lpstr>
      <vt:lpstr>Taux de vaccination  dans le monde</vt:lpstr>
      <vt:lpstr>Taux de vaccination  dans le monde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Une pétition  Stop éducation sexuelle à l’école publique</vt:lpstr>
      <vt:lpstr>Santé Sexuelle Suisse tente de censurer  la pétition ...</vt:lpstr>
      <vt:lpstr>... et Genève fait marche arrière sur l’éducation sexuelle !</vt:lpstr>
      <vt:lpstr>Présentation PowerPoint</vt:lpstr>
      <vt:lpstr>L’Ukraine pourrait perdre la guerre contre la Russie dès 2024, met en garde la CIA</vt:lpstr>
      <vt:lpstr>L'Ukraine ne dispose pas d'une protection suffisante</vt:lpstr>
      <vt:lpstr>Présentation PowerPoint</vt:lpstr>
      <vt:lpstr>Israël accusé de génocide,  mensonges aux médias,  exclusion des Mondiaux de hockey.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Microsoft Office User</dc:creator>
  <cp:lastModifiedBy>Microsoft Office User</cp:lastModifiedBy>
  <cp:revision>246</cp:revision>
  <dcterms:created xsi:type="dcterms:W3CDTF">2021-04-01T14:35:57Z</dcterms:created>
  <dcterms:modified xsi:type="dcterms:W3CDTF">2024-07-18T01:08:56Z</dcterms:modified>
</cp:coreProperties>
</file>