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420" r:id="rId3"/>
    <p:sldId id="429" r:id="rId4"/>
    <p:sldId id="405" r:id="rId5"/>
    <p:sldId id="421" r:id="rId6"/>
    <p:sldId id="426" r:id="rId7"/>
    <p:sldId id="425" r:id="rId8"/>
    <p:sldId id="423" r:id="rId9"/>
    <p:sldId id="424" r:id="rId10"/>
    <p:sldId id="422" r:id="rId11"/>
    <p:sldId id="406" r:id="rId12"/>
    <p:sldId id="407" r:id="rId13"/>
    <p:sldId id="419" r:id="rId14"/>
    <p:sldId id="386" r:id="rId15"/>
    <p:sldId id="409" r:id="rId16"/>
    <p:sldId id="408" r:id="rId17"/>
    <p:sldId id="411" r:id="rId18"/>
    <p:sldId id="416" r:id="rId19"/>
    <p:sldId id="417" r:id="rId20"/>
    <p:sldId id="418" r:id="rId21"/>
    <p:sldId id="428" r:id="rId22"/>
    <p:sldId id="412" r:id="rId23"/>
    <p:sldId id="413" r:id="rId24"/>
    <p:sldId id="281" r:id="rId2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08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309"/>
    <p:restoredTop sz="94621"/>
  </p:normalViewPr>
  <p:slideViewPr>
    <p:cSldViewPr snapToGrid="0" snapToObjects="1">
      <p:cViewPr varScale="1">
        <p:scale>
          <a:sx n="84" d="100"/>
          <a:sy n="84" d="100"/>
        </p:scale>
        <p:origin x="184" y="6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06FA7B-3C27-0840-99F9-7C3AC592F9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E0C703A-D11E-AC4F-A199-0AA700C5F5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7CEB191-243E-C54F-A5B3-D933340A2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8662A-5576-6A4C-AD71-E0ACDAA7F3AB}" type="datetimeFigureOut">
              <a:rPr lang="fr-FR" smtClean="0"/>
              <a:t>18/12/2024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7DCD382-07C7-0748-A98B-5B23CAC23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8F7BF4E-6A0D-C24D-92A2-C7854710F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B7D20-8B52-D948-BD6E-FCC31A36094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71832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81AC47-25F1-1B49-B5AC-39D5786D2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00E9D5A-D9DD-2842-BA84-CBB10BE027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A18A1-284F-DB4D-AB41-B53E5261C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8662A-5576-6A4C-AD71-E0ACDAA7F3AB}" type="datetimeFigureOut">
              <a:rPr lang="fr-FR" smtClean="0"/>
              <a:t>18/12/2024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79AE2BF-5F49-3140-9FE9-22902B0C7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6C9137-C1E3-3F45-B17D-A55814764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B7D20-8B52-D948-BD6E-FCC31A36094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79835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D9E0B8-ECC4-D948-8911-974F203C1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1EC25F4-EB99-9141-A907-7578CAB789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A0AF45D-8322-6F41-8850-69B1C0A47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8662A-5576-6A4C-AD71-E0ACDAA7F3AB}" type="datetimeFigureOut">
              <a:rPr lang="fr-FR" smtClean="0"/>
              <a:t>18/12/2024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40257D1-2F54-B74E-82CF-7BC04C901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8C43ED0-3AFB-E24D-B7D6-F57AC41F1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B7D20-8B52-D948-BD6E-FCC31A36094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8054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2E6AC6-B55C-224D-B8DE-F60E2941C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0C38516-21B5-2C4D-80B5-FA16E6652D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3BBC716-5035-3E4B-8F99-1512C0D591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81C5A44-E753-4441-8204-05BEE98D20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8662A-5576-6A4C-AD71-E0ACDAA7F3AB}" type="datetimeFigureOut">
              <a:rPr lang="fr-FR" smtClean="0"/>
              <a:t>18/12/2024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D556926-8774-A541-80FC-9B37A7D44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80A13E6-C20B-8049-838C-7AFF9E818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B7D20-8B52-D948-BD6E-FCC31A36094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68411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54FA17-13F0-6B42-9F15-EBDC2ACB28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61BF76C-7EC7-0F46-A5B5-BBFC30D851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133AC7A-5982-7545-9489-3946F248FD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6DC3919-83D8-C34B-8AF6-DAB5951FE3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EEF2BAF-2B7D-FE43-8EFA-6A99356665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C63AECF-ECF5-A249-9B12-D68CCFA0A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8662A-5576-6A4C-AD71-E0ACDAA7F3AB}" type="datetimeFigureOut">
              <a:rPr lang="fr-FR" smtClean="0"/>
              <a:t>18/12/2024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B08FB04-404D-7C4D-93EF-04D5CC4F7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65EFB3C-A87D-5A43-8A8C-BCAC82CBD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B7D20-8B52-D948-BD6E-FCC31A36094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73683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C4919F-8430-9642-A2F8-B6162631D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67442E5-C81A-D64A-9835-049057707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8662A-5576-6A4C-AD71-E0ACDAA7F3AB}" type="datetimeFigureOut">
              <a:rPr lang="fr-FR" smtClean="0"/>
              <a:t>18/12/2024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BDEDA93-F2B5-6247-96C7-B7CC2D1CA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0835574-1B8C-B94A-9D9D-467CF96DE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B7D20-8B52-D948-BD6E-FCC31A36094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145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A51B034-ADA6-294D-BDBC-7CD5C61BF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8662A-5576-6A4C-AD71-E0ACDAA7F3AB}" type="datetimeFigureOut">
              <a:rPr lang="fr-FR" smtClean="0"/>
              <a:t>18/12/2024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A435E01-9E16-2743-89D2-9342499D5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9379877-92D1-1848-8B7F-C4149B14D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B7D20-8B52-D948-BD6E-FCC31A36094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98053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0E8090-F688-ED43-A09B-E92344877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DA33668-BE3E-3643-B918-21E3A79F09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DB8F139-5BDC-5F48-8902-3E25BF686B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0FDAA3E-D5E4-C14C-A724-4B69D0FDC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8662A-5576-6A4C-AD71-E0ACDAA7F3AB}" type="datetimeFigureOut">
              <a:rPr lang="fr-FR" smtClean="0"/>
              <a:t>18/12/2024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35749EF-F916-3543-B2EB-1E93C61D2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091F309-DEDD-F04F-ADB7-18784FD88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B7D20-8B52-D948-BD6E-FCC31A36094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05655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CA4510-312B-B74B-B787-D837107FF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B542329-CE83-A644-8CC2-5F16A3AB7F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9880C72-99C0-B14E-A9A4-D376717843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3D5FDE2-556E-7748-9495-F9419E1F3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8662A-5576-6A4C-AD71-E0ACDAA7F3AB}" type="datetimeFigureOut">
              <a:rPr lang="fr-FR" smtClean="0"/>
              <a:t>18/12/2024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77FE824-6F45-A249-A27F-D88E06934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433D0B8-C4D0-984A-B79B-7F923EE48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B7D20-8B52-D948-BD6E-FCC31A36094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90935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1332D7-06D7-1D4E-B706-A1D525E6C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611BB7A-3F54-6A4B-A9D4-2679BC8A1F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D416291-C311-124D-98BA-6537BBDCB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8662A-5576-6A4C-AD71-E0ACDAA7F3AB}" type="datetimeFigureOut">
              <a:rPr lang="fr-FR" smtClean="0"/>
              <a:t>18/12/2024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9ACA15E-B666-554B-AF87-1D84BF9B1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26E7F32-FE0A-A345-8BA9-1D3F3CB75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B7D20-8B52-D948-BD6E-FCC31A36094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41363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F5B2B36-8591-4547-97CF-11DD94F987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7FB80C4-9626-CC47-88C7-4121ED842D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45E4FD3-31C9-A243-8232-4CCB0F9C7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8662A-5576-6A4C-AD71-E0ACDAA7F3AB}" type="datetimeFigureOut">
              <a:rPr lang="fr-FR" smtClean="0"/>
              <a:t>18/12/2024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1E14F2E-1CD3-D641-9A44-536787242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93662A2-53B1-CA4A-8D77-4313AC8E9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B7D20-8B52-D948-BD6E-FCC31A36094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70286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CCAA13C-9007-7840-9FA2-5152E9171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21B8CE5-F81D-D840-97B5-50FFF10927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44EF843-D051-D740-867C-692CB19A8B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48662A-5576-6A4C-AD71-E0ACDAA7F3AB}" type="datetimeFigureOut">
              <a:rPr lang="fr-FR" smtClean="0"/>
              <a:t>18/12/2024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A8ECF91-672D-9D41-A87E-AEB690C5A1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743179F-ED10-ED47-820D-6573292279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DB7D20-8B52-D948-BD6E-FCC31A36094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87037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8.jpg"/><Relationship Id="rId7" Type="http://schemas.openxmlformats.org/officeDocument/2006/relationships/image" Target="../media/image21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.png"/><Relationship Id="rId4" Type="http://schemas.openxmlformats.org/officeDocument/2006/relationships/image" Target="../media/image1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sopinions.com/petition/social/contre-projet-zfe-discriminatoire-liberticide-grand/223681" TargetMode="External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DA966D-6CC6-7246-89BB-9B15BB7705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4631" y="4081603"/>
            <a:ext cx="9589448" cy="885452"/>
          </a:xfrm>
        </p:spPr>
        <p:txBody>
          <a:bodyPr>
            <a:noAutofit/>
          </a:bodyPr>
          <a:lstStyle/>
          <a:p>
            <a:r>
              <a:rPr lang="fr-CH" sz="880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Ultra Bold" panose="020B0A02020104020203" pitchFamily="34" charset="77"/>
              </a:rPr>
              <a:t>&amp;</a:t>
            </a:r>
            <a:r>
              <a:rPr lang="fr-CH" sz="8800" dirty="0">
                <a:solidFill>
                  <a:srgbClr val="FF0000"/>
                </a:solidFill>
                <a:latin typeface="Gill Sans Ultra Bold" panose="020B0A02020104020203" pitchFamily="34" charset="77"/>
              </a:rPr>
              <a:t> les ZFE</a:t>
            </a:r>
            <a:endParaRPr lang="fr-FR" sz="8800" dirty="0">
              <a:solidFill>
                <a:srgbClr val="FF0000"/>
              </a:solidFill>
              <a:latin typeface="Gill Sans Ultra Bold" panose="020B0A02020104020203" pitchFamily="34" charset="77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A747951-DCF1-CC59-8503-7A008BC4048C}"/>
              </a:ext>
            </a:extLst>
          </p:cNvPr>
          <p:cNvSpPr txBox="1"/>
          <p:nvPr/>
        </p:nvSpPr>
        <p:spPr>
          <a:xfrm>
            <a:off x="712266" y="1595966"/>
            <a:ext cx="9834178" cy="212365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fr-CH" sz="660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Ultra Bold" panose="020B0A02020104020203" pitchFamily="34" charset="77"/>
              </a:rPr>
              <a:t>Les villes </a:t>
            </a:r>
          </a:p>
          <a:p>
            <a:pPr algn="ctr"/>
            <a:r>
              <a:rPr lang="fr-CH" sz="660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Ultra Bold" panose="020B0A02020104020203" pitchFamily="34" charset="77"/>
              </a:rPr>
              <a:t>de 15 minutes </a:t>
            </a:r>
            <a:endParaRPr lang="fr-FR" sz="6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CA0BECE-8F3E-B71D-B532-E31F2A492D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6498" y="348535"/>
            <a:ext cx="2842031" cy="1756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C3F0590-9B63-14F0-C6DC-A1FAFCBDE73A}"/>
              </a:ext>
            </a:extLst>
          </p:cNvPr>
          <p:cNvSpPr txBox="1"/>
          <p:nvPr/>
        </p:nvSpPr>
        <p:spPr>
          <a:xfrm>
            <a:off x="2363189" y="5073116"/>
            <a:ext cx="8429024" cy="8309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r>
              <a:rPr lang="fr-CH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Ultra Bold" panose="020B0A02020104020203" pitchFamily="34" charset="77"/>
              </a:rPr>
              <a:t>C’est pour 2025 ! </a:t>
            </a:r>
            <a:endParaRPr lang="fr-FR" sz="4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28" name="Picture 4" descr="Logotipo de las Naciones Unidas con guión PNG transparente - StickPNG">
            <a:extLst>
              <a:ext uri="{FF2B5EF4-FFF2-40B4-BE49-F238E27FC236}">
                <a16:creationId xmlns:a16="http://schemas.microsoft.com/office/drawing/2014/main" id="{1A9C04D9-48CE-C1E5-B656-D9A49A3BD2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471" y="37175"/>
            <a:ext cx="2109718" cy="2411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1952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5345D2-6CB7-D574-2C18-7730FB2AB5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L'inimaginable retour de la voiture en ville | Slate.fr">
            <a:extLst>
              <a:ext uri="{FF2B5EF4-FFF2-40B4-BE49-F238E27FC236}">
                <a16:creationId xmlns:a16="http://schemas.microsoft.com/office/drawing/2014/main" id="{982591D4-5AEF-B975-6271-867FB60E74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1825"/>
            <a:ext cx="12192000" cy="559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Émissions de CO2 : tout ce qu'il faut savoir sur la vignette Crit'Air !">
            <a:extLst>
              <a:ext uri="{FF2B5EF4-FFF2-40B4-BE49-F238E27FC236}">
                <a16:creationId xmlns:a16="http://schemas.microsoft.com/office/drawing/2014/main" id="{A60E117F-4065-D2FA-90E7-BA31D027AF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0645" y="888206"/>
            <a:ext cx="5080000" cy="5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21382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20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0D6EA4-AE5B-5CCC-A9C6-9E1C296CD6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4" name="Picture 6" descr="Accueil - Critair">
            <a:extLst>
              <a:ext uri="{FF2B5EF4-FFF2-40B4-BE49-F238E27FC236}">
                <a16:creationId xmlns:a16="http://schemas.microsoft.com/office/drawing/2014/main" id="{B3B119C8-44C7-EDE8-21F4-3B047F043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0125" y="187532"/>
            <a:ext cx="2588415" cy="2588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2" name="Picture 4" descr="Vignette Crit'Air : tout savoir avant de l'acheter">
            <a:extLst>
              <a:ext uri="{FF2B5EF4-FFF2-40B4-BE49-F238E27FC236}">
                <a16:creationId xmlns:a16="http://schemas.microsoft.com/office/drawing/2014/main" id="{2D033711-41ED-36D0-0677-B7CEC2C56D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4" y="213360"/>
            <a:ext cx="2565158" cy="2565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C5F8FEB-C507-0C4C-C16E-4983C0B7DA63}"/>
              </a:ext>
            </a:extLst>
          </p:cNvPr>
          <p:cNvSpPr txBox="1"/>
          <p:nvPr/>
        </p:nvSpPr>
        <p:spPr>
          <a:xfrm>
            <a:off x="2570721" y="905987"/>
            <a:ext cx="308331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400" b="1" dirty="0" err="1">
                <a:latin typeface="Arial Rounded MT Bold" panose="020F070403050403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Crit’air</a:t>
            </a:r>
            <a:r>
              <a:rPr lang="fr-CH" sz="2400" b="1" dirty="0">
                <a:latin typeface="Arial Rounded MT Bold" panose="020F070403050403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 0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fr-CH" sz="2000" dirty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t>100% électrique </a:t>
            </a:r>
          </a:p>
          <a:p>
            <a:r>
              <a:rPr lang="fr-CH" sz="2000" dirty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t>     ou hydrogène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A84FCBA-B9E0-2375-52BE-0DBFBC0D5FA4}"/>
              </a:ext>
            </a:extLst>
          </p:cNvPr>
          <p:cNvSpPr txBox="1"/>
          <p:nvPr/>
        </p:nvSpPr>
        <p:spPr>
          <a:xfrm>
            <a:off x="2570721" y="2675831"/>
            <a:ext cx="375319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400" b="1" dirty="0" err="1">
                <a:latin typeface="Arial Rounded MT Bold" panose="020F070403050403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Crit’air</a:t>
            </a:r>
            <a:r>
              <a:rPr lang="fr-CH" sz="2400" b="1" dirty="0">
                <a:latin typeface="Arial Rounded MT Bold" panose="020F070403050403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 1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fr-CH" sz="2000" dirty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t>Véhicules essence, gaz </a:t>
            </a:r>
            <a:br>
              <a:rPr lang="fr-CH" sz="2000" dirty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</a:br>
            <a:r>
              <a:rPr lang="fr-CH" sz="2000" dirty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t>ou hybride rechargeables</a:t>
            </a:r>
            <a:br>
              <a:rPr lang="fr-CH" sz="2000" dirty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</a:br>
            <a:r>
              <a:rPr lang="fr-CH" sz="2000" b="1" dirty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t>Depuis le 1</a:t>
            </a:r>
            <a:r>
              <a:rPr lang="fr-CH" sz="2000" b="1" baseline="30000" dirty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t>er</a:t>
            </a:r>
            <a:r>
              <a:rPr lang="fr-CH" sz="2000" b="1" dirty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t> janvier 2011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53AD97C-74B6-C288-1FEE-66413CF898E7}"/>
              </a:ext>
            </a:extLst>
          </p:cNvPr>
          <p:cNvSpPr txBox="1"/>
          <p:nvPr/>
        </p:nvSpPr>
        <p:spPr>
          <a:xfrm>
            <a:off x="2570721" y="4548577"/>
            <a:ext cx="421108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400" b="1" dirty="0" err="1">
                <a:latin typeface="Arial Rounded MT Bold" panose="020F070403050403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Crit’air</a:t>
            </a:r>
            <a:r>
              <a:rPr lang="fr-CH" sz="2400" b="1" dirty="0">
                <a:latin typeface="Arial Rounded MT Bold" panose="020F070403050403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 2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fr-CH" sz="2000" dirty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t>Véhicules essence </a:t>
            </a:r>
            <a:br>
              <a:rPr lang="fr-CH" sz="2000" dirty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</a:br>
            <a:r>
              <a:rPr lang="fr-CH" sz="2000" dirty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t>ou hybride</a:t>
            </a:r>
            <a:br>
              <a:rPr lang="fr-CH" sz="2000" dirty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</a:br>
            <a:r>
              <a:rPr lang="fr-CH" sz="2000" b="1" dirty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t>Entre 2006 et 2010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fr-CH" sz="2000" dirty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t>Véhicules diesel </a:t>
            </a:r>
            <a:br>
              <a:rPr lang="fr-CH" sz="2000" dirty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</a:br>
            <a:r>
              <a:rPr lang="fr-CH" sz="2000" b="1" dirty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t>Depuis le 1</a:t>
            </a:r>
            <a:r>
              <a:rPr lang="fr-CH" sz="2000" b="1" baseline="30000" dirty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t>er</a:t>
            </a:r>
            <a:r>
              <a:rPr lang="fr-CH" sz="2000" b="1" dirty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t> janvier 2011</a:t>
            </a:r>
          </a:p>
          <a:p>
            <a:pPr marL="342900" indent="-342900">
              <a:buFont typeface="Wingdings" pitchFamily="2" charset="2"/>
              <a:buChar char="Ø"/>
            </a:pPr>
            <a:endParaRPr lang="fr-CH" sz="2000" b="1" dirty="0">
              <a:latin typeface="Arial" panose="020B06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2B731A-7933-709E-A0CB-EB0E1B5BDC4D}"/>
              </a:ext>
            </a:extLst>
          </p:cNvPr>
          <p:cNvSpPr txBox="1"/>
          <p:nvPr/>
        </p:nvSpPr>
        <p:spPr>
          <a:xfrm>
            <a:off x="8376955" y="4822111"/>
            <a:ext cx="421108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400" b="1" dirty="0" err="1">
                <a:latin typeface="Arial Rounded MT Bold" panose="020F070403050403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Crit’air</a:t>
            </a:r>
            <a:r>
              <a:rPr lang="fr-CH" sz="2400" b="1" dirty="0">
                <a:latin typeface="Arial Rounded MT Bold" panose="020F070403050403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 5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fr-CH" sz="2000" dirty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t>Véhicules diesel</a:t>
            </a:r>
            <a:br>
              <a:rPr lang="fr-CH" sz="2000" dirty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</a:br>
            <a:r>
              <a:rPr lang="fr-CH" sz="2000" b="1" dirty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t>Entre 1997 et 2000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FA2BD8D-4924-25A3-A106-B07163FE0A78}"/>
              </a:ext>
            </a:extLst>
          </p:cNvPr>
          <p:cNvSpPr txBox="1"/>
          <p:nvPr/>
        </p:nvSpPr>
        <p:spPr>
          <a:xfrm>
            <a:off x="8376955" y="2950632"/>
            <a:ext cx="421108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400" b="1" dirty="0" err="1">
                <a:latin typeface="Arial Rounded MT Bold" panose="020F070403050403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Crit’air</a:t>
            </a:r>
            <a:r>
              <a:rPr lang="fr-CH" sz="2400" b="1" dirty="0">
                <a:latin typeface="Arial Rounded MT Bold" panose="020F070403050403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 4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fr-CH" sz="2000" dirty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t>Véhicules diesel</a:t>
            </a:r>
            <a:br>
              <a:rPr lang="fr-CH" sz="2000" dirty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</a:br>
            <a:r>
              <a:rPr lang="fr-CH" sz="2000" b="1" dirty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t>Entre 2001 et 2005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F336009-A6A3-9942-5A42-BCD13CF473F0}"/>
              </a:ext>
            </a:extLst>
          </p:cNvPr>
          <p:cNvSpPr txBox="1"/>
          <p:nvPr/>
        </p:nvSpPr>
        <p:spPr>
          <a:xfrm>
            <a:off x="8240000" y="580792"/>
            <a:ext cx="4211080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400" b="1" dirty="0" err="1">
                <a:latin typeface="Arial Rounded MT Bold" panose="020F070403050403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Crit’air</a:t>
            </a:r>
            <a:r>
              <a:rPr lang="fr-CH" sz="2400" b="1" dirty="0">
                <a:latin typeface="Arial Rounded MT Bold" panose="020F070403050403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 3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fr-CH" sz="2000" dirty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t>Véhicules essence ou hybride</a:t>
            </a:r>
            <a:br>
              <a:rPr lang="fr-CH" sz="2000" dirty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</a:br>
            <a:r>
              <a:rPr lang="fr-CH" sz="2000" b="1" dirty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t>Entre 1997 et 2005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fr-CH" sz="2000" dirty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t>Véhicules diesel</a:t>
            </a:r>
            <a:br>
              <a:rPr lang="fr-CH" sz="2000" dirty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</a:br>
            <a:r>
              <a:rPr lang="fr-CH" sz="2000" b="1" dirty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t>Entre 2006 et 2010</a:t>
            </a:r>
          </a:p>
        </p:txBody>
      </p:sp>
      <p:pic>
        <p:nvPicPr>
          <p:cNvPr id="27650" name="Picture 2" descr="Oleo100 : Crit'Air1 qu'est-ce que c'est ?">
            <a:extLst>
              <a:ext uri="{FF2B5EF4-FFF2-40B4-BE49-F238E27FC236}">
                <a16:creationId xmlns:a16="http://schemas.microsoft.com/office/drawing/2014/main" id="{0FCFE03C-1A22-9E3F-53CD-D4876789D6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686" y="2299923"/>
            <a:ext cx="2161759" cy="2176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4" descr="La vignette Crit'Air">
            <a:extLst>
              <a:ext uri="{FF2B5EF4-FFF2-40B4-BE49-F238E27FC236}">
                <a16:creationId xmlns:a16="http://schemas.microsoft.com/office/drawing/2014/main" id="{EE6C25EE-DC1B-259B-5AF8-76CB5C0D4C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597" y="4269585"/>
            <a:ext cx="2278122" cy="2278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F5F65E6-2247-F8EE-3A95-B8A912E0F5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54040" y="1982005"/>
            <a:ext cx="2722915" cy="272291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B4FA199-504E-6C04-7093-0A10FB9D59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24567" y="4173734"/>
            <a:ext cx="2373973" cy="2373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209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74939F-E664-10BF-B0D2-D6FD3EAA2B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90" name="Picture 6" descr="le-point-logo - Le maître est l'enfant">
            <a:extLst>
              <a:ext uri="{FF2B5EF4-FFF2-40B4-BE49-F238E27FC236}">
                <a16:creationId xmlns:a16="http://schemas.microsoft.com/office/drawing/2014/main" id="{EF9D3E22-9DB3-5239-3D91-BC282B40F5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99" y="994052"/>
            <a:ext cx="2934195" cy="2934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9C11F53-2022-21A8-B69E-394FE19EF775}"/>
              </a:ext>
            </a:extLst>
          </p:cNvPr>
          <p:cNvSpPr txBox="1"/>
          <p:nvPr/>
        </p:nvSpPr>
        <p:spPr>
          <a:xfrm>
            <a:off x="360921" y="238210"/>
            <a:ext cx="1147015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5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Le </a:t>
            </a:r>
            <a:r>
              <a:rPr lang="fr-CH" sz="5400" b="1" dirty="0">
                <a:solidFill>
                  <a:srgbClr val="FF0000"/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diesel</a:t>
            </a:r>
            <a:r>
              <a:rPr lang="fr-CH" sz="5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, ce mal-noté</a:t>
            </a:r>
            <a:br>
              <a:rPr lang="fr-CH" sz="5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CH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Et pourtant …</a:t>
            </a:r>
            <a:r>
              <a:rPr lang="fr-CH" sz="3600" b="1" dirty="0">
                <a:latin typeface="Arial Rounded MT Bold" panose="020F070403050403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7DDB52F-80AA-2918-6BD6-6A65524BBABB}"/>
              </a:ext>
            </a:extLst>
          </p:cNvPr>
          <p:cNvSpPr txBox="1"/>
          <p:nvPr/>
        </p:nvSpPr>
        <p:spPr>
          <a:xfrm>
            <a:off x="1128653" y="4986785"/>
            <a:ext cx="8434449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dirty="0">
                <a:solidFill>
                  <a:srgbClr val="202020"/>
                </a:solidFill>
                <a:latin typeface="Roboto Condensed" panose="02000000000000000000" pitchFamily="2" charset="0"/>
              </a:rPr>
              <a:t>« On nous aurait menti ? </a:t>
            </a:r>
            <a:br>
              <a:rPr lang="fr-CH" dirty="0">
                <a:solidFill>
                  <a:srgbClr val="202020"/>
                </a:solidFill>
                <a:latin typeface="Roboto Condensed" panose="02000000000000000000" pitchFamily="2" charset="0"/>
              </a:rPr>
            </a:br>
            <a:r>
              <a:rPr lang="fr-CH" dirty="0">
                <a:solidFill>
                  <a:srgbClr val="202020"/>
                </a:solidFill>
                <a:latin typeface="Roboto Condensed" panose="02000000000000000000" pitchFamily="2" charset="0"/>
              </a:rPr>
              <a:t>Voué aux gémonies au moment même où la réglementation lui impose enfin d'être propre, </a:t>
            </a:r>
            <a:r>
              <a:rPr lang="fr-CH" b="1" dirty="0">
                <a:solidFill>
                  <a:srgbClr val="202020"/>
                </a:solidFill>
                <a:latin typeface="Roboto Condensed" panose="02000000000000000000" pitchFamily="2" charset="0"/>
              </a:rPr>
              <a:t>le moteur diesel fait office de bouc émissaire devant un moteur à essence devenu beaucoup plus polluant. </a:t>
            </a:r>
            <a:br>
              <a:rPr lang="fr-CH" b="1" dirty="0">
                <a:solidFill>
                  <a:srgbClr val="202020"/>
                </a:solidFill>
                <a:latin typeface="Roboto Condensed" panose="02000000000000000000" pitchFamily="2" charset="0"/>
              </a:rPr>
            </a:br>
            <a:r>
              <a:rPr lang="fr-CH" dirty="0">
                <a:solidFill>
                  <a:srgbClr val="202020"/>
                </a:solidFill>
                <a:latin typeface="Roboto Condensed" panose="02000000000000000000" pitchFamily="2" charset="0"/>
              </a:rPr>
              <a:t>C'est ce que fait apparaître une étude récente du laboratoire allemand TÜV Nord, réalisée pour le compte de l'ONG Transport &amp; </a:t>
            </a:r>
            <a:r>
              <a:rPr lang="fr-CH" dirty="0" err="1">
                <a:solidFill>
                  <a:srgbClr val="202020"/>
                </a:solidFill>
                <a:latin typeface="Roboto Condensed" panose="02000000000000000000" pitchFamily="2" charset="0"/>
              </a:rPr>
              <a:t>Environment</a:t>
            </a:r>
            <a:r>
              <a:rPr lang="fr-CH" dirty="0">
                <a:solidFill>
                  <a:srgbClr val="202020"/>
                </a:solidFill>
                <a:latin typeface="Roboto Condensed" panose="02000000000000000000" pitchFamily="2" charset="0"/>
              </a:rPr>
              <a:t>. »</a:t>
            </a:r>
          </a:p>
        </p:txBody>
      </p:sp>
      <p:pic>
        <p:nvPicPr>
          <p:cNvPr id="16392" name="Picture 8" descr="Une étude menée par un laboratoire allemand montre que les moteurs à injection directe d'essence émettent beaucoup plus de particules que les moteurs diesel récents.">
            <a:extLst>
              <a:ext uri="{FF2B5EF4-FFF2-40B4-BE49-F238E27FC236}">
                <a16:creationId xmlns:a16="http://schemas.microsoft.com/office/drawing/2014/main" id="{02E13F05-95D2-C216-54B6-BB57E4DF27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652" y="1923537"/>
            <a:ext cx="6747625" cy="293419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F12F73E8-0E6B-1B51-9F3F-8AFF1041A7CB}"/>
              </a:ext>
            </a:extLst>
          </p:cNvPr>
          <p:cNvSpPr txBox="1"/>
          <p:nvPr/>
        </p:nvSpPr>
        <p:spPr>
          <a:xfrm>
            <a:off x="8360229" y="2777244"/>
            <a:ext cx="59673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b="0" i="0" dirty="0">
                <a:solidFill>
                  <a:srgbClr val="707070"/>
                </a:solidFill>
                <a:effectLst/>
                <a:latin typeface="Roboto Condensed" panose="02000000000000000000" pitchFamily="2" charset="0"/>
              </a:rPr>
              <a:t>Publié le 02/04/2014</a:t>
            </a:r>
            <a:endParaRPr lang="fr-FR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9108DF-D741-3CDB-DA15-B004B1193DAA}"/>
              </a:ext>
            </a:extLst>
          </p:cNvPr>
          <p:cNvSpPr txBox="1"/>
          <p:nvPr/>
        </p:nvSpPr>
        <p:spPr>
          <a:xfrm>
            <a:off x="190994" y="3610872"/>
            <a:ext cx="10972800" cy="95410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sz="2800" b="0" i="0" dirty="0">
                <a:solidFill>
                  <a:srgbClr val="202020"/>
                </a:solidFill>
                <a:effectLst/>
                <a:latin typeface="Roboto Condensed" panose="02000000000000000000" pitchFamily="2" charset="0"/>
              </a:rPr>
              <a:t>En retard d'une bataille, </a:t>
            </a:r>
            <a:r>
              <a:rPr lang="fr-CH" sz="2800" b="0" i="0" dirty="0">
                <a:solidFill>
                  <a:srgbClr val="202020"/>
                </a:solidFill>
                <a:effectLst/>
                <a:highlight>
                  <a:srgbClr val="FFFF00"/>
                </a:highlight>
                <a:latin typeface="Roboto Condensed" panose="02000000000000000000" pitchFamily="2" charset="0"/>
              </a:rPr>
              <a:t>le législateur s'acharne sur un moteur diesel devenu propre alors que les moteurs essence récents émettent plus de particules</a:t>
            </a:r>
            <a:r>
              <a:rPr lang="fr-CH" sz="2800" b="0" i="0" dirty="0">
                <a:solidFill>
                  <a:srgbClr val="202020"/>
                </a:solidFill>
                <a:effectLst/>
                <a:latin typeface="Roboto Condensed" panose="02000000000000000000" pitchFamily="2" charset="0"/>
              </a:rPr>
              <a:t>.</a:t>
            </a:r>
            <a:endParaRPr lang="fr-FR" sz="2800" dirty="0"/>
          </a:p>
        </p:txBody>
      </p:sp>
      <p:pic>
        <p:nvPicPr>
          <p:cNvPr id="16398" name="Picture 14" descr="La vignette Crit'Air">
            <a:extLst>
              <a:ext uri="{FF2B5EF4-FFF2-40B4-BE49-F238E27FC236}">
                <a16:creationId xmlns:a16="http://schemas.microsoft.com/office/drawing/2014/main" id="{E18845E8-D1B7-6E1B-881A-CF43E642D9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9024" y="234015"/>
            <a:ext cx="1699561" cy="1699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7898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0B73B-97AB-90C3-C0AF-ABD28779DE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378BD0C6-421E-BACD-212B-8F2F05316E87}"/>
              </a:ext>
            </a:extLst>
          </p:cNvPr>
          <p:cNvSpPr txBox="1"/>
          <p:nvPr/>
        </p:nvSpPr>
        <p:spPr>
          <a:xfrm>
            <a:off x="360921" y="238210"/>
            <a:ext cx="11470158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5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La</a:t>
            </a:r>
            <a:r>
              <a:rPr lang="fr-CH" sz="5400" b="1" dirty="0"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fr-CH" sz="5400" b="1" dirty="0">
                <a:solidFill>
                  <a:srgbClr val="FF0000"/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ville de 15 minutes</a:t>
            </a:r>
            <a:br>
              <a:rPr lang="fr-CH" sz="5400" b="1" dirty="0"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</a:br>
            <a:endParaRPr lang="fr-CH" sz="4800" b="1" dirty="0">
              <a:latin typeface="Arial Rounded MT Bold" panose="020F0704030504030204" pitchFamily="34" charset="77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011C0548-B7CA-01C8-8779-EDE5494D7E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7928" y="1102015"/>
            <a:ext cx="7314872" cy="541089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15B7ACA9-F284-AE65-C29B-200AF5839AE7}"/>
              </a:ext>
            </a:extLst>
          </p:cNvPr>
          <p:cNvSpPr txBox="1"/>
          <p:nvPr/>
        </p:nvSpPr>
        <p:spPr>
          <a:xfrm>
            <a:off x="7114508" y="2561717"/>
            <a:ext cx="4868953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fr-CH" b="1" i="0" dirty="0">
                <a:effectLst/>
                <a:highlight>
                  <a:srgbClr val="FFFF00"/>
                </a:highlight>
                <a:latin typeface="Merriweather Sans Light" panose="020F0302020204030204" pitchFamily="34" charset="0"/>
              </a:rPr>
              <a:t>Un nouveau concept de vie urbaine </a:t>
            </a:r>
            <a:br>
              <a:rPr lang="fr-CH" b="1" i="0" dirty="0">
                <a:effectLst/>
                <a:highlight>
                  <a:srgbClr val="FFFF00"/>
                </a:highlight>
                <a:latin typeface="Merriweather Sans Light" panose="020F0302020204030204" pitchFamily="34" charset="0"/>
              </a:rPr>
            </a:br>
            <a:r>
              <a:rPr lang="fr-CH" b="1" i="0" dirty="0">
                <a:effectLst/>
                <a:highlight>
                  <a:srgbClr val="FFFF00"/>
                </a:highlight>
                <a:latin typeface="Merriweather Sans Light" panose="020F0302020204030204" pitchFamily="34" charset="0"/>
              </a:rPr>
              <a:t>peut-il contribuer à réduire nos émissions ?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1AC2247-77D4-3675-9FFD-DDD9CAEDED1F}"/>
              </a:ext>
            </a:extLst>
          </p:cNvPr>
          <p:cNvSpPr txBox="1"/>
          <p:nvPr/>
        </p:nvSpPr>
        <p:spPr>
          <a:xfrm>
            <a:off x="208538" y="2253940"/>
            <a:ext cx="202177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CH" sz="1400" b="0" i="0" dirty="0">
                <a:solidFill>
                  <a:srgbClr val="424245"/>
                </a:solidFill>
                <a:effectLst/>
                <a:latin typeface="Merriweather Sans Regular"/>
              </a:rPr>
              <a:t>26 Février 2021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D4D5ABA4-2AA0-ED4C-7BC3-A80181C60F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538" y="1237941"/>
            <a:ext cx="2685665" cy="993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0343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E459FE-574A-3D80-8183-7C1B2C4AD4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EB0251E-1698-8726-06FD-F5A37753CF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372" y="834378"/>
            <a:ext cx="10513255" cy="573182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843A143-0859-E742-DAAA-C33A43F4008F}"/>
              </a:ext>
            </a:extLst>
          </p:cNvPr>
          <p:cNvSpPr txBox="1"/>
          <p:nvPr/>
        </p:nvSpPr>
        <p:spPr>
          <a:xfrm>
            <a:off x="360921" y="238210"/>
            <a:ext cx="11470158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5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La</a:t>
            </a:r>
            <a:r>
              <a:rPr lang="fr-CH" sz="5400" b="1" dirty="0"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fr-CH" sz="5400" b="1" dirty="0">
                <a:solidFill>
                  <a:srgbClr val="FF0000"/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ville de 15 minutes</a:t>
            </a:r>
            <a:br>
              <a:rPr lang="fr-CH" sz="5400" b="1" dirty="0"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</a:br>
            <a:endParaRPr lang="fr-CH" sz="4800" b="1" dirty="0">
              <a:latin typeface="Arial Rounded MT Bold" panose="020F0704030504030204" pitchFamily="34" charset="77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0903059-C37C-1EE5-AE5E-838671BB37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920" y="3489008"/>
            <a:ext cx="4879993" cy="3077193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9DF139E-504D-B425-D8F7-3EFADAA242C3}"/>
              </a:ext>
            </a:extLst>
          </p:cNvPr>
          <p:cNvSpPr txBox="1"/>
          <p:nvPr/>
        </p:nvSpPr>
        <p:spPr>
          <a:xfrm>
            <a:off x="3972901" y="5638901"/>
            <a:ext cx="3492926" cy="76944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sz="1600" b="1" dirty="0">
                <a:latin typeface="Arial Rounded MT Bold" panose="020F0704030504030204" pitchFamily="34" charset="77"/>
              </a:rPr>
              <a:t>Carlos Moreno</a:t>
            </a:r>
            <a:br>
              <a:rPr lang="fr-CH" sz="1400" dirty="0">
                <a:latin typeface="Arial Rounded MT Bold" panose="020F0704030504030204" pitchFamily="34" charset="77"/>
              </a:rPr>
            </a:br>
            <a:r>
              <a:rPr lang="fr-CH" sz="1400" dirty="0">
                <a:latin typeface="Arial Rounded MT Bold" panose="020F0704030504030204" pitchFamily="34" charset="77"/>
              </a:rPr>
              <a:t>«Initiateur» de la ville de 15 minutes</a:t>
            </a:r>
            <a:br>
              <a:rPr lang="fr-CH" sz="1400" dirty="0">
                <a:latin typeface="Arial Rounded MT Bold" panose="020F0704030504030204" pitchFamily="34" charset="77"/>
              </a:rPr>
            </a:br>
            <a:r>
              <a:rPr lang="fr-CH" sz="1400" dirty="0">
                <a:latin typeface="Arial Rounded MT Bold" panose="020F0704030504030204" pitchFamily="34" charset="77"/>
              </a:rPr>
              <a:t>Conférence TED – 10.10.2020</a:t>
            </a:r>
            <a:endParaRPr lang="fr-FR" sz="1200" dirty="0">
              <a:latin typeface="Arial Rounded MT Bold" panose="020F070403050403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9023730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65DDE6-2A06-8249-E39B-545D8E582B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49D78297-D7C2-46BE-EA27-02AC8B03A73B}"/>
              </a:ext>
            </a:extLst>
          </p:cNvPr>
          <p:cNvSpPr txBox="1"/>
          <p:nvPr/>
        </p:nvSpPr>
        <p:spPr>
          <a:xfrm>
            <a:off x="360921" y="238210"/>
            <a:ext cx="11470158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5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Une</a:t>
            </a:r>
            <a:r>
              <a:rPr lang="fr-CH" sz="5400" b="1" dirty="0"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fr-CH" sz="5400" b="1" dirty="0">
                <a:solidFill>
                  <a:srgbClr val="FF0000"/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ville de 15 minutes</a:t>
            </a:r>
            <a:br>
              <a:rPr lang="fr-CH" sz="5400" b="1" dirty="0"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CH" sz="4800" b="1" dirty="0">
                <a:latin typeface="Arial Rounded MT Bold" panose="020F070403050403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C’est quoi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2AAACDF-56AB-EB87-9257-6CEF694D3B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921" y="1900203"/>
            <a:ext cx="4508170" cy="450817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B2C692B-8EC5-552F-3D54-0AB2589449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1638" y="3087622"/>
            <a:ext cx="3718131" cy="374035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B3A25A5-648B-663C-707F-31B422EAC1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2911" y="1866297"/>
            <a:ext cx="4270714" cy="4169432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5078CC07-C959-A580-9C2C-195B96475C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9686" y="1744179"/>
            <a:ext cx="1832628" cy="1132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4" name="Picture 2">
            <a:extLst>
              <a:ext uri="{FF2B5EF4-FFF2-40B4-BE49-F238E27FC236}">
                <a16:creationId xmlns:a16="http://schemas.microsoft.com/office/drawing/2014/main" id="{B3ACDA12-0D2A-55E8-D42A-28735FD883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3486" y="4549220"/>
            <a:ext cx="1435595" cy="2070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21D1DB3-EF5F-661D-BD7B-FE1D13A651E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88384" y="5000601"/>
            <a:ext cx="1312102" cy="161918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B0291D2-B38C-5416-EF95-A8E2E445BF1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33504" y="5083771"/>
            <a:ext cx="2006207" cy="1744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041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66B6E2-0793-4F0C-3819-C26CB0FB76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1F43EB73-FA60-DD39-4134-48268CC82186}"/>
              </a:ext>
            </a:extLst>
          </p:cNvPr>
          <p:cNvSpPr txBox="1"/>
          <p:nvPr/>
        </p:nvSpPr>
        <p:spPr>
          <a:xfrm>
            <a:off x="360921" y="238210"/>
            <a:ext cx="11470158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5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Une</a:t>
            </a:r>
            <a:r>
              <a:rPr lang="fr-CH" sz="5400" b="1" dirty="0"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fr-CH" sz="5400" b="1" dirty="0">
                <a:solidFill>
                  <a:srgbClr val="FF0000"/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ville de 15 minutes</a:t>
            </a:r>
            <a:br>
              <a:rPr lang="fr-CH" sz="5400" b="1" dirty="0"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CH" sz="4800" b="1" dirty="0">
                <a:latin typeface="Arial Rounded MT Bold" panose="020F070403050403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C’est quoi ?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3B1A570-F8AC-E013-F7AA-A8A757DCED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313" y="2030679"/>
            <a:ext cx="3883233" cy="388323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F12EA5D-56EB-6EE6-213B-A4BC21E437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504" y="2295480"/>
            <a:ext cx="4501702" cy="442257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D68454B-7C39-9323-EE71-ABA7FF82C6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5210" y="1863435"/>
            <a:ext cx="4050477" cy="4050477"/>
          </a:xfrm>
          <a:prstGeom prst="rect">
            <a:avLst/>
          </a:prstGeom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29DBF95F-A4CC-A3F0-3FEA-63D6F88905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3250" y="1286026"/>
            <a:ext cx="1313752" cy="811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54653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F59DEF-1CF9-8E7F-20CD-2E3A12C441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2C65AFDC-A5C1-15EB-4488-25B3BEAF448A}"/>
              </a:ext>
            </a:extLst>
          </p:cNvPr>
          <p:cNvSpPr txBox="1"/>
          <p:nvPr/>
        </p:nvSpPr>
        <p:spPr>
          <a:xfrm>
            <a:off x="360921" y="238210"/>
            <a:ext cx="11470158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5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Une</a:t>
            </a:r>
            <a:r>
              <a:rPr lang="fr-CH" sz="5400" b="1" dirty="0"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fr-CH" sz="5400" b="1" dirty="0">
                <a:solidFill>
                  <a:srgbClr val="FF0000"/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ville de 15 minutes</a:t>
            </a:r>
            <a:br>
              <a:rPr lang="fr-CH" sz="5400" b="1" dirty="0"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CH" sz="4800" b="1" dirty="0">
                <a:latin typeface="Arial Rounded MT Bold" panose="020F070403050403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C’est quoi ? 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098F0A90-FA6E-EF6D-D45C-A5D48BC32D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9686" y="1463380"/>
            <a:ext cx="1832628" cy="1132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74552FD-73A9-90CA-A818-653BB163F1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13" y="2023753"/>
            <a:ext cx="4345214" cy="434521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07AD4B9-14F0-5DA8-F832-5D9E1CD0E6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4498" y="2719379"/>
            <a:ext cx="3870201" cy="383195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517D2B6-78E7-E6D4-B00A-6E532D9FC6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4917" y="1674349"/>
            <a:ext cx="3888149" cy="390367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AA2F227-F4CB-1C41-D2BA-3B66AE5674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2627" y="3808137"/>
            <a:ext cx="36576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376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B44E20-8346-A8B4-F94C-0BE6D0AFA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49E1C1F6-33FC-88AA-5B1B-1F48184F8969}"/>
              </a:ext>
            </a:extLst>
          </p:cNvPr>
          <p:cNvSpPr txBox="1"/>
          <p:nvPr/>
        </p:nvSpPr>
        <p:spPr>
          <a:xfrm>
            <a:off x="360921" y="238210"/>
            <a:ext cx="11470158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6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Une </a:t>
            </a:r>
            <a:r>
              <a:rPr lang="fr-CH" sz="6600" b="1" dirty="0">
                <a:solidFill>
                  <a:srgbClr val="FF0000"/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ZFE</a:t>
            </a:r>
            <a:br>
              <a:rPr lang="fr-CH" sz="5400" b="1" dirty="0">
                <a:latin typeface="Arial Rounded MT Bold" panose="020F070403050403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CH" sz="4800" b="1" dirty="0">
                <a:latin typeface="Arial Rounded MT Bold" panose="020F070403050403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C’est quoi ? 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258A63BD-AD72-6F16-137C-F542F11E9A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3866" y="141305"/>
            <a:ext cx="5247213" cy="2855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F2273C8-3F4E-A0B2-22A7-244BA76E1A20}"/>
              </a:ext>
            </a:extLst>
          </p:cNvPr>
          <p:cNvSpPr txBox="1"/>
          <p:nvPr/>
        </p:nvSpPr>
        <p:spPr>
          <a:xfrm>
            <a:off x="254040" y="4849010"/>
            <a:ext cx="11371903" cy="17697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r>
              <a:rPr lang="fr-CH" sz="2000" dirty="0">
                <a:solidFill>
                  <a:srgbClr val="000000"/>
                </a:solidFill>
                <a:latin typeface="Arial Rounded MT Bold" panose="020F0704030504030204" pitchFamily="34" charset="77"/>
                <a:cs typeface="Arial" panose="020B0604020202020204" pitchFamily="34" charset="0"/>
              </a:rPr>
              <a:t>Les ZFE ont été sont instaurées par une directive </a:t>
            </a:r>
            <a:r>
              <a:rPr lang="fr-CH" sz="2000" dirty="0">
                <a:solidFill>
                  <a:srgbClr val="FF0000"/>
                </a:solidFill>
                <a:latin typeface="Arial Rounded MT Bold" panose="020F0704030504030204" pitchFamily="34" charset="77"/>
                <a:cs typeface="Arial" panose="020B0604020202020204" pitchFamily="34" charset="0"/>
              </a:rPr>
              <a:t>européenne</a:t>
            </a:r>
            <a:r>
              <a:rPr lang="fr-CH" sz="2000" dirty="0">
                <a:solidFill>
                  <a:srgbClr val="000000"/>
                </a:solidFill>
                <a:latin typeface="Arial Rounded MT Bold" panose="020F0704030504030204" pitchFamily="34" charset="77"/>
                <a:cs typeface="Arial" panose="020B0604020202020204" pitchFamily="34" charset="0"/>
              </a:rPr>
              <a:t> de </a:t>
            </a:r>
            <a:r>
              <a:rPr lang="fr-CH" sz="2000" dirty="0">
                <a:solidFill>
                  <a:srgbClr val="FF0000"/>
                </a:solidFill>
                <a:latin typeface="Arial Rounded MT Bold" panose="020F0704030504030204" pitchFamily="34" charset="77"/>
                <a:cs typeface="Arial" panose="020B0604020202020204" pitchFamily="34" charset="0"/>
              </a:rPr>
              <a:t>2008</a:t>
            </a:r>
            <a:r>
              <a:rPr lang="fr-CH" sz="2000" dirty="0">
                <a:solidFill>
                  <a:srgbClr val="000000"/>
                </a:solidFill>
                <a:latin typeface="Arial Rounded MT Bold" panose="020F0704030504030204" pitchFamily="34" charset="77"/>
                <a:cs typeface="Arial" panose="020B0604020202020204" pitchFamily="34" charset="0"/>
              </a:rPr>
              <a:t>, qui recommandent aux Etat d’adopter des mesures pour que la pollution de l’air diminue dans les villes, mesurées par 2 critères : les </a:t>
            </a:r>
            <a:r>
              <a:rPr lang="fr-CH" sz="2000" dirty="0">
                <a:solidFill>
                  <a:srgbClr val="000000"/>
                </a:solidFill>
                <a:highlight>
                  <a:srgbClr val="FFFF00"/>
                </a:highlight>
                <a:latin typeface="Arial Rounded MT Bold" panose="020F0704030504030204" pitchFamily="34" charset="77"/>
                <a:cs typeface="Arial" panose="020B0604020202020204" pitchFamily="34" charset="0"/>
              </a:rPr>
              <a:t>oxydes d’azote</a:t>
            </a:r>
            <a:r>
              <a:rPr lang="fr-CH" sz="2000" dirty="0">
                <a:solidFill>
                  <a:srgbClr val="000000"/>
                </a:solidFill>
                <a:latin typeface="Arial Rounded MT Bold" panose="020F0704030504030204" pitchFamily="34" charset="77"/>
                <a:cs typeface="Arial" panose="020B0604020202020204" pitchFamily="34" charset="0"/>
              </a:rPr>
              <a:t> (NO</a:t>
            </a:r>
            <a:r>
              <a:rPr lang="fr-CH" sz="2000" baseline="-25000" dirty="0">
                <a:solidFill>
                  <a:srgbClr val="000000"/>
                </a:solidFill>
                <a:latin typeface="Arial Rounded MT Bold" panose="020F0704030504030204" pitchFamily="34" charset="77"/>
                <a:cs typeface="Arial" panose="020B0604020202020204" pitchFamily="34" charset="0"/>
              </a:rPr>
              <a:t>2</a:t>
            </a:r>
            <a:r>
              <a:rPr lang="fr-CH" sz="2000" dirty="0">
                <a:solidFill>
                  <a:srgbClr val="000000"/>
                </a:solidFill>
                <a:latin typeface="Arial Rounded MT Bold" panose="020F0704030504030204" pitchFamily="34" charset="77"/>
                <a:cs typeface="Arial" panose="020B0604020202020204" pitchFamily="34" charset="0"/>
              </a:rPr>
              <a:t>) et les </a:t>
            </a:r>
            <a:r>
              <a:rPr lang="fr-CH" sz="2000" dirty="0" err="1">
                <a:solidFill>
                  <a:srgbClr val="000000"/>
                </a:solidFill>
                <a:highlight>
                  <a:srgbClr val="FFFF00"/>
                </a:highlight>
                <a:latin typeface="Arial Rounded MT Bold" panose="020F0704030504030204" pitchFamily="34" charset="77"/>
                <a:cs typeface="Arial" panose="020B0604020202020204" pitchFamily="34" charset="0"/>
              </a:rPr>
              <a:t>micro-particules</a:t>
            </a:r>
            <a:r>
              <a:rPr lang="fr-CH" sz="2000" dirty="0">
                <a:solidFill>
                  <a:srgbClr val="000000"/>
                </a:solidFill>
                <a:latin typeface="Arial Rounded MT Bold" panose="020F0704030504030204" pitchFamily="34" charset="77"/>
                <a:cs typeface="Arial" panose="020B0604020202020204" pitchFamily="34" charset="0"/>
              </a:rPr>
              <a:t> (PM2.5, PM10, …). </a:t>
            </a:r>
            <a:br>
              <a:rPr lang="fr-CH" sz="2000" dirty="0">
                <a:solidFill>
                  <a:srgbClr val="000000"/>
                </a:solidFill>
                <a:latin typeface="Arial Rounded MT Bold" panose="020F0704030504030204" pitchFamily="34" charset="77"/>
                <a:cs typeface="Arial" panose="020B0604020202020204" pitchFamily="34" charset="0"/>
              </a:rPr>
            </a:br>
            <a:r>
              <a:rPr lang="fr-CH" sz="900" dirty="0">
                <a:solidFill>
                  <a:srgbClr val="000000"/>
                </a:solidFill>
                <a:latin typeface="Arial Rounded MT Bold" panose="020F0704030504030204" pitchFamily="34" charset="77"/>
                <a:cs typeface="Arial" panose="020B0604020202020204" pitchFamily="34" charset="0"/>
              </a:rPr>
              <a:t> </a:t>
            </a:r>
            <a:br>
              <a:rPr lang="fr-CH" sz="2000" dirty="0">
                <a:solidFill>
                  <a:srgbClr val="000000"/>
                </a:solidFill>
                <a:latin typeface="Arial Rounded MT Bold" panose="020F0704030504030204" pitchFamily="34" charset="77"/>
                <a:cs typeface="Arial" panose="020B0604020202020204" pitchFamily="34" charset="0"/>
              </a:rPr>
            </a:br>
            <a:r>
              <a:rPr lang="fr-CH" sz="2000" dirty="0">
                <a:solidFill>
                  <a:srgbClr val="000000"/>
                </a:solidFill>
                <a:latin typeface="Arial Rounded MT Bold" panose="020F0704030504030204" pitchFamily="34" charset="77"/>
                <a:cs typeface="Arial" panose="020B0604020202020204" pitchFamily="34" charset="0"/>
              </a:rPr>
              <a:t>Mais </a:t>
            </a:r>
            <a:r>
              <a:rPr lang="fr-CH" sz="2000" dirty="0">
                <a:solidFill>
                  <a:srgbClr val="FF0000"/>
                </a:solidFill>
                <a:latin typeface="Arial Rounded MT Bold" panose="020F0704030504030204" pitchFamily="34" charset="77"/>
                <a:cs typeface="Arial" panose="020B0604020202020204" pitchFamily="34" charset="0"/>
              </a:rPr>
              <a:t>cette directive n’a pas été mise en place </a:t>
            </a:r>
            <a:r>
              <a:rPr lang="fr-CH" sz="2000" dirty="0">
                <a:solidFill>
                  <a:srgbClr val="000000"/>
                </a:solidFill>
                <a:latin typeface="Arial Rounded MT Bold" panose="020F0704030504030204" pitchFamily="34" charset="77"/>
                <a:cs typeface="Arial" panose="020B0604020202020204" pitchFamily="34" charset="0"/>
              </a:rPr>
              <a:t>à cette époque-là.</a:t>
            </a:r>
            <a:endParaRPr lang="fr-CH" sz="2000" dirty="0">
              <a:solidFill>
                <a:srgbClr val="000000"/>
              </a:solidFill>
              <a:effectLst/>
              <a:latin typeface="Arial Rounded MT Bold" panose="020F0704030504030204" pitchFamily="34" charset="77"/>
              <a:cs typeface="Arial" panose="020B060402020202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0C90E9E-0187-4F29-0388-13C07C4D805F}"/>
              </a:ext>
            </a:extLst>
          </p:cNvPr>
          <p:cNvSpPr txBox="1"/>
          <p:nvPr/>
        </p:nvSpPr>
        <p:spPr>
          <a:xfrm>
            <a:off x="254040" y="3906725"/>
            <a:ext cx="11371903" cy="83099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r>
              <a:rPr lang="fr-CH" sz="2400" dirty="0">
                <a:solidFill>
                  <a:srgbClr val="000000"/>
                </a:solidFill>
                <a:latin typeface="Arial Rounded MT Bold" panose="020F0704030504030204" pitchFamily="34" charset="77"/>
                <a:cs typeface="Arial" panose="020B0604020202020204" pitchFamily="34" charset="0"/>
              </a:rPr>
              <a:t>Dans une ZFE, il est </a:t>
            </a:r>
            <a:r>
              <a:rPr lang="fr-CH" sz="2400" dirty="0">
                <a:solidFill>
                  <a:srgbClr val="FF0000"/>
                </a:solidFill>
                <a:latin typeface="Arial Rounded MT Bold" panose="020F0704030504030204" pitchFamily="34" charset="77"/>
                <a:cs typeface="Arial" panose="020B0604020202020204" pitchFamily="34" charset="0"/>
              </a:rPr>
              <a:t>interdit </a:t>
            </a:r>
            <a:r>
              <a:rPr lang="fr-CH" sz="2400" dirty="0">
                <a:solidFill>
                  <a:srgbClr val="000000"/>
                </a:solidFill>
                <a:latin typeface="Arial Rounded MT Bold" panose="020F0704030504030204" pitchFamily="34" charset="77"/>
                <a:cs typeface="Arial" panose="020B0604020202020204" pitchFamily="34" charset="0"/>
              </a:rPr>
              <a:t>à certaine catégories de voitures de </a:t>
            </a:r>
            <a:r>
              <a:rPr lang="fr-CH" sz="2400" dirty="0">
                <a:solidFill>
                  <a:srgbClr val="FF0000"/>
                </a:solidFill>
                <a:latin typeface="Arial Rounded MT Bold" panose="020F0704030504030204" pitchFamily="34" charset="77"/>
                <a:cs typeface="Arial" panose="020B0604020202020204" pitchFamily="34" charset="0"/>
              </a:rPr>
              <a:t>circuler</a:t>
            </a:r>
            <a:r>
              <a:rPr lang="fr-CH" sz="2400" dirty="0">
                <a:solidFill>
                  <a:srgbClr val="000000"/>
                </a:solidFill>
                <a:latin typeface="Arial Rounded MT Bold" panose="020F0704030504030204" pitchFamily="34" charset="77"/>
                <a:cs typeface="Arial" panose="020B0604020202020204" pitchFamily="34" charset="0"/>
              </a:rPr>
              <a:t> ou même de </a:t>
            </a:r>
            <a:r>
              <a:rPr lang="fr-CH" sz="2400" dirty="0">
                <a:solidFill>
                  <a:srgbClr val="FF0000"/>
                </a:solidFill>
                <a:latin typeface="Arial Rounded MT Bold" panose="020F0704030504030204" pitchFamily="34" charset="77"/>
                <a:cs typeface="Arial" panose="020B0604020202020204" pitchFamily="34" charset="0"/>
              </a:rPr>
              <a:t>stationner</a:t>
            </a:r>
            <a:r>
              <a:rPr lang="fr-CH" sz="2400" dirty="0">
                <a:solidFill>
                  <a:srgbClr val="000000"/>
                </a:solidFill>
                <a:latin typeface="Arial Rounded MT Bold" panose="020F0704030504030204" pitchFamily="34" charset="77"/>
                <a:cs typeface="Arial" panose="020B0604020202020204" pitchFamily="34" charset="0"/>
              </a:rPr>
              <a:t>.</a:t>
            </a:r>
            <a:endParaRPr lang="fr-CH" sz="2400" dirty="0">
              <a:solidFill>
                <a:srgbClr val="000000"/>
              </a:solidFill>
              <a:effectLst/>
              <a:latin typeface="Arial Rounded MT Bold" panose="020F0704030504030204" pitchFamily="34" charset="77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557BD54-5862-80F7-1D4D-21243FCA3C8D}"/>
              </a:ext>
            </a:extLst>
          </p:cNvPr>
          <p:cNvSpPr/>
          <p:nvPr/>
        </p:nvSpPr>
        <p:spPr>
          <a:xfrm>
            <a:off x="254040" y="3764208"/>
            <a:ext cx="11577039" cy="2855581"/>
          </a:xfrm>
          <a:prstGeom prst="rect">
            <a:avLst/>
          </a:prstGeom>
          <a:noFill/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Picture 2" descr="drapeau français flottant détouré foto de Stock | Adobe Stock">
            <a:extLst>
              <a:ext uri="{FF2B5EF4-FFF2-40B4-BE49-F238E27FC236}">
                <a16:creationId xmlns:a16="http://schemas.microsoft.com/office/drawing/2014/main" id="{797A4BB0-F821-4CCD-0FCC-21B670AA0C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3902" y="2646510"/>
            <a:ext cx="1681292" cy="923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7F00F55-391B-B435-BC9E-FCB0CE97AC06}"/>
              </a:ext>
            </a:extLst>
          </p:cNvPr>
          <p:cNvSpPr txBox="1"/>
          <p:nvPr/>
        </p:nvSpPr>
        <p:spPr>
          <a:xfrm>
            <a:off x="245031" y="3068145"/>
            <a:ext cx="802733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3200" dirty="0">
                <a:latin typeface="Arial Rounded MT Bold" panose="020F0704030504030204" pitchFamily="34" charset="77"/>
              </a:rPr>
              <a:t>C’est une « </a:t>
            </a:r>
            <a:r>
              <a:rPr lang="fr-CH" sz="3200" b="1" dirty="0">
                <a:solidFill>
                  <a:srgbClr val="FF0000"/>
                </a:solidFill>
                <a:latin typeface="Arial Rounded MT Bold" panose="020F0704030504030204" pitchFamily="34" charset="77"/>
              </a:rPr>
              <a:t>Z</a:t>
            </a:r>
            <a:r>
              <a:rPr lang="fr-CH" sz="3200" b="0" i="0" dirty="0">
                <a:effectLst/>
                <a:latin typeface="Arial Rounded MT Bold" panose="020F0704030504030204" pitchFamily="34" charset="77"/>
              </a:rPr>
              <a:t>one à </a:t>
            </a:r>
            <a:r>
              <a:rPr lang="fr-CH" sz="3200" b="1" dirty="0">
                <a:solidFill>
                  <a:srgbClr val="FF0000"/>
                </a:solidFill>
                <a:latin typeface="Arial Rounded MT Bold" panose="020F0704030504030204" pitchFamily="34" charset="77"/>
              </a:rPr>
              <a:t>F</a:t>
            </a:r>
            <a:r>
              <a:rPr lang="fr-CH" sz="3200" b="0" i="0" dirty="0">
                <a:effectLst/>
                <a:latin typeface="Arial Rounded MT Bold" panose="020F0704030504030204" pitchFamily="34" charset="77"/>
              </a:rPr>
              <a:t>aibles </a:t>
            </a:r>
            <a:r>
              <a:rPr lang="fr-CH" sz="3200" b="1" dirty="0">
                <a:solidFill>
                  <a:srgbClr val="FF0000"/>
                </a:solidFill>
                <a:latin typeface="Arial Rounded MT Bold" panose="020F0704030504030204" pitchFamily="34" charset="77"/>
              </a:rPr>
              <a:t>É</a:t>
            </a:r>
            <a:r>
              <a:rPr lang="fr-CH" sz="3200" b="0" i="0" dirty="0">
                <a:effectLst/>
                <a:latin typeface="Arial Rounded MT Bold" panose="020F0704030504030204" pitchFamily="34" charset="77"/>
              </a:rPr>
              <a:t>missions »</a:t>
            </a:r>
            <a:endParaRPr lang="fr-FR" sz="3200" dirty="0">
              <a:latin typeface="Arial Rounded MT Bold" panose="020F070403050403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4284929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5CB68-CFE5-23FF-7ACA-E3BD236D6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4915A305-EA8B-89C9-7FC0-6F56FF671DD0}"/>
              </a:ext>
            </a:extLst>
          </p:cNvPr>
          <p:cNvSpPr txBox="1"/>
          <p:nvPr/>
        </p:nvSpPr>
        <p:spPr>
          <a:xfrm>
            <a:off x="360921" y="238210"/>
            <a:ext cx="11470158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6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Une </a:t>
            </a:r>
            <a:r>
              <a:rPr lang="fr-CH" sz="6600" b="1" dirty="0">
                <a:solidFill>
                  <a:srgbClr val="FF0000"/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ZFE</a:t>
            </a:r>
            <a:br>
              <a:rPr lang="fr-CH" sz="5400" b="1" dirty="0">
                <a:latin typeface="Arial Rounded MT Bold" panose="020F070403050403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CH" sz="4800" b="1" dirty="0">
                <a:latin typeface="Arial Rounded MT Bold" panose="020F070403050403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C’est quoi ? 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535F8133-249F-2329-7F2B-E772153A13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128" y="238210"/>
            <a:ext cx="5814951" cy="316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0270621-7AA6-D8C5-5591-76E4C59D55E6}"/>
              </a:ext>
            </a:extLst>
          </p:cNvPr>
          <p:cNvSpPr txBox="1"/>
          <p:nvPr/>
        </p:nvSpPr>
        <p:spPr>
          <a:xfrm>
            <a:off x="805190" y="4475111"/>
            <a:ext cx="10421875" cy="110799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r>
              <a:rPr lang="fr-CH" sz="2200" dirty="0">
                <a:solidFill>
                  <a:srgbClr val="000000"/>
                </a:solidFill>
                <a:latin typeface="Arial Rounded MT Bold" panose="020F0704030504030204" pitchFamily="34" charset="77"/>
                <a:cs typeface="Arial" panose="020B0604020202020204" pitchFamily="34" charset="0"/>
              </a:rPr>
              <a:t>Ce n’est qu’à partir de la loi « LOM » (Loi d’orientation des mobilités) votée en </a:t>
            </a:r>
            <a:r>
              <a:rPr lang="fr-CH" sz="2200" dirty="0">
                <a:solidFill>
                  <a:srgbClr val="FF0000"/>
                </a:solidFill>
                <a:latin typeface="Arial Rounded MT Bold" panose="020F0704030504030204" pitchFamily="34" charset="77"/>
                <a:cs typeface="Arial" panose="020B0604020202020204" pitchFamily="34" charset="0"/>
              </a:rPr>
              <a:t>2019</a:t>
            </a:r>
            <a:r>
              <a:rPr lang="fr-CH" sz="2200" dirty="0">
                <a:solidFill>
                  <a:srgbClr val="000000"/>
                </a:solidFill>
                <a:latin typeface="Arial Rounded MT Bold" panose="020F0704030504030204" pitchFamily="34" charset="77"/>
                <a:cs typeface="Arial" panose="020B0604020202020204" pitchFamily="34" charset="0"/>
              </a:rPr>
              <a:t>, que </a:t>
            </a:r>
            <a:r>
              <a:rPr lang="fr-CH" sz="2200" dirty="0">
                <a:solidFill>
                  <a:srgbClr val="FF0000"/>
                </a:solidFill>
                <a:latin typeface="Arial Rounded MT Bold" panose="020F0704030504030204" pitchFamily="34" charset="77"/>
                <a:cs typeface="Arial" panose="020B0604020202020204" pitchFamily="34" charset="0"/>
              </a:rPr>
              <a:t>11 métropoles françaises </a:t>
            </a:r>
            <a:r>
              <a:rPr lang="fr-CH" sz="2200" dirty="0">
                <a:solidFill>
                  <a:srgbClr val="000000"/>
                </a:solidFill>
                <a:latin typeface="Arial Rounded MT Bold" panose="020F0704030504030204" pitchFamily="34" charset="77"/>
                <a:cs typeface="Arial" panose="020B0604020202020204" pitchFamily="34" charset="0"/>
              </a:rPr>
              <a:t>sont obligées d’adopter des mesures, une ZFE, pour diminuer la pollution.</a:t>
            </a:r>
            <a:endParaRPr lang="fr-CH" sz="2200" dirty="0">
              <a:solidFill>
                <a:srgbClr val="000000"/>
              </a:solidFill>
              <a:effectLst/>
              <a:latin typeface="Arial Rounded MT Bold" panose="020F0704030504030204" pitchFamily="34" charset="77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D7E86E8-81B9-25B6-70DB-1530D59BEF38}"/>
              </a:ext>
            </a:extLst>
          </p:cNvPr>
          <p:cNvSpPr/>
          <p:nvPr/>
        </p:nvSpPr>
        <p:spPr>
          <a:xfrm>
            <a:off x="360914" y="4150585"/>
            <a:ext cx="10866151" cy="1757048"/>
          </a:xfrm>
          <a:prstGeom prst="rect">
            <a:avLst/>
          </a:prstGeom>
          <a:noFill/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42" name="Picture 2" descr="La ZFE – CarElecSystem">
            <a:extLst>
              <a:ext uri="{FF2B5EF4-FFF2-40B4-BE49-F238E27FC236}">
                <a16:creationId xmlns:a16="http://schemas.microsoft.com/office/drawing/2014/main" id="{93AD4B1B-5272-BF28-EBA1-1C14422975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4445" y="238210"/>
            <a:ext cx="1218484" cy="316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drapeau français flottant détouré foto de Stock | Adobe Stock">
            <a:extLst>
              <a:ext uri="{FF2B5EF4-FFF2-40B4-BE49-F238E27FC236}">
                <a16:creationId xmlns:a16="http://schemas.microsoft.com/office/drawing/2014/main" id="{79D59A1F-BCEB-57FB-4D55-C19561388D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914" y="3064992"/>
            <a:ext cx="1681292" cy="923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30474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2880B9-F906-A5C3-C7AF-3932F8AB52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AB5D28E0-6DFD-9C31-99EC-AE3C65B572F6}"/>
              </a:ext>
            </a:extLst>
          </p:cNvPr>
          <p:cNvSpPr txBox="1"/>
          <p:nvPr/>
        </p:nvSpPr>
        <p:spPr>
          <a:xfrm>
            <a:off x="360921" y="238210"/>
            <a:ext cx="11470158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6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Et une </a:t>
            </a:r>
            <a:r>
              <a:rPr lang="fr-CH" sz="6600" b="1" dirty="0">
                <a:solidFill>
                  <a:srgbClr val="FF0000"/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ZFE-m</a:t>
            </a:r>
            <a:br>
              <a:rPr lang="fr-CH" sz="5400" b="1" dirty="0">
                <a:latin typeface="Arial Rounded MT Bold" panose="020F070403050403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CH" sz="4800" b="1" dirty="0">
                <a:latin typeface="Arial Rounded MT Bold" panose="020F070403050403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C’est quoi ?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977C6D6-7A13-D2CD-C5D5-4C7F477DBB86}"/>
              </a:ext>
            </a:extLst>
          </p:cNvPr>
          <p:cNvSpPr txBox="1"/>
          <p:nvPr/>
        </p:nvSpPr>
        <p:spPr>
          <a:xfrm>
            <a:off x="360920" y="2997921"/>
            <a:ext cx="980435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3200" dirty="0">
                <a:latin typeface="Arial Rounded MT Bold" panose="020F0704030504030204" pitchFamily="34" charset="77"/>
              </a:rPr>
              <a:t>C’est une « </a:t>
            </a:r>
            <a:r>
              <a:rPr lang="fr-CH" sz="3200" b="1" dirty="0">
                <a:solidFill>
                  <a:srgbClr val="FF0000"/>
                </a:solidFill>
                <a:latin typeface="Arial Rounded MT Bold" panose="020F0704030504030204" pitchFamily="34" charset="77"/>
              </a:rPr>
              <a:t>Z</a:t>
            </a:r>
            <a:r>
              <a:rPr lang="fr-CH" sz="3200" b="0" i="0" dirty="0">
                <a:effectLst/>
                <a:latin typeface="Arial Rounded MT Bold" panose="020F0704030504030204" pitchFamily="34" charset="77"/>
              </a:rPr>
              <a:t>one à </a:t>
            </a:r>
            <a:r>
              <a:rPr lang="fr-CH" sz="3200" b="1" dirty="0">
                <a:solidFill>
                  <a:srgbClr val="FF0000"/>
                </a:solidFill>
                <a:latin typeface="Arial Rounded MT Bold" panose="020F0704030504030204" pitchFamily="34" charset="77"/>
              </a:rPr>
              <a:t>F</a:t>
            </a:r>
            <a:r>
              <a:rPr lang="fr-CH" sz="3200" b="0" i="0" dirty="0">
                <a:effectLst/>
                <a:latin typeface="Arial Rounded MT Bold" panose="020F0704030504030204" pitchFamily="34" charset="77"/>
              </a:rPr>
              <a:t>aibles </a:t>
            </a:r>
            <a:r>
              <a:rPr lang="fr-CH" sz="3200" b="1" dirty="0">
                <a:solidFill>
                  <a:srgbClr val="FF0000"/>
                </a:solidFill>
                <a:latin typeface="Arial Rounded MT Bold" panose="020F0704030504030204" pitchFamily="34" charset="77"/>
              </a:rPr>
              <a:t>É</a:t>
            </a:r>
            <a:r>
              <a:rPr lang="fr-CH" sz="3200" b="0" i="0" dirty="0">
                <a:effectLst/>
                <a:latin typeface="Arial Rounded MT Bold" panose="020F0704030504030204" pitchFamily="34" charset="77"/>
              </a:rPr>
              <a:t>missions-</a:t>
            </a:r>
            <a:r>
              <a:rPr lang="fr-CH" sz="3200" b="1" dirty="0">
                <a:solidFill>
                  <a:srgbClr val="FF0000"/>
                </a:solidFill>
                <a:latin typeface="Arial Rounded MT Bold" panose="020F0704030504030204" pitchFamily="34" charset="77"/>
              </a:rPr>
              <a:t>m</a:t>
            </a:r>
            <a:r>
              <a:rPr lang="fr-CH" sz="3200" b="0" i="0" dirty="0">
                <a:effectLst/>
                <a:latin typeface="Arial Rounded MT Bold" panose="020F0704030504030204" pitchFamily="34" charset="77"/>
              </a:rPr>
              <a:t>obilité »</a:t>
            </a:r>
            <a:endParaRPr lang="fr-FR" sz="3200" dirty="0">
              <a:latin typeface="Arial Rounded MT Bold" panose="020F0704030504030204" pitchFamily="34" charset="77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F0FF1B4-3C76-BF05-B7A7-CDF6DD7B70B6}"/>
              </a:ext>
            </a:extLst>
          </p:cNvPr>
          <p:cNvSpPr txBox="1"/>
          <p:nvPr/>
        </p:nvSpPr>
        <p:spPr>
          <a:xfrm>
            <a:off x="479673" y="4049857"/>
            <a:ext cx="10219995" cy="144655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r>
              <a:rPr lang="fr-CH" sz="2200" dirty="0">
                <a:solidFill>
                  <a:srgbClr val="000000"/>
                </a:solidFill>
                <a:latin typeface="Arial Rounded MT Bold" panose="020F0704030504030204" pitchFamily="34" charset="77"/>
                <a:cs typeface="Arial" panose="020B0604020202020204" pitchFamily="34" charset="0"/>
              </a:rPr>
              <a:t>P</a:t>
            </a:r>
            <a:r>
              <a:rPr lang="fr-CH" sz="22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cs typeface="Arial" panose="020B0604020202020204" pitchFamily="34" charset="0"/>
              </a:rPr>
              <a:t>romulguée le 24 août 2021, la loi « Climat et résilience » </a:t>
            </a:r>
            <a:r>
              <a:rPr lang="fr-CH" sz="2200" dirty="0">
                <a:solidFill>
                  <a:srgbClr val="FF0000"/>
                </a:solidFill>
                <a:latin typeface="Arial Rounded MT Bold" panose="020F0704030504030204" pitchFamily="34" charset="77"/>
                <a:cs typeface="Arial" panose="020B0604020202020204" pitchFamily="34" charset="0"/>
              </a:rPr>
              <a:t>impose à </a:t>
            </a:r>
            <a:r>
              <a:rPr lang="fr-CH" sz="2200" u="sng" dirty="0">
                <a:solidFill>
                  <a:srgbClr val="FF0000"/>
                </a:solidFill>
                <a:latin typeface="Arial Rounded MT Bold" panose="020F0704030504030204" pitchFamily="34" charset="77"/>
                <a:cs typeface="Arial" panose="020B0604020202020204" pitchFamily="34" charset="0"/>
              </a:rPr>
              <a:t>toutes</a:t>
            </a:r>
            <a:r>
              <a:rPr lang="fr-CH" sz="2200" dirty="0">
                <a:solidFill>
                  <a:srgbClr val="FF0000"/>
                </a:solidFill>
                <a:latin typeface="Arial Rounded MT Bold" panose="020F0704030504030204" pitchFamily="34" charset="77"/>
                <a:cs typeface="Arial" panose="020B0604020202020204" pitchFamily="34" charset="0"/>
              </a:rPr>
              <a:t> les agglomérations de plus de 150 000 habitants </a:t>
            </a:r>
            <a:r>
              <a:rPr lang="fr-CH" sz="2200" dirty="0">
                <a:solidFill>
                  <a:srgbClr val="000000"/>
                </a:solidFill>
                <a:latin typeface="Arial Rounded MT Bold" panose="020F0704030504030204" pitchFamily="34" charset="77"/>
                <a:cs typeface="Arial" panose="020B0604020202020204" pitchFamily="34" charset="0"/>
              </a:rPr>
              <a:t>d’adopter une</a:t>
            </a:r>
            <a:r>
              <a:rPr lang="fr-CH" sz="22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cs typeface="Arial" panose="020B0604020202020204" pitchFamily="34" charset="0"/>
              </a:rPr>
              <a:t> ZFE-m </a:t>
            </a:r>
            <a:r>
              <a:rPr lang="fr-CH" sz="2200" dirty="0">
                <a:solidFill>
                  <a:srgbClr val="000000"/>
                </a:solidFill>
                <a:latin typeface="Arial Rounded MT Bold" panose="020F0704030504030204" pitchFamily="34" charset="77"/>
                <a:cs typeface="Arial" panose="020B0604020202020204" pitchFamily="34" charset="0"/>
              </a:rPr>
              <a:t>avant le </a:t>
            </a:r>
            <a:r>
              <a:rPr lang="fr-CH" sz="2200" dirty="0">
                <a:solidFill>
                  <a:srgbClr val="FF0000"/>
                </a:solidFill>
                <a:latin typeface="Arial Rounded MT Bold" panose="020F0704030504030204" pitchFamily="34" charset="77"/>
                <a:cs typeface="Arial" panose="020B0604020202020204" pitchFamily="34" charset="0"/>
              </a:rPr>
              <a:t>1</a:t>
            </a:r>
            <a:r>
              <a:rPr lang="fr-CH" sz="2200" baseline="30000" dirty="0">
                <a:solidFill>
                  <a:srgbClr val="FF0000"/>
                </a:solidFill>
                <a:latin typeface="Arial Rounded MT Bold" panose="020F0704030504030204" pitchFamily="34" charset="77"/>
                <a:cs typeface="Arial" panose="020B0604020202020204" pitchFamily="34" charset="0"/>
              </a:rPr>
              <a:t>er</a:t>
            </a:r>
            <a:r>
              <a:rPr lang="fr-CH" sz="2200" dirty="0">
                <a:solidFill>
                  <a:srgbClr val="FF0000"/>
                </a:solidFill>
                <a:latin typeface="Arial Rounded MT Bold" panose="020F0704030504030204" pitchFamily="34" charset="77"/>
                <a:cs typeface="Arial" panose="020B0604020202020204" pitchFamily="34" charset="0"/>
              </a:rPr>
              <a:t> janvier 2025</a:t>
            </a:r>
            <a:r>
              <a:rPr lang="fr-CH" sz="2200" dirty="0">
                <a:solidFill>
                  <a:srgbClr val="000000"/>
                </a:solidFill>
                <a:latin typeface="Arial Rounded MT Bold" panose="020F0704030504030204" pitchFamily="34" charset="77"/>
                <a:cs typeface="Arial" panose="020B0604020202020204" pitchFamily="34" charset="0"/>
              </a:rPr>
              <a:t> !</a:t>
            </a:r>
            <a:endParaRPr lang="fr-CH" sz="2200" dirty="0">
              <a:solidFill>
                <a:srgbClr val="000000"/>
              </a:solidFill>
              <a:effectLst/>
              <a:latin typeface="Arial Rounded MT Bold" panose="020F0704030504030204" pitchFamily="34" charset="77"/>
              <a:cs typeface="Arial" panose="020B0604020202020204" pitchFamily="34" charset="0"/>
            </a:endParaRPr>
          </a:p>
          <a:p>
            <a:endParaRPr lang="fr-CH" sz="2200" dirty="0">
              <a:solidFill>
                <a:srgbClr val="000000"/>
              </a:solidFill>
              <a:effectLst/>
              <a:latin typeface="Arial Rounded MT Bold" panose="020F0704030504030204" pitchFamily="34" charset="77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976ECA0-D18D-34ED-930E-D8D96AE316FC}"/>
              </a:ext>
            </a:extLst>
          </p:cNvPr>
          <p:cNvSpPr/>
          <p:nvPr/>
        </p:nvSpPr>
        <p:spPr>
          <a:xfrm>
            <a:off x="360921" y="3823852"/>
            <a:ext cx="10540627" cy="1591296"/>
          </a:xfrm>
          <a:prstGeom prst="rect">
            <a:avLst/>
          </a:prstGeom>
          <a:noFill/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Picture 2" descr="drapeau français flottant détouré foto de Stock | Adobe Stock">
            <a:extLst>
              <a:ext uri="{FF2B5EF4-FFF2-40B4-BE49-F238E27FC236}">
                <a16:creationId xmlns:a16="http://schemas.microsoft.com/office/drawing/2014/main" id="{90C207AF-405A-58B0-E5FD-EF03FBA545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0256" y="238210"/>
            <a:ext cx="1681292" cy="923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41991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88DA5A-B1EA-733C-2676-484AD9C50A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724E2320-5B06-E69E-84EC-702B29C51364}"/>
              </a:ext>
            </a:extLst>
          </p:cNvPr>
          <p:cNvSpPr txBox="1"/>
          <p:nvPr/>
        </p:nvSpPr>
        <p:spPr>
          <a:xfrm>
            <a:off x="360921" y="238210"/>
            <a:ext cx="11470158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6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Une </a:t>
            </a:r>
            <a:r>
              <a:rPr lang="fr-CH" sz="6600" b="1" dirty="0">
                <a:solidFill>
                  <a:srgbClr val="FF0000"/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ZFE-m</a:t>
            </a:r>
            <a:br>
              <a:rPr lang="fr-CH" sz="5400" b="1" dirty="0">
                <a:latin typeface="Arial Rounded MT Bold" panose="020F070403050403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CH" sz="4800" b="1" dirty="0">
                <a:latin typeface="Arial Rounded MT Bold" panose="020F070403050403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C’est quoi ? 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0E2AB9C1-F932-32F0-24A9-0D31B15244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3472" y="172230"/>
            <a:ext cx="4245114" cy="2310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762A3B7-A454-13BE-E800-ECFE08196D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017" y="3780761"/>
            <a:ext cx="9611205" cy="2536911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outerShdw blurRad="50800" dist="50800" dir="5400000" sx="65477" sy="65477" algn="ctr" rotWithShape="0">
              <a:srgbClr val="000000">
                <a:alpha val="43137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2290" name="Picture 2" descr="Annemasse Agglo">
            <a:extLst>
              <a:ext uri="{FF2B5EF4-FFF2-40B4-BE49-F238E27FC236}">
                <a16:creationId xmlns:a16="http://schemas.microsoft.com/office/drawing/2014/main" id="{F70D1359-2FE5-157F-7007-26736C63A0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177" y="2848705"/>
            <a:ext cx="5000215" cy="606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AC19B96-9236-91E7-66F2-3CCFA75B99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84057" y="2084869"/>
            <a:ext cx="5651500" cy="17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6860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DF23019E-C079-50EB-A72B-B77FC53782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087" y="3497640"/>
            <a:ext cx="5314763" cy="306038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DF0AFB6-4515-A605-2BA8-D323BC0C54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4319" y="3238776"/>
            <a:ext cx="5292700" cy="331924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506E13A-AF40-8211-72E9-C578743D3072}"/>
              </a:ext>
            </a:extLst>
          </p:cNvPr>
          <p:cNvSpPr txBox="1"/>
          <p:nvPr/>
        </p:nvSpPr>
        <p:spPr>
          <a:xfrm>
            <a:off x="360921" y="238210"/>
            <a:ext cx="1147015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Et si les citoyens </a:t>
            </a:r>
            <a:r>
              <a:rPr lang="fr-CH" sz="3600" b="1" dirty="0">
                <a:solidFill>
                  <a:srgbClr val="FF0000"/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n’en veulent pas</a:t>
            </a:r>
            <a:r>
              <a:rPr lang="fr-CH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br>
              <a:rPr lang="fr-CH" sz="5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CH" sz="5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de la </a:t>
            </a:r>
            <a:r>
              <a:rPr lang="fr-CH" sz="5400" b="1" dirty="0">
                <a:solidFill>
                  <a:srgbClr val="FF0000"/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ZFE ?</a:t>
            </a:r>
            <a:endParaRPr lang="fr-CH" sz="5400" b="1" dirty="0">
              <a:latin typeface="Arial Rounded MT Bold" panose="020F0704030504030204" pitchFamily="34" charset="77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36A7271-9DEA-791E-17F1-231166D57E8C}"/>
              </a:ext>
            </a:extLst>
          </p:cNvPr>
          <p:cNvSpPr txBox="1"/>
          <p:nvPr/>
        </p:nvSpPr>
        <p:spPr>
          <a:xfrm>
            <a:off x="360921" y="1621012"/>
            <a:ext cx="60979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3600" b="1" dirty="0">
                <a:latin typeface="Arial Rounded MT Bold" panose="020F070403050403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[Vidéo]</a:t>
            </a:r>
            <a:endParaRPr lang="fr-FR" sz="3600" dirty="0"/>
          </a:p>
        </p:txBody>
      </p:sp>
      <p:sp>
        <p:nvSpPr>
          <p:cNvPr id="7" name="Bulle rectangulaire à coins arrondis 6">
            <a:extLst>
              <a:ext uri="{FF2B5EF4-FFF2-40B4-BE49-F238E27FC236}">
                <a16:creationId xmlns:a16="http://schemas.microsoft.com/office/drawing/2014/main" id="{111CB829-2DCD-6F8E-6813-F9844437BBAE}"/>
              </a:ext>
            </a:extLst>
          </p:cNvPr>
          <p:cNvSpPr/>
          <p:nvPr/>
        </p:nvSpPr>
        <p:spPr>
          <a:xfrm>
            <a:off x="2725019" y="1602507"/>
            <a:ext cx="4486382" cy="3208482"/>
          </a:xfrm>
          <a:prstGeom prst="wedgeRoundRectCallout">
            <a:avLst>
              <a:gd name="adj1" fmla="val -13127"/>
              <a:gd name="adj2" fmla="val 58677"/>
              <a:gd name="adj3" fmla="val 16667"/>
            </a:avLst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/>
          </a:p>
        </p:txBody>
      </p:sp>
      <p:sp>
        <p:nvSpPr>
          <p:cNvPr id="10" name="Bulle rectangulaire à coins arrondis 9">
            <a:extLst>
              <a:ext uri="{FF2B5EF4-FFF2-40B4-BE49-F238E27FC236}">
                <a16:creationId xmlns:a16="http://schemas.microsoft.com/office/drawing/2014/main" id="{D2CED8CA-9C40-FCCA-3440-4BB47E93F5E5}"/>
              </a:ext>
            </a:extLst>
          </p:cNvPr>
          <p:cNvSpPr/>
          <p:nvPr/>
        </p:nvSpPr>
        <p:spPr>
          <a:xfrm>
            <a:off x="7598515" y="1155781"/>
            <a:ext cx="4489641" cy="1997199"/>
          </a:xfrm>
          <a:prstGeom prst="wedgeRoundRectCallout">
            <a:avLst>
              <a:gd name="adj1" fmla="val 14108"/>
              <a:gd name="adj2" fmla="val 80283"/>
              <a:gd name="adj3" fmla="val 16667"/>
            </a:avLst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7CB6C0E-5366-45E6-9A63-FC548640FB0D}"/>
              </a:ext>
            </a:extLst>
          </p:cNvPr>
          <p:cNvSpPr txBox="1"/>
          <p:nvPr/>
        </p:nvSpPr>
        <p:spPr>
          <a:xfrm>
            <a:off x="7725555" y="943526"/>
            <a:ext cx="4567641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CH" sz="2200" b="1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r>
              <a:rPr lang="fr-CH" sz="2200" b="1" dirty="0">
                <a:solidFill>
                  <a:srgbClr val="000000"/>
                </a:solidFill>
                <a:latin typeface="Helvetica Neue" panose="02000503000000020004" pitchFamily="2" charset="0"/>
              </a:rPr>
              <a:t>« </a:t>
            </a:r>
            <a:r>
              <a:rPr lang="fr-CH" sz="22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On n'a pas le choix</a:t>
            </a:r>
            <a:r>
              <a:rPr lang="fr-CH" sz="2200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 </a:t>
            </a:r>
            <a:br>
              <a:rPr lang="fr-CH" sz="2200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fr-CH" sz="2200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 on le fait pas, a minima à interdire les voitures non classées d'ici 2025, on est hors la loi »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D41BF40-235A-93AD-81A7-B6BF3C389261}"/>
              </a:ext>
            </a:extLst>
          </p:cNvPr>
          <p:cNvSpPr txBox="1"/>
          <p:nvPr/>
        </p:nvSpPr>
        <p:spPr>
          <a:xfrm>
            <a:off x="2921331" y="1762853"/>
            <a:ext cx="4156364" cy="3000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000" dirty="0">
                <a:latin typeface="Helvetica Neue" panose="02000503000000020004" pitchFamily="2" charset="0"/>
              </a:rPr>
              <a:t>« </a:t>
            </a:r>
            <a:r>
              <a:rPr lang="fr-CH" sz="2000" dirty="0">
                <a:effectLst/>
                <a:latin typeface="Helvetica Neue" panose="02000503000000020004" pitchFamily="2" charset="0"/>
              </a:rPr>
              <a:t>Que se passera-t-il si une majorité de citoyens refuse ce projet de ZFE, est-ce que vous pouvez revenir en arrière ou les ordres viennent de plus haut ? » </a:t>
            </a:r>
          </a:p>
          <a:p>
            <a:endParaRPr lang="fr-CH" sz="900" dirty="0">
              <a:effectLst/>
              <a:latin typeface="Helvetica Neue" panose="02000503000000020004" pitchFamily="2" charset="0"/>
            </a:endParaRPr>
          </a:p>
          <a:p>
            <a:r>
              <a:rPr lang="fr-CH" sz="2000" dirty="0">
                <a:latin typeface="Helvetica Neue" panose="02000503000000020004" pitchFamily="2" charset="0"/>
              </a:rPr>
              <a:t>« </a:t>
            </a:r>
            <a:r>
              <a:rPr lang="fr-CH" sz="2000" dirty="0">
                <a:effectLst/>
                <a:latin typeface="Helvetica Neue" panose="02000503000000020004" pitchFamily="2" charset="0"/>
              </a:rPr>
              <a:t>Les gros investissements, les grands changements dont vous avez parlé pour après 2030, quels sont-ils ? »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827B5AF-1715-9FBA-4BB7-4D0058A8B5E4}"/>
              </a:ext>
            </a:extLst>
          </p:cNvPr>
          <p:cNvSpPr txBox="1"/>
          <p:nvPr/>
        </p:nvSpPr>
        <p:spPr>
          <a:xfrm>
            <a:off x="5567682" y="5452809"/>
            <a:ext cx="3206336" cy="89255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sz="1800" dirty="0">
                <a:highlight>
                  <a:srgbClr val="FFFF00"/>
                </a:highlight>
                <a:latin typeface="Arial Rounded MT Bold" panose="020F0704030504030204" pitchFamily="34" charset="77"/>
              </a:rPr>
              <a:t>14</a:t>
            </a:r>
            <a:r>
              <a:rPr lang="fr-CH" sz="1800" dirty="0">
                <a:effectLst/>
                <a:highlight>
                  <a:srgbClr val="FFFF00"/>
                </a:highlight>
                <a:latin typeface="Arial Rounded MT Bold" panose="020F0704030504030204" pitchFamily="34" charset="77"/>
              </a:rPr>
              <a:t> décembre 2023</a:t>
            </a:r>
            <a:endParaRPr lang="fr-FR" sz="1800" dirty="0">
              <a:highlight>
                <a:srgbClr val="FFFF00"/>
              </a:highlight>
              <a:latin typeface="Arial Rounded MT Bold" panose="020F0704030504030204" pitchFamily="34" charset="77"/>
            </a:endParaRPr>
          </a:p>
          <a:p>
            <a:r>
              <a:rPr lang="fr-CH" b="1" dirty="0">
                <a:solidFill>
                  <a:srgbClr val="000000"/>
                </a:solidFill>
                <a:latin typeface="Helvetica Neue" panose="02000503000000020004" pitchFamily="2" charset="0"/>
              </a:rPr>
              <a:t>R</a:t>
            </a:r>
            <a:r>
              <a:rPr lang="fr-CH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éunion de « concertation »</a:t>
            </a:r>
          </a:p>
          <a:p>
            <a:r>
              <a:rPr lang="fr-CH" sz="1600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Pour le Grand Annecy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A17D45D-B1C8-BFD4-C841-0975FC9293E7}"/>
              </a:ext>
            </a:extLst>
          </p:cNvPr>
          <p:cNvSpPr txBox="1"/>
          <p:nvPr/>
        </p:nvSpPr>
        <p:spPr>
          <a:xfrm>
            <a:off x="9630888" y="5440609"/>
            <a:ext cx="245726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sz="1600" b="1" dirty="0">
                <a:latin typeface="Arial Rounded MT Bold" panose="020F0704030504030204" pitchFamily="34" charset="77"/>
              </a:rPr>
              <a:t>Frédérique Lardet</a:t>
            </a:r>
            <a:br>
              <a:rPr lang="fr-CH" sz="1400" dirty="0">
                <a:latin typeface="Arial Rounded MT Bold" panose="020F0704030504030204" pitchFamily="34" charset="77"/>
              </a:rPr>
            </a:br>
            <a:r>
              <a:rPr lang="fr-CH" sz="1200" dirty="0">
                <a:latin typeface="Arial Rounded MT Bold" panose="020F0704030504030204" pitchFamily="34" charset="77"/>
              </a:rPr>
              <a:t>Présidente de l’Agglomération </a:t>
            </a:r>
            <a:br>
              <a:rPr lang="fr-CH" sz="1200" dirty="0">
                <a:latin typeface="Arial Rounded MT Bold" panose="020F0704030504030204" pitchFamily="34" charset="77"/>
              </a:rPr>
            </a:br>
            <a:r>
              <a:rPr lang="fr-CH" sz="1200" dirty="0">
                <a:latin typeface="Arial Rounded MT Bold" panose="020F0704030504030204" pitchFamily="34" charset="77"/>
              </a:rPr>
              <a:t>« Grand Annecy »</a:t>
            </a:r>
            <a:endParaRPr lang="fr-FR" sz="1200" dirty="0">
              <a:latin typeface="Arial Rounded MT Bold" panose="020F0704030504030204" pitchFamily="34" charset="77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93C0082-A13B-EB09-D3D1-E15D296A7A9C}"/>
              </a:ext>
            </a:extLst>
          </p:cNvPr>
          <p:cNvSpPr txBox="1"/>
          <p:nvPr/>
        </p:nvSpPr>
        <p:spPr>
          <a:xfrm>
            <a:off x="3679449" y="6450513"/>
            <a:ext cx="2186753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H" sz="1600" b="1" dirty="0">
                <a:latin typeface="Arial Rounded MT Bold" panose="020F0704030504030204" pitchFamily="34" charset="77"/>
              </a:rPr>
              <a:t>Chloé </a:t>
            </a:r>
            <a:r>
              <a:rPr lang="fr-CH" sz="1600" b="1" dirty="0" err="1">
                <a:latin typeface="Arial Rounded MT Bold" panose="020F0704030504030204" pitchFamily="34" charset="77"/>
              </a:rPr>
              <a:t>Frammery</a:t>
            </a:r>
            <a:endParaRPr lang="fr-FR" sz="1600" b="1" dirty="0">
              <a:latin typeface="Arial Rounded MT Bold" panose="020F070403050403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959682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9" grpId="0"/>
      <p:bldP spid="6" grpId="0"/>
      <p:bldP spid="1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748C01-23C4-4087-F346-99B63A3230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66B441C6-0124-4958-7BAB-79F538223898}"/>
              </a:ext>
            </a:extLst>
          </p:cNvPr>
          <p:cNvSpPr txBox="1"/>
          <p:nvPr/>
        </p:nvSpPr>
        <p:spPr>
          <a:xfrm>
            <a:off x="360921" y="238210"/>
            <a:ext cx="11470158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6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Les catégories </a:t>
            </a:r>
            <a:r>
              <a:rPr lang="fr-CH" sz="4800" b="1" dirty="0">
                <a:solidFill>
                  <a:srgbClr val="FF0000"/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interdites</a:t>
            </a:r>
            <a:r>
              <a:rPr lang="fr-CH" sz="4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 en </a:t>
            </a:r>
            <a:r>
              <a:rPr lang="fr-CH" sz="4800" b="1" dirty="0">
                <a:solidFill>
                  <a:srgbClr val="FF0000"/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2025</a:t>
            </a:r>
            <a:br>
              <a:rPr lang="fr-CH" sz="5400" b="1" dirty="0">
                <a:solidFill>
                  <a:srgbClr val="FF0000"/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CH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dans les ZFE-m</a:t>
            </a:r>
            <a:endParaRPr lang="fr-CH" sz="3600" b="1" dirty="0">
              <a:latin typeface="Arial Rounded MT Bold" panose="020F0704030504030204" pitchFamily="34" charset="77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F3C8000-FC31-149D-2A17-CEEF3A70FAB0}"/>
              </a:ext>
            </a:extLst>
          </p:cNvPr>
          <p:cNvSpPr txBox="1"/>
          <p:nvPr/>
        </p:nvSpPr>
        <p:spPr>
          <a:xfrm>
            <a:off x="1922849" y="2790558"/>
            <a:ext cx="7790212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4000" b="1" dirty="0"/>
              <a:t>Toutes les voitures « </a:t>
            </a:r>
            <a:r>
              <a:rPr lang="fr-CH" sz="4000" b="1" dirty="0">
                <a:solidFill>
                  <a:srgbClr val="FF0000"/>
                </a:solidFill>
              </a:rPr>
              <a:t>non classées </a:t>
            </a:r>
            <a:r>
              <a:rPr lang="fr-CH" sz="4000" b="1" dirty="0"/>
              <a:t>»</a:t>
            </a:r>
          </a:p>
          <a:p>
            <a:r>
              <a:rPr lang="fr-CH" sz="2800" b="1" dirty="0"/>
              <a:t>				                 (= sans vignette)</a:t>
            </a:r>
            <a:endParaRPr lang="fr-FR" sz="2800" b="1" dirty="0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6B5E0B5-98CB-CD11-1B6E-7EC9003BB84C}"/>
              </a:ext>
            </a:extLst>
          </p:cNvPr>
          <p:cNvSpPr/>
          <p:nvPr/>
        </p:nvSpPr>
        <p:spPr>
          <a:xfrm>
            <a:off x="1711549" y="2669645"/>
            <a:ext cx="8189061" cy="3927734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4168324-0411-F8F4-6EA9-A16DF55D27ED}"/>
              </a:ext>
            </a:extLst>
          </p:cNvPr>
          <p:cNvSpPr txBox="1"/>
          <p:nvPr/>
        </p:nvSpPr>
        <p:spPr>
          <a:xfrm>
            <a:off x="8146782" y="4050244"/>
            <a:ext cx="3684297" cy="40011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sz="2000" b="1" dirty="0"/>
              <a:t>Et après, ça dépend des villes …</a:t>
            </a:r>
            <a:endParaRPr lang="fr-FR" sz="20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42CD29B-5714-B19A-E77D-E41A9B01C0A1}"/>
              </a:ext>
            </a:extLst>
          </p:cNvPr>
          <p:cNvSpPr txBox="1"/>
          <p:nvPr/>
        </p:nvSpPr>
        <p:spPr>
          <a:xfrm>
            <a:off x="2005977" y="3862758"/>
            <a:ext cx="7790212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3600" b="1" dirty="0"/>
              <a:t>Avec une dérogation pour :  </a:t>
            </a:r>
          </a:p>
          <a:p>
            <a:r>
              <a:rPr lang="fr-CH" sz="4000" b="1" dirty="0">
                <a:solidFill>
                  <a:srgbClr val="FF0000"/>
                </a:solidFill>
              </a:rPr>
              <a:t>les voitures de collection* !</a:t>
            </a:r>
            <a:endParaRPr lang="fr-FR" sz="4000" dirty="0">
              <a:solidFill>
                <a:srgbClr val="FF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1D53C06-B229-3D05-D996-88BF80FF779C}"/>
              </a:ext>
            </a:extLst>
          </p:cNvPr>
          <p:cNvSpPr txBox="1"/>
          <p:nvPr/>
        </p:nvSpPr>
        <p:spPr>
          <a:xfrm>
            <a:off x="2005977" y="5053460"/>
            <a:ext cx="739136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Dans 11 villes pour l’instant : Paris, Reims, Rouen, </a:t>
            </a:r>
            <a:r>
              <a:rPr lang="fr-CH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Nice,Toulouse</a:t>
            </a:r>
            <a:r>
              <a:rPr lang="fr-CH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CH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Montpellier Métropole, Lyon, Strasbourg, Saint-Etienne, Aix-Marseille-Provence, Grenoble, Tours, Clermont-Ferrand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D7E8E94-6347-C248-FBBC-ED8A882A8030}"/>
              </a:ext>
            </a:extLst>
          </p:cNvPr>
          <p:cNvSpPr txBox="1"/>
          <p:nvPr/>
        </p:nvSpPr>
        <p:spPr>
          <a:xfrm>
            <a:off x="2005977" y="5989520"/>
            <a:ext cx="8376062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13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*une automobile ancienne de plus de 30 ans dont la production a cessé, dans l’état d’origine</a:t>
            </a:r>
            <a:endParaRPr lang="fr-FR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9554516-4C9F-65DB-44A4-AF33DAA052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4608" y="441259"/>
            <a:ext cx="3204378" cy="212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7175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6" grpId="0"/>
      <p:bldP spid="8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445CBD-A904-78C1-6A17-239874B06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A8F9631-B8D8-54D7-4DE2-DC7F51D702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2EACDB4-30BB-AD4F-F6EC-C72C952CEEAE}"/>
              </a:ext>
            </a:extLst>
          </p:cNvPr>
          <p:cNvSpPr txBox="1"/>
          <p:nvPr/>
        </p:nvSpPr>
        <p:spPr>
          <a:xfrm>
            <a:off x="9697193" y="6405540"/>
            <a:ext cx="60979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b="0" i="0" dirty="0">
                <a:solidFill>
                  <a:srgbClr val="000000"/>
                </a:solidFill>
                <a:effectLst/>
                <a:latin typeface="CNewsLightRomain"/>
              </a:rPr>
              <a:t>Publié le </a:t>
            </a:r>
            <a:r>
              <a:rPr lang="fr-CH" dirty="0"/>
              <a:t>16/12/2024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934934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918AD2-4ED2-FA98-F35F-6903F0855F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B38D1749-A63F-E25E-C05B-7DA1B9B57B9C}"/>
              </a:ext>
            </a:extLst>
          </p:cNvPr>
          <p:cNvSpPr txBox="1"/>
          <p:nvPr/>
        </p:nvSpPr>
        <p:spPr>
          <a:xfrm>
            <a:off x="360921" y="238210"/>
            <a:ext cx="11470158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6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En fait …</a:t>
            </a:r>
            <a:br>
              <a:rPr lang="fr-CH" sz="6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CH" sz="6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les </a:t>
            </a:r>
            <a:r>
              <a:rPr lang="fr-CH" sz="6600" b="1" dirty="0">
                <a:solidFill>
                  <a:srgbClr val="FF0000"/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ZFE</a:t>
            </a:r>
            <a:r>
              <a:rPr lang="fr-CH" sz="6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fr-CH" sz="4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n’auront </a:t>
            </a:r>
          </a:p>
          <a:p>
            <a:r>
              <a:rPr lang="fr-CH" sz="4800" b="1" u="sng" dirty="0">
                <a:solidFill>
                  <a:srgbClr val="FF0000"/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aucun impact</a:t>
            </a:r>
            <a:r>
              <a:rPr lang="fr-CH" sz="48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</a:p>
          <a:p>
            <a:r>
              <a:rPr lang="fr-CH" sz="4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sur la </a:t>
            </a:r>
            <a:r>
              <a:rPr lang="fr-CH" sz="4800" b="1" dirty="0">
                <a:solidFill>
                  <a:srgbClr val="FF0000"/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pollution</a:t>
            </a:r>
          </a:p>
          <a:p>
            <a:r>
              <a:rPr lang="fr-CH" sz="4800" b="1" dirty="0">
                <a:solidFill>
                  <a:srgbClr val="FF0000"/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de l’air </a:t>
            </a:r>
            <a:r>
              <a:rPr lang="fr-CH" sz="4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!</a:t>
            </a:r>
            <a:endParaRPr lang="fr-CH" sz="4800" b="1" dirty="0">
              <a:latin typeface="Arial Rounded MT Bold" panose="020F0704030504030204" pitchFamily="34" charset="77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169BB8C-6E8A-A203-2CBB-06072C3DF3AF}"/>
              </a:ext>
            </a:extLst>
          </p:cNvPr>
          <p:cNvSpPr txBox="1"/>
          <p:nvPr/>
        </p:nvSpPr>
        <p:spPr>
          <a:xfrm>
            <a:off x="430575" y="5516735"/>
            <a:ext cx="11330849" cy="10156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fr-CH" sz="2000" dirty="0">
                <a:latin typeface="Poppins" panose="020B0604020202020204" pitchFamily="34" charset="0"/>
              </a:rPr>
              <a:t> </a:t>
            </a:r>
            <a:r>
              <a:rPr lang="fr-CH" sz="2000" b="1" dirty="0" err="1">
                <a:latin typeface="Poppins" panose="020B0604020202020204" pitchFamily="34" charset="0"/>
              </a:rPr>
              <a:t>Atmo</a:t>
            </a:r>
            <a:r>
              <a:rPr lang="fr-CH" sz="2000" dirty="0">
                <a:latin typeface="Poppins" panose="020B0604020202020204" pitchFamily="34" charset="0"/>
              </a:rPr>
              <a:t> =</a:t>
            </a:r>
            <a:r>
              <a:rPr lang="fr-CH" sz="2000" dirty="0">
                <a:solidFill>
                  <a:srgbClr val="4C585E"/>
                </a:solidFill>
                <a:latin typeface="Poppins" panose="020B0604020202020204" pitchFamily="34" charset="0"/>
              </a:rPr>
              <a:t> </a:t>
            </a:r>
            <a:r>
              <a:rPr lang="fr-CH" sz="2000" dirty="0">
                <a:latin typeface="Poppins" panose="020B0604020202020204" pitchFamily="34" charset="0"/>
              </a:rPr>
              <a:t>O</a:t>
            </a:r>
            <a:r>
              <a:rPr lang="fr-CH" sz="2000" b="0" i="0" dirty="0">
                <a:effectLst/>
                <a:latin typeface="Poppins" panose="020B0604020202020204" pitchFamily="34" charset="0"/>
              </a:rPr>
              <a:t>bservatoire de la qualité de l'air, </a:t>
            </a:r>
            <a:r>
              <a:rPr lang="fr-CH" sz="2000" b="0" i="0" dirty="0">
                <a:solidFill>
                  <a:srgbClr val="FF0000"/>
                </a:solidFill>
                <a:effectLst/>
                <a:latin typeface="Poppins" pitchFamily="2" charset="77"/>
              </a:rPr>
              <a:t>agréé par </a:t>
            </a:r>
            <a:br>
              <a:rPr lang="fr-CH" sz="2000" b="0" i="0" dirty="0">
                <a:solidFill>
                  <a:srgbClr val="FF0000"/>
                </a:solidFill>
                <a:effectLst/>
                <a:latin typeface="Poppins" pitchFamily="2" charset="77"/>
              </a:rPr>
            </a:br>
            <a:r>
              <a:rPr lang="fr-CH" sz="2000" b="0" i="0" dirty="0">
                <a:solidFill>
                  <a:srgbClr val="FF0000"/>
                </a:solidFill>
                <a:effectLst/>
                <a:latin typeface="Poppins" pitchFamily="2" charset="77"/>
              </a:rPr>
              <a:t>                le Ministère de la Transition écologique et de la Cohésion des territoires, </a:t>
            </a:r>
          </a:p>
          <a:p>
            <a:r>
              <a:rPr lang="fr-CH" sz="2000" dirty="0">
                <a:solidFill>
                  <a:srgbClr val="FF0000"/>
                </a:solidFill>
                <a:latin typeface="Poppins" pitchFamily="2" charset="77"/>
              </a:rPr>
              <a:t>	   </a:t>
            </a:r>
            <a:r>
              <a:rPr lang="fr-CH" sz="2000" b="0" i="0" dirty="0">
                <a:effectLst/>
                <a:latin typeface="Poppins" pitchFamily="2" charset="77"/>
              </a:rPr>
              <a:t>pour la surveillance et l’information sur la qualité de l’air dans la région.</a:t>
            </a:r>
            <a:endParaRPr lang="fr-CH" sz="2000" dirty="0">
              <a:effectLst/>
              <a:latin typeface="Arial Rounded MT Bold" panose="020F0704030504030204" pitchFamily="34" charset="77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52C9744-FE6D-B41E-34DF-B32BF8AFC4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9633" y="325602"/>
            <a:ext cx="3729967" cy="5269711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7805B4AD-EE6B-FA82-AC1F-3E5DA7DBE00F}"/>
              </a:ext>
            </a:extLst>
          </p:cNvPr>
          <p:cNvSpPr txBox="1"/>
          <p:nvPr/>
        </p:nvSpPr>
        <p:spPr>
          <a:xfrm>
            <a:off x="430575" y="4664755"/>
            <a:ext cx="6777747" cy="52322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sz="2800" dirty="0">
                <a:solidFill>
                  <a:srgbClr val="000000"/>
                </a:solidFill>
                <a:latin typeface="Arial Rounded MT Bold" panose="020F0704030504030204" pitchFamily="34" charset="77"/>
              </a:rPr>
              <a:t>Selon l’étude de mars 2024 de l’</a:t>
            </a:r>
            <a:r>
              <a:rPr lang="fr-CH" sz="2800" dirty="0" err="1">
                <a:solidFill>
                  <a:srgbClr val="000000"/>
                </a:solidFill>
                <a:latin typeface="Arial Rounded MT Bold" panose="020F0704030504030204" pitchFamily="34" charset="77"/>
              </a:rPr>
              <a:t>Atmo</a:t>
            </a:r>
            <a:r>
              <a:rPr lang="fr-CH" sz="2800" dirty="0">
                <a:solidFill>
                  <a:srgbClr val="000000"/>
                </a:solidFill>
                <a:latin typeface="Arial Rounded MT Bold" panose="020F0704030504030204" pitchFamily="34" charset="77"/>
              </a:rPr>
              <a:t> 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21199295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3C7C89-374F-69E0-B3A8-6D3B0E5AD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14A65537-3D52-ABB3-1ED4-E7EAA49BBEF6}"/>
              </a:ext>
            </a:extLst>
          </p:cNvPr>
          <p:cNvSpPr txBox="1"/>
          <p:nvPr/>
        </p:nvSpPr>
        <p:spPr>
          <a:xfrm>
            <a:off x="360921" y="238210"/>
            <a:ext cx="11470158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Les </a:t>
            </a:r>
            <a:r>
              <a:rPr lang="fr-CH" sz="3200" b="1" dirty="0">
                <a:solidFill>
                  <a:srgbClr val="FF0000"/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ZFE</a:t>
            </a:r>
            <a:r>
              <a:rPr lang="fr-CH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br>
              <a:rPr lang="fr-CH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CH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n’auront</a:t>
            </a:r>
          </a:p>
          <a:p>
            <a:r>
              <a:rPr lang="fr-CH" sz="3200" b="1" u="sng" dirty="0">
                <a:solidFill>
                  <a:srgbClr val="FF0000"/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aucun</a:t>
            </a:r>
            <a:r>
              <a:rPr lang="fr-CH" sz="32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</a:p>
          <a:p>
            <a:r>
              <a:rPr lang="fr-CH" sz="3200" b="1" u="sng" dirty="0">
                <a:solidFill>
                  <a:srgbClr val="FF0000"/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Impact</a:t>
            </a:r>
            <a:endParaRPr lang="fr-CH" sz="3200" b="1" u="sng" dirty="0">
              <a:solidFill>
                <a:schemeClr val="tx1">
                  <a:lumMod val="65000"/>
                  <a:lumOff val="35000"/>
                </a:schemeClr>
              </a:solidFill>
              <a:latin typeface="Gill Sans Ultra Bold" panose="020B0A02020104020203" pitchFamily="34" charset="77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fr-CH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sur la </a:t>
            </a:r>
          </a:p>
          <a:p>
            <a:r>
              <a:rPr lang="fr-CH" sz="3200" b="1" dirty="0">
                <a:solidFill>
                  <a:srgbClr val="FF0000"/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pollution</a:t>
            </a:r>
          </a:p>
          <a:p>
            <a:r>
              <a:rPr lang="fr-CH" sz="3200" b="1" dirty="0">
                <a:solidFill>
                  <a:srgbClr val="FF0000"/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de l’air </a:t>
            </a:r>
            <a:r>
              <a:rPr lang="fr-CH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!</a:t>
            </a:r>
            <a:endParaRPr lang="fr-CH" sz="3200" b="1" dirty="0">
              <a:latin typeface="Arial Rounded MT Bold" panose="020F0704030504030204" pitchFamily="34" charset="77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9EA4CF2-2CB0-175D-0C0F-F00E52EBD2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5704" y="308836"/>
            <a:ext cx="9425475" cy="560619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0525E3B-A03D-5257-597D-E3BF3345D883}"/>
              </a:ext>
            </a:extLst>
          </p:cNvPr>
          <p:cNvSpPr/>
          <p:nvPr/>
        </p:nvSpPr>
        <p:spPr>
          <a:xfrm>
            <a:off x="5498275" y="4944114"/>
            <a:ext cx="4132613" cy="29688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6C86B33-EF77-9EAA-8732-4141E0A2DD2C}"/>
              </a:ext>
            </a:extLst>
          </p:cNvPr>
          <p:cNvSpPr txBox="1"/>
          <p:nvPr/>
        </p:nvSpPr>
        <p:spPr>
          <a:xfrm>
            <a:off x="360921" y="5985656"/>
            <a:ext cx="4769219" cy="40011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H" sz="2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</a:rPr>
              <a:t>L’étude de l’</a:t>
            </a:r>
            <a:r>
              <a:rPr lang="fr-CH" sz="20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</a:rPr>
              <a:t>Atmo</a:t>
            </a:r>
            <a:r>
              <a:rPr lang="fr-CH" sz="2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</a:rPr>
              <a:t> le dit à la page 25.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8EDA404-4ED3-11E7-4F19-D360183958A4}"/>
              </a:ext>
            </a:extLst>
          </p:cNvPr>
          <p:cNvSpPr txBox="1"/>
          <p:nvPr/>
        </p:nvSpPr>
        <p:spPr>
          <a:xfrm>
            <a:off x="9823862" y="1734042"/>
            <a:ext cx="88768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1100" b="1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actuelle</a:t>
            </a:r>
            <a:endParaRPr lang="fr-FR" sz="11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693F966-2C1F-DC21-69A1-38894D814E62}"/>
              </a:ext>
            </a:extLst>
          </p:cNvPr>
          <p:cNvSpPr/>
          <p:nvPr/>
        </p:nvSpPr>
        <p:spPr>
          <a:xfrm>
            <a:off x="9161676" y="872996"/>
            <a:ext cx="469212" cy="3857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28A070B-580D-BEEB-9AFD-54BBF6E50740}"/>
              </a:ext>
            </a:extLst>
          </p:cNvPr>
          <p:cNvSpPr txBox="1"/>
          <p:nvPr/>
        </p:nvSpPr>
        <p:spPr>
          <a:xfrm>
            <a:off x="7598441" y="2253274"/>
            <a:ext cx="2845417" cy="1200329"/>
          </a:xfrm>
          <a:prstGeom prst="rect">
            <a:avLst/>
          </a:prstGeom>
          <a:noFill/>
          <a:ln w="508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sz="24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La courbe jaune et la courbe bleue sont </a:t>
            </a:r>
            <a:r>
              <a:rPr lang="fr-CH" sz="2400" b="1" u="sng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confondues</a:t>
            </a:r>
            <a:r>
              <a:rPr lang="fr-CH" sz="24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 !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4BD9B80-3A96-A618-6FF1-CF65C0674B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600238">
            <a:off x="6642435" y="1414691"/>
            <a:ext cx="951813" cy="1161922"/>
          </a:xfrm>
          <a:prstGeom prst="rect">
            <a:avLst/>
          </a:prstGeom>
        </p:spPr>
      </p:pic>
      <p:pic>
        <p:nvPicPr>
          <p:cNvPr id="5122" name="Picture 2" descr="Atmo Hauts-de-France — Wikipédia">
            <a:extLst>
              <a:ext uri="{FF2B5EF4-FFF2-40B4-BE49-F238E27FC236}">
                <a16:creationId xmlns:a16="http://schemas.microsoft.com/office/drawing/2014/main" id="{2C542288-9C80-C39F-255C-047419FEB1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089" y="4270082"/>
            <a:ext cx="2649105" cy="1536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F5B709AD-95AF-2352-15FE-C37D3AF6FD26}"/>
              </a:ext>
            </a:extLst>
          </p:cNvPr>
          <p:cNvSpPr txBox="1"/>
          <p:nvPr/>
        </p:nvSpPr>
        <p:spPr>
          <a:xfrm>
            <a:off x="9938903" y="694453"/>
            <a:ext cx="18950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1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Taille </a:t>
            </a:r>
          </a:p>
          <a:p>
            <a:r>
              <a:rPr lang="fr-CH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des particules fines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B5DEEA5-D8A9-6581-8A56-7FE8BF2A36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265407" flipH="1">
            <a:off x="9757486" y="1063915"/>
            <a:ext cx="362834" cy="49787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E3E91B9C-49D8-8C89-2288-A1FFDEE5C78A}"/>
              </a:ext>
            </a:extLst>
          </p:cNvPr>
          <p:cNvSpPr txBox="1"/>
          <p:nvPr/>
        </p:nvSpPr>
        <p:spPr>
          <a:xfrm>
            <a:off x="9938903" y="5807033"/>
            <a:ext cx="21501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1400" dirty="0"/>
              <a:t>Diffusion : Mars 2024</a:t>
            </a:r>
            <a:endParaRPr lang="fr-FR" sz="1400" dirty="0"/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7DFB303A-2C09-D2BD-73BC-355A5A7F23CD}"/>
              </a:ext>
            </a:extLst>
          </p:cNvPr>
          <p:cNvCxnSpPr>
            <a:cxnSpLocks/>
          </p:cNvCxnSpPr>
          <p:nvPr/>
        </p:nvCxnSpPr>
        <p:spPr>
          <a:xfrm>
            <a:off x="5769428" y="694453"/>
            <a:ext cx="1225732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6FE3AC62-F12D-8066-4ECA-9AF38C938DCB}"/>
              </a:ext>
            </a:extLst>
          </p:cNvPr>
          <p:cNvSpPr txBox="1"/>
          <p:nvPr/>
        </p:nvSpPr>
        <p:spPr>
          <a:xfrm>
            <a:off x="5813885" y="5946982"/>
            <a:ext cx="50160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1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Fil de l’eau </a:t>
            </a:r>
            <a:br>
              <a:rPr lang="fr-CH" sz="1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CH" sz="1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= renouvellement naturel des automobiles sans ZFE</a:t>
            </a:r>
          </a:p>
        </p:txBody>
      </p:sp>
    </p:spTree>
    <p:extLst>
      <p:ext uri="{BB962C8B-B14F-4D97-AF65-F5344CB8AC3E}">
        <p14:creationId xmlns:p14="http://schemas.microsoft.com/office/powerpoint/2010/main" val="35412653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8" grpId="0" animBg="1"/>
      <p:bldP spid="2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3A36D-E451-E1CF-7C02-1A4FF52A7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EFBE00C1-A8DB-339E-98DA-4B0C0B4033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0543" y="254063"/>
            <a:ext cx="8980536" cy="547251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291E602-CD8A-7D49-6941-4A3B4155C11C}"/>
              </a:ext>
            </a:extLst>
          </p:cNvPr>
          <p:cNvSpPr txBox="1"/>
          <p:nvPr/>
        </p:nvSpPr>
        <p:spPr>
          <a:xfrm>
            <a:off x="360921" y="246136"/>
            <a:ext cx="11470158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Les </a:t>
            </a:r>
            <a:r>
              <a:rPr lang="fr-CH" sz="3200" b="1" dirty="0">
                <a:solidFill>
                  <a:srgbClr val="FF0000"/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ZFE</a:t>
            </a:r>
            <a:r>
              <a:rPr lang="fr-CH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br>
              <a:rPr lang="fr-CH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CH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n’auront</a:t>
            </a:r>
          </a:p>
          <a:p>
            <a:r>
              <a:rPr lang="fr-CH" sz="3200" b="1" u="sng" dirty="0">
                <a:solidFill>
                  <a:srgbClr val="FF0000"/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aucun</a:t>
            </a:r>
            <a:r>
              <a:rPr lang="fr-CH" sz="32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</a:p>
          <a:p>
            <a:r>
              <a:rPr lang="fr-CH" sz="3200" b="1" u="sng" dirty="0">
                <a:solidFill>
                  <a:srgbClr val="FF0000"/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Impact</a:t>
            </a:r>
            <a:endParaRPr lang="fr-CH" sz="3200" b="1" u="sng" dirty="0">
              <a:solidFill>
                <a:schemeClr val="tx1">
                  <a:lumMod val="65000"/>
                  <a:lumOff val="35000"/>
                </a:schemeClr>
              </a:solidFill>
              <a:latin typeface="Gill Sans Ultra Bold" panose="020B0A02020104020203" pitchFamily="34" charset="77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fr-CH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sur la </a:t>
            </a:r>
          </a:p>
          <a:p>
            <a:r>
              <a:rPr lang="fr-CH" sz="3200" b="1" dirty="0">
                <a:solidFill>
                  <a:srgbClr val="FF0000"/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pollution</a:t>
            </a:r>
          </a:p>
          <a:p>
            <a:r>
              <a:rPr lang="fr-CH" sz="3200" b="1" dirty="0">
                <a:solidFill>
                  <a:srgbClr val="FF0000"/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de l’air </a:t>
            </a:r>
            <a:r>
              <a:rPr lang="fr-CH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!</a:t>
            </a:r>
            <a:endParaRPr lang="fr-CH" sz="3200" b="1" dirty="0">
              <a:latin typeface="Arial Rounded MT Bold" panose="020F0704030504030204" pitchFamily="34" charset="77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81D3F85-EE21-F1B0-F4E4-9378C8915CFF}"/>
              </a:ext>
            </a:extLst>
          </p:cNvPr>
          <p:cNvSpPr/>
          <p:nvPr/>
        </p:nvSpPr>
        <p:spPr>
          <a:xfrm>
            <a:off x="5498275" y="4884739"/>
            <a:ext cx="4132613" cy="29688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BD0E3F6-A627-A980-8368-CFE035138E3C}"/>
              </a:ext>
            </a:extLst>
          </p:cNvPr>
          <p:cNvSpPr txBox="1"/>
          <p:nvPr/>
        </p:nvSpPr>
        <p:spPr>
          <a:xfrm>
            <a:off x="9815627" y="1832293"/>
            <a:ext cx="88768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1100" b="1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actuelle</a:t>
            </a:r>
            <a:endParaRPr lang="fr-FR" sz="11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3FA942C-42A9-2008-D38B-52EDD30B6B3C}"/>
              </a:ext>
            </a:extLst>
          </p:cNvPr>
          <p:cNvSpPr/>
          <p:nvPr/>
        </p:nvSpPr>
        <p:spPr>
          <a:xfrm>
            <a:off x="8847117" y="1051007"/>
            <a:ext cx="522945" cy="3857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0321005-A665-00C8-EDE6-19E223E5E082}"/>
              </a:ext>
            </a:extLst>
          </p:cNvPr>
          <p:cNvSpPr txBox="1"/>
          <p:nvPr/>
        </p:nvSpPr>
        <p:spPr>
          <a:xfrm>
            <a:off x="7340811" y="2228671"/>
            <a:ext cx="2845417" cy="1200329"/>
          </a:xfrm>
          <a:prstGeom prst="rect">
            <a:avLst/>
          </a:prstGeom>
          <a:noFill/>
          <a:ln w="508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sz="24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La courbe jaune et la courbe bleue sont </a:t>
            </a:r>
            <a:r>
              <a:rPr lang="fr-CH" sz="2400" b="1" u="sng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confondues</a:t>
            </a:r>
            <a:r>
              <a:rPr lang="fr-CH" sz="24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 !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DDB05E9-D5F9-11C1-F244-9313545420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600238">
            <a:off x="6237554" y="1501766"/>
            <a:ext cx="951813" cy="1161922"/>
          </a:xfrm>
          <a:prstGeom prst="rect">
            <a:avLst/>
          </a:prstGeom>
        </p:spPr>
      </p:pic>
      <p:pic>
        <p:nvPicPr>
          <p:cNvPr id="2" name="Picture 2" descr="Atmo Hauts-de-France — Wikipédia">
            <a:extLst>
              <a:ext uri="{FF2B5EF4-FFF2-40B4-BE49-F238E27FC236}">
                <a16:creationId xmlns:a16="http://schemas.microsoft.com/office/drawing/2014/main" id="{AB8D38CF-CE86-D8B1-098A-CAAEE26D6B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089" y="4270082"/>
            <a:ext cx="2649105" cy="1536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3D44CEE6-FFED-36DD-70CD-30297CE06507}"/>
              </a:ext>
            </a:extLst>
          </p:cNvPr>
          <p:cNvSpPr txBox="1"/>
          <p:nvPr/>
        </p:nvSpPr>
        <p:spPr>
          <a:xfrm>
            <a:off x="9678077" y="760162"/>
            <a:ext cx="18950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1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Taille </a:t>
            </a:r>
          </a:p>
          <a:p>
            <a:r>
              <a:rPr lang="fr-CH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des particules fines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F9DB7154-A146-68DD-90A5-24BEBDFAA1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265407" flipH="1">
            <a:off x="9496660" y="1129624"/>
            <a:ext cx="362834" cy="497870"/>
          </a:xfrm>
          <a:prstGeom prst="rect">
            <a:avLst/>
          </a:prstGeom>
        </p:spPr>
      </p:pic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02B27C1D-4390-41F4-3D43-53901A195E2A}"/>
              </a:ext>
            </a:extLst>
          </p:cNvPr>
          <p:cNvCxnSpPr>
            <a:cxnSpLocks/>
          </p:cNvCxnSpPr>
          <p:nvPr/>
        </p:nvCxnSpPr>
        <p:spPr>
          <a:xfrm>
            <a:off x="5807033" y="478180"/>
            <a:ext cx="1355767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B9FE240C-730A-7F7F-41BD-D509EF7782CB}"/>
              </a:ext>
            </a:extLst>
          </p:cNvPr>
          <p:cNvSpPr txBox="1"/>
          <p:nvPr/>
        </p:nvSpPr>
        <p:spPr>
          <a:xfrm>
            <a:off x="9938903" y="5807033"/>
            <a:ext cx="189217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1400" dirty="0"/>
              <a:t>Diffusion : Mars 2024</a:t>
            </a:r>
            <a:endParaRPr lang="fr-FR" sz="1400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219A6C5-2D62-F8CF-51F9-85CA1EC4D8C5}"/>
              </a:ext>
            </a:extLst>
          </p:cNvPr>
          <p:cNvSpPr txBox="1"/>
          <p:nvPr/>
        </p:nvSpPr>
        <p:spPr>
          <a:xfrm>
            <a:off x="360921" y="5985656"/>
            <a:ext cx="4769219" cy="40011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H" sz="2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</a:rPr>
              <a:t>L’étude de l’</a:t>
            </a:r>
            <a:r>
              <a:rPr lang="fr-CH" sz="20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</a:rPr>
              <a:t>Atmo</a:t>
            </a:r>
            <a:r>
              <a:rPr lang="fr-CH" sz="2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</a:rPr>
              <a:t> le dit à la page 28.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1D7919CC-46A1-7B0F-C595-22643B04ABF1}"/>
              </a:ext>
            </a:extLst>
          </p:cNvPr>
          <p:cNvSpPr txBox="1"/>
          <p:nvPr/>
        </p:nvSpPr>
        <p:spPr>
          <a:xfrm>
            <a:off x="5813885" y="5946982"/>
            <a:ext cx="50160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1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Fil de l’eau </a:t>
            </a:r>
            <a:br>
              <a:rPr lang="fr-CH" sz="1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CH" sz="1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= renouvellement naturel des automobiles sans ZFE</a:t>
            </a:r>
          </a:p>
        </p:txBody>
      </p:sp>
    </p:spTree>
    <p:extLst>
      <p:ext uri="{BB962C8B-B14F-4D97-AF65-F5344CB8AC3E}">
        <p14:creationId xmlns:p14="http://schemas.microsoft.com/office/powerpoint/2010/main" val="32916515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8" grpId="0" animBg="1"/>
      <p:bldP spid="2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DC64D8-A878-8604-5C00-970F7214B1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11CB76AC-133E-D4E0-AE6F-4CF6516DCA90}"/>
              </a:ext>
            </a:extLst>
          </p:cNvPr>
          <p:cNvSpPr txBox="1"/>
          <p:nvPr/>
        </p:nvSpPr>
        <p:spPr>
          <a:xfrm>
            <a:off x="360921" y="246136"/>
            <a:ext cx="11470158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Les </a:t>
            </a:r>
            <a:r>
              <a:rPr lang="fr-CH" sz="4400" b="1" dirty="0">
                <a:solidFill>
                  <a:srgbClr val="FF0000"/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ZFE</a:t>
            </a:r>
            <a:r>
              <a:rPr lang="fr-CH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 auront un </a:t>
            </a:r>
            <a:r>
              <a:rPr lang="fr-CH" sz="4400" b="1" u="sng" dirty="0">
                <a:solidFill>
                  <a:srgbClr val="FF0000"/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impact négligeable </a:t>
            </a:r>
            <a:r>
              <a:rPr lang="fr-CH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sur le </a:t>
            </a:r>
            <a:r>
              <a:rPr lang="fr-CH" sz="4400" b="1" dirty="0">
                <a:solidFill>
                  <a:srgbClr val="FF0000"/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CO</a:t>
            </a:r>
            <a:r>
              <a:rPr lang="fr-CH" sz="4400" b="1" baseline="-25000" dirty="0">
                <a:solidFill>
                  <a:srgbClr val="FF0000"/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2</a:t>
            </a:r>
            <a:r>
              <a:rPr lang="fr-CH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br>
              <a:rPr lang="fr-CH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CH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« anthropique » </a:t>
            </a:r>
          </a:p>
        </p:txBody>
      </p:sp>
      <p:pic>
        <p:nvPicPr>
          <p:cNvPr id="2" name="Picture 2" descr="Atmo Hauts-de-France — Wikipédia">
            <a:extLst>
              <a:ext uri="{FF2B5EF4-FFF2-40B4-BE49-F238E27FC236}">
                <a16:creationId xmlns:a16="http://schemas.microsoft.com/office/drawing/2014/main" id="{4144469E-C54F-E598-A3FB-8911F5597D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089" y="4270082"/>
            <a:ext cx="2649105" cy="1536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6901D52A-645E-9672-F3CC-A2D13CA8170D}"/>
              </a:ext>
            </a:extLst>
          </p:cNvPr>
          <p:cNvSpPr txBox="1"/>
          <p:nvPr/>
        </p:nvSpPr>
        <p:spPr>
          <a:xfrm>
            <a:off x="3811981" y="2564829"/>
            <a:ext cx="7790212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400" b="1" dirty="0"/>
              <a:t>Impact sur les émissions de dioxyde de carbone CO</a:t>
            </a:r>
            <a:r>
              <a:rPr lang="fr-CH" sz="2400" b="1" baseline="-25000" dirty="0"/>
              <a:t>2</a:t>
            </a:r>
            <a:r>
              <a:rPr lang="fr-CH" sz="2400" b="1" dirty="0"/>
              <a:t> </a:t>
            </a:r>
            <a:br>
              <a:rPr lang="fr-CH" b="1" dirty="0"/>
            </a:br>
            <a:r>
              <a:rPr lang="fr-CH" dirty="0"/>
              <a:t>Les émissions de dioxyde de carbone CO</a:t>
            </a:r>
            <a:r>
              <a:rPr lang="fr-CH" baseline="-25000" dirty="0"/>
              <a:t>2</a:t>
            </a:r>
            <a:r>
              <a:rPr lang="fr-CH" dirty="0"/>
              <a:t> présentées sont d’origine anthropique. </a:t>
            </a:r>
            <a:r>
              <a:rPr lang="fr-CH" b="1" dirty="0">
                <a:highlight>
                  <a:srgbClr val="FFFF00"/>
                </a:highlight>
              </a:rPr>
              <a:t>Par convention, les émissions de CO</a:t>
            </a:r>
            <a:r>
              <a:rPr lang="fr-CH" b="1" baseline="-25000" dirty="0">
                <a:highlight>
                  <a:srgbClr val="FFFF00"/>
                </a:highlight>
              </a:rPr>
              <a:t>2</a:t>
            </a:r>
            <a:r>
              <a:rPr lang="fr-CH" b="1" dirty="0">
                <a:highlight>
                  <a:srgbClr val="FFFF00"/>
                </a:highlight>
              </a:rPr>
              <a:t> des biocarburants sont considérées comme neutre en carbone. </a:t>
            </a:r>
          </a:p>
          <a:p>
            <a:r>
              <a:rPr lang="fr-CH" dirty="0"/>
              <a:t>La mise en place de la ZFE-m a un </a:t>
            </a:r>
            <a:r>
              <a:rPr lang="fr-CH" b="1" dirty="0">
                <a:solidFill>
                  <a:srgbClr val="FF0000"/>
                </a:solidFill>
              </a:rPr>
              <a:t>impact négligeable</a:t>
            </a:r>
            <a:r>
              <a:rPr lang="fr-CH" dirty="0"/>
              <a:t> sur les émissions de CO</a:t>
            </a:r>
            <a:r>
              <a:rPr lang="fr-CH" baseline="-25000" dirty="0"/>
              <a:t>2</a:t>
            </a:r>
            <a:r>
              <a:rPr lang="fr-CH" dirty="0"/>
              <a:t>, avec une </a:t>
            </a:r>
            <a:r>
              <a:rPr lang="fr-CH" b="1" dirty="0">
                <a:highlight>
                  <a:srgbClr val="FFFF00"/>
                </a:highlight>
              </a:rPr>
              <a:t>baisse des émissions par rapport à la situation 2030 fil de l’eau sans restriction de 0,5% sur le périmètre ZFE-m et le Grand Annecy</a:t>
            </a:r>
            <a:r>
              <a:rPr lang="fr-CH" dirty="0"/>
              <a:t>. Les émissions de CO</a:t>
            </a:r>
            <a:r>
              <a:rPr lang="fr-CH" baseline="-25000" dirty="0"/>
              <a:t>2</a:t>
            </a:r>
            <a:r>
              <a:rPr lang="fr-CH" dirty="0"/>
              <a:t> des véhicules sont liées à la consommation des véhicules : seul le renouvellement massif vers des véhicules électriques permet des gains significatifs de ce polluant.</a:t>
            </a:r>
            <a:endParaRPr lang="fr-FR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D3833E80-4CC3-34D4-00C7-AC2232459B5E}"/>
              </a:ext>
            </a:extLst>
          </p:cNvPr>
          <p:cNvSpPr/>
          <p:nvPr/>
        </p:nvSpPr>
        <p:spPr>
          <a:xfrm>
            <a:off x="3545850" y="2369794"/>
            <a:ext cx="8189061" cy="3358711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7E84C5A-209A-BDF2-2CFE-E39B9E745685}"/>
              </a:ext>
            </a:extLst>
          </p:cNvPr>
          <p:cNvSpPr txBox="1"/>
          <p:nvPr/>
        </p:nvSpPr>
        <p:spPr>
          <a:xfrm>
            <a:off x="9938903" y="5807033"/>
            <a:ext cx="189217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1400" dirty="0"/>
              <a:t>Diffusion : Mars 2024</a:t>
            </a:r>
            <a:endParaRPr lang="fr-FR" sz="1400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2A6DBD6-8DAF-2097-E763-7DCC5739632C}"/>
              </a:ext>
            </a:extLst>
          </p:cNvPr>
          <p:cNvSpPr txBox="1"/>
          <p:nvPr/>
        </p:nvSpPr>
        <p:spPr>
          <a:xfrm>
            <a:off x="360921" y="5985656"/>
            <a:ext cx="4769219" cy="40011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H" sz="2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</a:rPr>
              <a:t>L’étude de l’</a:t>
            </a:r>
            <a:r>
              <a:rPr lang="fr-CH" sz="2000" dirty="0" err="1">
                <a:solidFill>
                  <a:srgbClr val="000000"/>
                </a:solidFill>
                <a:effectLst/>
                <a:latin typeface="Arial Rounded MT Bold" panose="020F0704030504030204" pitchFamily="34" charset="77"/>
              </a:rPr>
              <a:t>Atmo</a:t>
            </a:r>
            <a:r>
              <a:rPr lang="fr-CH" sz="20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</a:rPr>
              <a:t> le dit à la page 16.</a:t>
            </a:r>
          </a:p>
        </p:txBody>
      </p:sp>
    </p:spTree>
    <p:extLst>
      <p:ext uri="{BB962C8B-B14F-4D97-AF65-F5344CB8AC3E}">
        <p14:creationId xmlns:p14="http://schemas.microsoft.com/office/powerpoint/2010/main" val="3490868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60092E-F64D-F736-6E5C-399E4FD61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FD547355-5A77-1E4C-FD50-FDC68BFF3B7E}"/>
              </a:ext>
            </a:extLst>
          </p:cNvPr>
          <p:cNvSpPr txBox="1"/>
          <p:nvPr/>
        </p:nvSpPr>
        <p:spPr>
          <a:xfrm>
            <a:off x="360921" y="246136"/>
            <a:ext cx="11470158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Après les </a:t>
            </a:r>
            <a:r>
              <a:rPr lang="fr-CH" sz="4400" b="1" dirty="0">
                <a:solidFill>
                  <a:srgbClr val="FF0000"/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ZFE</a:t>
            </a:r>
            <a:r>
              <a:rPr lang="fr-CH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, il y aura les </a:t>
            </a:r>
            <a:r>
              <a:rPr lang="fr-CH" sz="4400" b="1" dirty="0">
                <a:solidFill>
                  <a:srgbClr val="FF0000"/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ZTL</a:t>
            </a:r>
            <a:r>
              <a:rPr lang="fr-CH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 et des </a:t>
            </a:r>
            <a:r>
              <a:rPr lang="fr-CH" sz="4400" b="1" dirty="0">
                <a:solidFill>
                  <a:srgbClr val="FF0000"/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ZLA</a:t>
            </a:r>
            <a:r>
              <a:rPr lang="fr-CH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 …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B45E0B8-9819-E5D6-AB21-00948B09B4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9240" y="1692686"/>
            <a:ext cx="3039110" cy="442758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C6A0E1D-ADB0-1814-A1B9-E6CFDACEFF07}"/>
              </a:ext>
            </a:extLst>
          </p:cNvPr>
          <p:cNvSpPr txBox="1"/>
          <p:nvPr/>
        </p:nvSpPr>
        <p:spPr>
          <a:xfrm>
            <a:off x="670560" y="6220723"/>
            <a:ext cx="509016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200" b="1" dirty="0">
                <a:solidFill>
                  <a:srgbClr val="FF0000"/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ZTL </a:t>
            </a:r>
            <a:r>
              <a:rPr lang="fr-CH" sz="2200" b="1" dirty="0"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=</a:t>
            </a:r>
            <a:r>
              <a:rPr lang="fr-CH" sz="2200" b="1" dirty="0">
                <a:solidFill>
                  <a:srgbClr val="FF0000"/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fr-CH" sz="2200" b="1" dirty="0"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Zone de trafic limité</a:t>
            </a:r>
            <a:endParaRPr lang="fr-FR" sz="2200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B8EF009-5666-7432-E77F-7C627AD0F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7500" y="1265604"/>
            <a:ext cx="3217000" cy="452803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28E23AF-0BA8-5ED9-77FA-F3CF01886CA2}"/>
              </a:ext>
            </a:extLst>
          </p:cNvPr>
          <p:cNvSpPr txBox="1"/>
          <p:nvPr/>
        </p:nvSpPr>
        <p:spPr>
          <a:xfrm>
            <a:off x="670560" y="3906478"/>
            <a:ext cx="609600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l" fontAlgn="base"/>
            <a:r>
              <a:rPr lang="fr-CH" b="1" i="0" cap="all" dirty="0">
                <a:solidFill>
                  <a:srgbClr val="000000"/>
                </a:solidFill>
                <a:effectLst/>
                <a:latin typeface="Pilat Condensed Heavy"/>
              </a:rPr>
              <a:t>QR Code, lecture de plaque... Les différentes pistes pour contrôler les véhicules dans la ZTL à Paris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541FB0B-A6DA-82B0-02A9-1FB43D9AC47F}"/>
              </a:ext>
            </a:extLst>
          </p:cNvPr>
          <p:cNvSpPr txBox="1"/>
          <p:nvPr/>
        </p:nvSpPr>
        <p:spPr>
          <a:xfrm>
            <a:off x="6431282" y="6220723"/>
            <a:ext cx="576071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200" b="1" dirty="0">
                <a:solidFill>
                  <a:srgbClr val="FF0000"/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ZLA </a:t>
            </a:r>
            <a:r>
              <a:rPr lang="fr-CH" sz="2200" b="1" dirty="0"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= Zone à livraison apaisée</a:t>
            </a:r>
            <a:endParaRPr lang="fr-FR" sz="2200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EFE1DFE-C22E-679F-9270-C7CAC0F2FC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5493" y="2542378"/>
            <a:ext cx="4555585" cy="286782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544996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4" grpId="0" animBg="1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E49D23-93E0-8369-2E40-7AED7CCC5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58DBEF91-B798-594B-8A85-A27A6B49E7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0157" y="3723466"/>
            <a:ext cx="2797210" cy="280323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A7E8B42-55AD-1B91-4E1A-DDED36A1A864}"/>
              </a:ext>
            </a:extLst>
          </p:cNvPr>
          <p:cNvSpPr txBox="1"/>
          <p:nvPr/>
        </p:nvSpPr>
        <p:spPr>
          <a:xfrm>
            <a:off x="360921" y="238210"/>
            <a:ext cx="1147015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6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Maintenant</a:t>
            </a:r>
            <a:br>
              <a:rPr lang="fr-CH" sz="6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CH" sz="5400" b="1" dirty="0">
                <a:solidFill>
                  <a:srgbClr val="FF0000"/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comment on fait </a:t>
            </a:r>
            <a:r>
              <a:rPr lang="fr-CH" sz="5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?</a:t>
            </a:r>
            <a:endParaRPr lang="fr-CH" sz="5400" b="1" dirty="0">
              <a:latin typeface="Arial Rounded MT Bold" panose="020F0704030504030204" pitchFamily="34" charset="77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5BE3CBD-8934-773D-95F9-9AAB18F151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764" y="2255275"/>
            <a:ext cx="5281056" cy="352070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Bulle rectangulaire à coins arrondis 8">
            <a:extLst>
              <a:ext uri="{FF2B5EF4-FFF2-40B4-BE49-F238E27FC236}">
                <a16:creationId xmlns:a16="http://schemas.microsoft.com/office/drawing/2014/main" id="{2C17173B-4651-8441-4525-21564F0F0FDA}"/>
              </a:ext>
            </a:extLst>
          </p:cNvPr>
          <p:cNvSpPr/>
          <p:nvPr/>
        </p:nvSpPr>
        <p:spPr>
          <a:xfrm>
            <a:off x="6096001" y="2086756"/>
            <a:ext cx="4331944" cy="3000820"/>
          </a:xfrm>
          <a:prstGeom prst="wedgeRoundRectCallout">
            <a:avLst>
              <a:gd name="adj1" fmla="val 41670"/>
              <a:gd name="adj2" fmla="val 58361"/>
              <a:gd name="adj3" fmla="val 16667"/>
            </a:avLst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A9A6A69-9956-D4C9-E688-36C728219727}"/>
              </a:ext>
            </a:extLst>
          </p:cNvPr>
          <p:cNvSpPr txBox="1"/>
          <p:nvPr/>
        </p:nvSpPr>
        <p:spPr>
          <a:xfrm>
            <a:off x="6242464" y="2255275"/>
            <a:ext cx="4185481" cy="27238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🔴📢 Je lance un appel à la recherche d'avocats à la retraite ou personnes ayant travaillé dans le droit afin de nous aider dans les différents combats que nous menons.</a:t>
            </a:r>
            <a:endParaRPr lang="fr-CH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endParaRPr lang="fr-CH" sz="9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Merci de me contacter si vous avez ces compétences et un peu de votre temps à investir pour la bonne cause !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DFD98C8-B8BC-4A7B-506F-23AEA78692D2}"/>
              </a:ext>
            </a:extLst>
          </p:cNvPr>
          <p:cNvSpPr txBox="1"/>
          <p:nvPr/>
        </p:nvSpPr>
        <p:spPr>
          <a:xfrm>
            <a:off x="1821709" y="5973459"/>
            <a:ext cx="6728525" cy="8002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fr-CH" b="1" dirty="0">
                <a:solidFill>
                  <a:srgbClr val="000000"/>
                </a:solidFill>
                <a:highlight>
                  <a:srgbClr val="FFFF00"/>
                </a:highlight>
                <a:latin typeface="Helvetica Neue" panose="02000503000000020004" pitchFamily="2" charset="0"/>
              </a:rPr>
              <a:t>Pour joindre </a:t>
            </a:r>
            <a:r>
              <a:rPr lang="fr-CH" b="1" dirty="0" err="1">
                <a:solidFill>
                  <a:srgbClr val="000000"/>
                </a:solidFill>
                <a:highlight>
                  <a:srgbClr val="FFFF00"/>
                </a:highlight>
                <a:latin typeface="Helvetica Neue" panose="02000503000000020004" pitchFamily="2" charset="0"/>
              </a:rPr>
              <a:t>Raphi</a:t>
            </a:r>
            <a:r>
              <a:rPr lang="fr-CH" b="1" dirty="0">
                <a:solidFill>
                  <a:srgbClr val="000000"/>
                </a:solidFill>
                <a:highlight>
                  <a:srgbClr val="FFFF00"/>
                </a:highlight>
                <a:latin typeface="Helvetica Neue" panose="02000503000000020004" pitchFamily="2" charset="0"/>
              </a:rPr>
              <a:t> sur </a:t>
            </a:r>
            <a:r>
              <a:rPr lang="fr-CH" b="1" dirty="0" err="1">
                <a:solidFill>
                  <a:srgbClr val="000000"/>
                </a:solidFill>
                <a:highlight>
                  <a:srgbClr val="FFFF00"/>
                </a:highlight>
                <a:latin typeface="Helvetica Neue" panose="02000503000000020004" pitchFamily="2" charset="0"/>
              </a:rPr>
              <a:t>Telegram</a:t>
            </a:r>
            <a:r>
              <a:rPr lang="fr-CH" b="1" dirty="0">
                <a:solidFill>
                  <a:srgbClr val="000000"/>
                </a:solidFill>
                <a:highlight>
                  <a:srgbClr val="FFFF00"/>
                </a:highlight>
                <a:latin typeface="Helvetica Neue" panose="02000503000000020004" pitchFamily="2" charset="0"/>
              </a:rPr>
              <a:t> : </a:t>
            </a:r>
            <a:br>
              <a:rPr lang="fr-CH" b="1" dirty="0">
                <a:solidFill>
                  <a:srgbClr val="000000"/>
                </a:solidFill>
                <a:latin typeface="Helvetica Neue" panose="02000503000000020004" pitchFamily="2" charset="0"/>
              </a:rPr>
            </a:br>
            <a:r>
              <a:rPr lang="fr-CH" sz="2800" b="1" dirty="0">
                <a:solidFill>
                  <a:srgbClr val="000000"/>
                </a:solidFill>
                <a:latin typeface="American Typewriter" panose="02090604020004020304" pitchFamily="18" charset="77"/>
              </a:rPr>
              <a:t>« </a:t>
            </a:r>
            <a:r>
              <a:rPr lang="fr-CH" sz="2800" b="1" dirty="0" err="1">
                <a:solidFill>
                  <a:srgbClr val="000000"/>
                </a:solidFill>
                <a:latin typeface="American Typewriter" panose="02090604020004020304" pitchFamily="18" charset="77"/>
              </a:rPr>
              <a:t>Raphi</a:t>
            </a:r>
            <a:r>
              <a:rPr lang="fr-CH" sz="2800" b="1" dirty="0">
                <a:solidFill>
                  <a:srgbClr val="000000"/>
                </a:solidFill>
                <a:latin typeface="American Typewriter" panose="02090604020004020304" pitchFamily="18" charset="77"/>
              </a:rPr>
              <a:t> Deschamps - Canal Public »</a:t>
            </a:r>
            <a:endParaRPr lang="fr-CH" sz="2800" b="1" dirty="0">
              <a:solidFill>
                <a:srgbClr val="000000"/>
              </a:solidFill>
              <a:effectLst/>
              <a:latin typeface="American Typewriter" panose="02090604020004020304" pitchFamily="18" charset="77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88EE35C-2561-B301-25D2-7BB9A3CDC1F0}"/>
              </a:ext>
            </a:extLst>
          </p:cNvPr>
          <p:cNvSpPr txBox="1"/>
          <p:nvPr/>
        </p:nvSpPr>
        <p:spPr>
          <a:xfrm>
            <a:off x="8213767" y="5880373"/>
            <a:ext cx="221417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H" sz="1800" dirty="0" err="1">
                <a:latin typeface="Arial Rounded MT Bold" panose="020F0704030504030204" pitchFamily="34" charset="77"/>
              </a:rPr>
              <a:t>Raphi</a:t>
            </a:r>
            <a:r>
              <a:rPr lang="fr-CH" sz="1800" dirty="0">
                <a:latin typeface="Arial Rounded MT Bold" panose="020F0704030504030204" pitchFamily="34" charset="77"/>
              </a:rPr>
              <a:t> Deschamps</a:t>
            </a:r>
            <a:endParaRPr lang="fr-FR" sz="1800" dirty="0">
              <a:latin typeface="Arial Rounded MT Bold" panose="020F0704030504030204" pitchFamily="34" charset="77"/>
            </a:endParaRPr>
          </a:p>
        </p:txBody>
      </p:sp>
      <p:sp>
        <p:nvSpPr>
          <p:cNvPr id="16" name="Flèche vers la droite 15">
            <a:extLst>
              <a:ext uri="{FF2B5EF4-FFF2-40B4-BE49-F238E27FC236}">
                <a16:creationId xmlns:a16="http://schemas.microsoft.com/office/drawing/2014/main" id="{43444398-0830-5033-D580-B9444D6BBB53}"/>
              </a:ext>
            </a:extLst>
          </p:cNvPr>
          <p:cNvSpPr/>
          <p:nvPr/>
        </p:nvSpPr>
        <p:spPr>
          <a:xfrm>
            <a:off x="498764" y="5884391"/>
            <a:ext cx="1294410" cy="53561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39767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/>
      <p:bldP spid="13" grpId="0" animBg="1"/>
      <p:bldP spid="15" grpId="0" animBg="1"/>
      <p:bldP spid="1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3D84CF-99DE-242C-A4DB-782B62611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001DF635-41DE-FFB3-98FB-F68F4CCA98AD}"/>
              </a:ext>
            </a:extLst>
          </p:cNvPr>
          <p:cNvSpPr txBox="1"/>
          <p:nvPr/>
        </p:nvSpPr>
        <p:spPr>
          <a:xfrm>
            <a:off x="360921" y="238210"/>
            <a:ext cx="1147015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6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Une </a:t>
            </a:r>
            <a:r>
              <a:rPr lang="fr-CH" sz="6600" b="1" dirty="0">
                <a:solidFill>
                  <a:srgbClr val="FF0000"/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pétition</a:t>
            </a:r>
            <a:endParaRPr lang="fr-CH" sz="5400" b="1" dirty="0">
              <a:solidFill>
                <a:srgbClr val="FF0000"/>
              </a:solidFill>
              <a:latin typeface="Arial Rounded MT Bold" panose="020F0704030504030204" pitchFamily="34" charset="77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35B6FF7-8FF2-698A-4590-358DC1AB09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300" y="2794125"/>
            <a:ext cx="9861609" cy="371258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C5253A8-AA00-E81B-F3F0-689DBCB28EF2}"/>
              </a:ext>
            </a:extLst>
          </p:cNvPr>
          <p:cNvSpPr txBox="1"/>
          <p:nvPr/>
        </p:nvSpPr>
        <p:spPr>
          <a:xfrm>
            <a:off x="1769425" y="1705572"/>
            <a:ext cx="40376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400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Pour signer la pétition :</a:t>
            </a:r>
            <a:endParaRPr lang="fr-FR" sz="2400" dirty="0"/>
          </a:p>
        </p:txBody>
      </p:sp>
      <p:sp>
        <p:nvSpPr>
          <p:cNvPr id="7" name="Flèche vers la droite 6">
            <a:extLst>
              <a:ext uri="{FF2B5EF4-FFF2-40B4-BE49-F238E27FC236}">
                <a16:creationId xmlns:a16="http://schemas.microsoft.com/office/drawing/2014/main" id="{1988189F-5DD6-2C15-505D-D9490AB73E43}"/>
              </a:ext>
            </a:extLst>
          </p:cNvPr>
          <p:cNvSpPr/>
          <p:nvPr/>
        </p:nvSpPr>
        <p:spPr>
          <a:xfrm>
            <a:off x="486890" y="1637819"/>
            <a:ext cx="1294410" cy="53561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E258265-3FA2-613C-5323-7960FDFC4572}"/>
              </a:ext>
            </a:extLst>
          </p:cNvPr>
          <p:cNvSpPr txBox="1"/>
          <p:nvPr/>
        </p:nvSpPr>
        <p:spPr>
          <a:xfrm>
            <a:off x="5213621" y="1735520"/>
            <a:ext cx="706872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000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  <a:hlinkClick r:id="rId3"/>
              </a:rPr>
              <a:t>https://www.mesopinions.com/petition/social/contre-projet-zfe-discriminatoire-liberticide-grand/223681</a:t>
            </a:r>
            <a:endParaRPr lang="fr-CH" sz="2000" b="1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71180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8855B84B-4184-6146-DC13-66928C499899}"/>
              </a:ext>
            </a:extLst>
          </p:cNvPr>
          <p:cNvSpPr txBox="1"/>
          <p:nvPr/>
        </p:nvSpPr>
        <p:spPr>
          <a:xfrm>
            <a:off x="299137" y="790833"/>
            <a:ext cx="1159372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5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Conclusion</a:t>
            </a:r>
            <a:endParaRPr lang="fr-FR" sz="5400" dirty="0">
              <a:solidFill>
                <a:schemeClr val="tx1">
                  <a:lumMod val="65000"/>
                  <a:lumOff val="35000"/>
                </a:schemeClr>
              </a:solidFill>
              <a:latin typeface="Gill Sans Ultra Bold" panose="020B0A02020104020203" pitchFamily="34" charset="77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56F950B-3016-0584-2124-0C6C2261A2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7159" y="0"/>
            <a:ext cx="5625703" cy="6858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5602" name="Picture 2" descr="Broderie Diamant Cadeaux du Père Noël – Atelier Broderie Diamant">
            <a:extLst>
              <a:ext uri="{FF2B5EF4-FFF2-40B4-BE49-F238E27FC236}">
                <a16:creationId xmlns:a16="http://schemas.microsoft.com/office/drawing/2014/main" id="{7DB5E647-FDCC-7D10-9A97-D00B2239C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6080" y="2240767"/>
            <a:ext cx="3169919" cy="4226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Bulle rectangulaire à coins arrondis 6">
            <a:extLst>
              <a:ext uri="{FF2B5EF4-FFF2-40B4-BE49-F238E27FC236}">
                <a16:creationId xmlns:a16="http://schemas.microsoft.com/office/drawing/2014/main" id="{B39DFB5B-04CF-CB93-AA8A-B0A037195FF8}"/>
              </a:ext>
            </a:extLst>
          </p:cNvPr>
          <p:cNvSpPr/>
          <p:nvPr/>
        </p:nvSpPr>
        <p:spPr>
          <a:xfrm>
            <a:off x="299137" y="1920219"/>
            <a:ext cx="3169918" cy="1310661"/>
          </a:xfrm>
          <a:prstGeom prst="wedgeRoundRectCallout">
            <a:avLst>
              <a:gd name="adj1" fmla="val 60378"/>
              <a:gd name="adj2" fmla="val 44710"/>
              <a:gd name="adj3" fmla="val 16667"/>
            </a:avLst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1AC3AA3-2231-1992-A2DB-F0CD395FD34D}"/>
              </a:ext>
            </a:extLst>
          </p:cNvPr>
          <p:cNvSpPr txBox="1"/>
          <p:nvPr/>
        </p:nvSpPr>
        <p:spPr>
          <a:xfrm>
            <a:off x="411770" y="2240767"/>
            <a:ext cx="2944652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fr-CH" sz="3200" b="1" dirty="0">
                <a:latin typeface="Arial Rounded MT Bold" panose="020F0704030504030204" pitchFamily="34" charset="77"/>
              </a:rPr>
              <a:t>Joyeux Noël !</a:t>
            </a:r>
          </a:p>
        </p:txBody>
      </p:sp>
    </p:spTree>
    <p:extLst>
      <p:ext uri="{BB962C8B-B14F-4D97-AF65-F5344CB8AC3E}">
        <p14:creationId xmlns:p14="http://schemas.microsoft.com/office/powerpoint/2010/main" val="372005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17002</TotalTime>
  <Words>1140</Words>
  <Application>Microsoft Macintosh PowerPoint</Application>
  <PresentationFormat>Grand écran</PresentationFormat>
  <Paragraphs>115</Paragraphs>
  <Slides>24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39" baseType="lpstr">
      <vt:lpstr>American Typewriter</vt:lpstr>
      <vt:lpstr>Arial</vt:lpstr>
      <vt:lpstr>Arial Rounded MT Bold</vt:lpstr>
      <vt:lpstr>Calibri</vt:lpstr>
      <vt:lpstr>Calibri Light</vt:lpstr>
      <vt:lpstr>CNewsLightRomain</vt:lpstr>
      <vt:lpstr>Gill Sans Ultra Bold</vt:lpstr>
      <vt:lpstr>Helvetica Neue</vt:lpstr>
      <vt:lpstr>Merriweather Sans Light</vt:lpstr>
      <vt:lpstr>Merriweather Sans Regular</vt:lpstr>
      <vt:lpstr>Pilat Condensed Heavy</vt:lpstr>
      <vt:lpstr>Poppins</vt:lpstr>
      <vt:lpstr>Roboto Condensed</vt:lpstr>
      <vt:lpstr>Wingdings</vt:lpstr>
      <vt:lpstr>Thème Office</vt:lpstr>
      <vt:lpstr>&amp; les ZFE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L'avenir de la vie 1981 (Michel Salomon)</dc:title>
  <dc:creator>Microsoft Office User</dc:creator>
  <cp:lastModifiedBy>Microsoft Office User</cp:lastModifiedBy>
  <cp:revision>660</cp:revision>
  <dcterms:created xsi:type="dcterms:W3CDTF">2021-08-17T13:58:17Z</dcterms:created>
  <dcterms:modified xsi:type="dcterms:W3CDTF">2024-12-20T10:36:47Z</dcterms:modified>
</cp:coreProperties>
</file>