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0" r:id="rId5"/>
    <p:sldId id="259" r:id="rId6"/>
    <p:sldId id="260" r:id="rId7"/>
    <p:sldId id="291" r:id="rId8"/>
    <p:sldId id="261" r:id="rId9"/>
    <p:sldId id="262" r:id="rId10"/>
    <p:sldId id="263" r:id="rId11"/>
    <p:sldId id="292" r:id="rId12"/>
    <p:sldId id="264" r:id="rId13"/>
    <p:sldId id="290" r:id="rId14"/>
    <p:sldId id="288" r:id="rId15"/>
    <p:sldId id="286" r:id="rId16"/>
    <p:sldId id="287" r:id="rId17"/>
    <p:sldId id="265" r:id="rId18"/>
    <p:sldId id="285" r:id="rId19"/>
    <p:sldId id="281" r:id="rId20"/>
    <p:sldId id="266" r:id="rId21"/>
    <p:sldId id="284" r:id="rId22"/>
    <p:sldId id="289" r:id="rId23"/>
    <p:sldId id="283" r:id="rId24"/>
    <p:sldId id="273" r:id="rId25"/>
    <p:sldId id="274" r:id="rId26"/>
    <p:sldId id="275" r:id="rId27"/>
    <p:sldId id="267" r:id="rId28"/>
    <p:sldId id="276" r:id="rId29"/>
    <p:sldId id="282" r:id="rId30"/>
    <p:sldId id="269" r:id="rId31"/>
    <p:sldId id="278" r:id="rId32"/>
    <p:sldId id="279" r:id="rId33"/>
    <p:sldId id="277" r:id="rId34"/>
    <p:sldId id="268" r:id="rId35"/>
    <p:sldId id="270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/>
    <p:restoredTop sz="94697"/>
  </p:normalViewPr>
  <p:slideViewPr>
    <p:cSldViewPr snapToGrid="0" snapToObjects="1">
      <p:cViewPr varScale="1">
        <p:scale>
          <a:sx n="103" d="100"/>
          <a:sy n="103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00:30:10.5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1315 0,'-51'0,"8"0,5 0,4 0,-6 6,-1 2,1 11,6 1,-13 1,18 10,-18-8,4 11,8-8,-14 10,15-8,-8 6,9-8,-7 8,6-6,-2 13,4-14,5 12,2-13,-1 6,7 0,-5-6,10 6,-10-1,10-4,-5 12,6-13,-6 13,4-6,-4 8,-7 17,10-20,-9 19,12-24,6 8,-5-1,4 1,-6 7,0-5,6 5,-4-7,4 8,1-7,-6 7,5-1,0-5,2 6,-1-1,6-5,-6 13,1-5,4 8,-4 0,6-1,0 1,0-8,0 6,0-7,0 1,0 6,0-15,0 15,0-14,0 13,0-13,0 5,0 1,0-6,0 5,0-7,0-1,0 1,5-8,-4 6,11-6,-11 1,11 5,-10-13,10 13,-5-13,0 13,4-13,-4 6,6-1,-1-4,1 5,-1-8,1 1,0 6,-1-4,1 4,-1-6,0 0,1-1,-1 1,6-1,1 1,0-6,4 4,-5-5,7 7,-1-6,1 4,0-3,6 5,-4-5,11 5,-11-11,12 11,-6-10,26 10,-14-10,13 5,-17-7,-1 1,9 0,-7-1,7 1,-1 1,-5-2,6-5,-1 5,3-12,0 6,14 0,-12-5,15 5,-9-7,35 0,-26 0,26 0,-35 0,0 0,-9 0,7 0,-14 0,5 0,1-7,-7 0,7-7,-9 0,9 0,-6 0,13 0,-13 0,14-7,-15 6,15-6,-15 1,15 4,-14-4,13-1,-13 6,6-5,-9 0,9 4,11-21,2 11,-2-7,-10-1,-1 16,-3-22,3 16,-7-10,7 5,-14 3,12-2,-13 3,-1-1,0-7,-8 7,7-7,-5 8,5-8,-7 7,2-13,-1 6,1-8,1-8,-1 7,2-15,-1 15,-6-7,3 9,-10-1,5 1,-7 6,0-5,0 6,0-1,0 3,-1 6,-5 1,4-1,-10 0,5 1,-1-1,-3 1,3-1,1-18,-5 14,4-13,-5 10,0-2,0 1,0-6,0 6,0-8,0-7,0 5,0-5,0-1,0 6,0-5,0 7,0 1,0-1,0 1,0-1,0 8,0-6,0 6,-5-1,4 3,-11-1,11 6,-11-6,5 7,0 1,-9-19,7 14,-9-14,6 19,5-1,-4 0,5 7,-7-5,2 4,-2-5,1 5,0-4,1 10,-1-10,1 10,-2-10,-9 0,7-3,-13 2,15 1,-5 10,1-11,4 12,-4-5,0 5,4 1,-10-7,10 10,-4-7,0 8,5-4,-11-2,4 2,-6-2,7 2,-5-2,4 2,-6-2,6-4,-4 3,4-4,-6 6,-4-6,3 10,2-8,1 9,5-4,-1-1,-4 5,10-3,-10 3,5 1,-1-4,-4 9,4-10,-5 4,5 0,-4-4,4 10,1-9,-5 8,10-7,-10 7,10-3,-10 5,10-5,-21 4,19-4,-19 0,21 3,-4-3,1 5,4 0,-9 0,9 0,-5 0,1 0,4 0,-9 0,9 0,-4 0,-1 0,4 0,-9 0,10 0,-4 0,-5 0,7 0,-7 0,5 0,4 0,-9 0,8 0,-3 0,0 0,-1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14:25.4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0,'49'0,"-11"0,-14 0,-6 0,1 0,4 0,3 0,0 0,6 0,-8 0,1 0,7 0,-6 0,6 0,-1 0,-4 0,11 0,-4 0,6 0,1 0,-8 0,6 0,-6 0,8 0,-8 0,6 0,-13 0,6 0,-7 0,6 0,-4 0,4 0,-6 0,0 0,-1 0,1 0,0 0,-1 0,1 0,-1 0,1 0,0 0,-7 0,5 0,-4 0,6 0,-7 0,5 0,-10 0,10 0,-10 0,4 0,0 0,-5 0,16 0,-14 0,8 0,-6 0,-3 0,8 0,-9 0,4 0,0 0,-3 0,8 0,-9 0,4 0,0 0,-4 0,9 0,-8 0,3 0,0 0,-4 0,9 0,-9 0,4 0,1 0,-5 0,9 0,-9 0,4 0,0 0,-3 0,8 0,-9 0,4 0,0 0,-4 0,4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14:29.2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1,'44'0,"4"0,-22 0,21 0,-19 0,12 0,-8 0,-6 0,0 0,-3 0,-4 0,-1 0,-1 0,-1 0,-3 0,8 0,-9 0,4 0,0 0,-4 0,9 0,-8 0,3 0,0 0,-4 0,9 0,-8 0,3 0,-10 42,-1-32,-5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14:31.3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0,'52'0,"-10"0,-3 0,-6 0,16 0,-14 0,5 0,0 0,-18 0,24 0,-26 0,12 0,-14 0,5 0,-4 0,0 0,4 0,-11 0,5 0,1 0,-6 0,11 0,-10 0,4 0,5 0,-8 0,8 0,-6 0,-4 0,9 0,-8 0,3 0,0 0,-4 0,9 0,-9 0,5 0,-1 0,-4 0,4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21:59.6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1,'71'0,"-2"0,-1 0,-7 0,16 0,4 0,1 0,-2 0,8 0,-25 0,25 0,-27 0,-1 0,-4 0,-20 0,4 0,-9 0,-10 0,9 0,-18 0,6 0,-2 0,-4 0,9 0,-9 0,4 0,0 0,-3 0,9 0,-10 0,12 0,-12 0,11 0,-4 0,-1 0,6 0,-12 0,5 0,0 0,-4 0,10 0,-4 0,-1 0,5 0,-10 0,10 0,-10 0,10 0,-10 0,4 0,-1 0,-4 0,9 0,-9 0,4 0,0 0,-3 0,8 0,-9 0,4 0,0 0,2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22:05.8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25,'60'0,"4"0,-13 0,0 0,15 0,-13 0,7 0,-4 0,-5 0,0 0,-3 0,-7 0,-14 0,3 0,-11 0,6 0,-7 0,-1 0,0 0,-4 0,9 0,-10 0,4 0,2 0,-6 0,10 0,-3 0,-2 0,0 0,0-11,-5 8,5-8,-6 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22:08.0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0,'59'0,"-15"0,-4 0,-8 0,9 0,2 0,6 0,-9 0,1 0,-8 0,14 0,-12 0,1 0,1 0,-16 0,10 0,-6 0,-1 0,1 0,-6 0,4 0,-11 0,12 0,-12 0,5 0,-1 0,-3 0,8 0,-9 0,4 0,0 0,-4 0,4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00:17.3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1,'57'0,"-7"0,-18 0,-6 0,6 0,0 0,1 0,0 0,-1 0,0 0,-6 0,0 0,-3 0,-4 0,5 0,1 0,-1 0,-5 0,4 0,-4 0,-1 0,5 0,-10 0,10 0,-10 0,10 0,-11 0,6 0,4 0,-8 0,14 0,-16 0,5 0,5 0,-8 0,8 0,-6 0,-3 0,8 0,-9 0,4 0,0 0,-4 0,9 0,-8 0,3 0,0 0,-4 0,9 0,-8 0,3 0,-5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00:19.2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14,'60'0,"5"0,-15 0,9 0,0 0,0 0,-1 0,27 0,-27 0,34 0,-48 0,22 0,-15 0,0 0,6 0,-15 0,15 0,-7 0,1 0,-2 0,-9 0,-6 0,4 0,-4 0,6 0,-6 0,5 0,-6 0,0 0,-1 0,0-6,-6 5,6-5,-8 6,-5 0,-2 0,5 0,-8 0,8 0,-6 0,-4 0,9 0,-8 0,3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00:20.8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1,'53'0,"2"0,-22 0,16 0,-14 0,12 0,-13 0,-1 0,-1 0,-14 0,6 0,-6 0,1 0,-2 0,0 0,-4 0,10 0,-11 0,5 0,-1 0,-3 0,8 0,-9 0,4 0,0 0,-3 0,3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00:22.6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1,'60'0,"5"0,-15 0,1 0,-2 0,-9 0,1 0,-8 0,6 0,5 0,-8 0,7 0,-24 0,-2 0,-1 0,-4 0,4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02:51.7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0,'63'0,"13"0,-39 0,37 0,-28 0,31 0,-7 0,9 0,1 0,-10 0,18 0,-25 0,16 0,-21 0,1 0,-8 0,-10 0,-2 0,-13 0,6 0,-13 0,-2 0,-1 0,-4 0,9 0,-8 0,3 0,0 0,-4 0,9 0,-9 0,4 0,0 0,-3 0,8 0,-9 0,4 0,0 0,-3 0,8 0,-9 0,4 0,-5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02:55.1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1,'60'0,"-11"0,-10 0,3 0,0 0,7 0,-9 0,1 0,7 0,3 0,-7 0,2 0,-12 0,-1 0,6 0,-19 0,18 0,-24 0,16 0,-11 0,-1 0,0 0,-1 0,1 0,7 0,0 0,-1 0,1 0,-7 0,5 0,-4 0,6 0,-7 0,-1 0,1 0,-6 0,16 0,-14 0,14 0,-15 0,10 0,-11 5,12-4,-12 4,11-5,-10 0,4 0,-1 0,-4 5,9-4,-8 4,3-5,0 0,-4 0,9 0,-9 0,5 0,-1 0,-4 0,9 0,-9 0,4 0,0 0,-3 0,8 0,-9 0,4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02:58.8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1,'44'0,"4"0,-15 0,8 0,-1 0,9 0,-7 0,15 0,-14 0,13 0,-13 0,14 0,3 0,-15 0,20 0,-22 0,8 0,-2 0,-9 0,1 0,-8 0,6 0,-13 0,6 0,-8 0,1 0,0 0,-7 0,5 0,-10 0,10 0,-10 0,4 0,-1 0,-4 0,9 0,-9 0,5 0,-1 0,-4 0,9 0,-9 0,4 0,0 0,-3 0,8 0,-9 0,4 0,0 4,-4 3,5 4,-6 0,5-5,1-1,0-5,-1 0,0 0,-3 5,3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04:56.1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12,'63'0,"4"0,3 0,-6 0,23 0,-6 0,-8 0,24 0,-33 0,23 0,-16 0,-9 0,-4 0,-18 0,9 0,-7 0,0 0,-3 0,-13 0,6 0,-1 0,-10 0,9 0,-18 0,6 0,-2 0,-4 0,9 0,-9 0,4-5,0 4,-3-4,8 5,-9 0,4 0,0 0,-4 0,9 0,-8 0,3 0,0 0,-4 0,9 0,-3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6:04:58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1,'54'0,"-2"0,-4 0,-5 0,14 0,2 0,3 0,5 0,-8 0,0 0,9 0,-15 0,13 0,-24 0,7 0,-8 0,-8 0,-1 0,-8 0,1 0,0 0,-7 0,-1 0,-1 0,-3 0,8 0,-9 0,4 0,0 0,-4 0,9 0,-8 0,3 0,0 0,-4 0,9 0,-8 0,3 0,0 0,-4 0,9 0,-9 0,4 0,0 0,-3 0,8 0,-9 0,4 0,0 0,-3 0,8 0,-9 0,4 0,0 0,-4 0,9 0,-8 0,3 0,0 0,-4 0,4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5:45:20.5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1,'91'0,"7"0,-53 0,30 0,-13 0,18 0,9 0,-16 0,15 0,-18 0,0 0,-2 0,-9 0,0 0,-9 0,-1 0,-9 0,1 0,-8 0,6 0,-12 0,4 0,-6 0,-1 0,1 0,-6 0,-2 0,0 0,1 0,1 0,15 0,-13 0,15 0,-17 0,4 0,-5 0,1 0,4 0,-10 0,4 0,-1 0,-4 0,9 0,-8 0,3 0,0 0,1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5:45:27.16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1,'78'0,"-8"0,-21 0,11 0,1 0,26 0,-23 0,23 0,-26 0,16 0,-16 0,-1 0,-3 0,-14 0,-2 0,-2 0,-13 0,6 0,-7 0,-7 0,5 0,3 0,0 0,6 0,-7 0,-1 0,1 0,-7 0,6 0,-6 0,1 0,4 0,-11 0,12 0,-6 5,7-3,-1 3,1 1,0-5,-1 10,1-10,-1 10,-5-9,4 3,-5 0,0-4,-2 4,0-5,-3 5,8-4,-9 4,4-5,0 0,-4 5,9-3,-8 3,3-5,0 4,-4-2,9 3,-9-5,4 0,1 0,-5 0,4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5:45:35.3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96,'57'0,"-4"0,15 0,7 0,-25 0,3 0,3 0,2 0,0 0,0 0,0 0,1 0,10 0,0 0,-10 0,1 0,10 0,1 0,-7 0,0 0,1 0,-2 0,-10 0,0 0,21 0,1 0,-19 0,1 0,25 0,2 0,-18 0,-1 0,11 0,1 0,-5 0,-1 0,1 0,0 0,6 0,-3 0,-21 0,1 0,27 0,-3 0,12 0,-22-3,0-1,23 2,-35-2,0 0,38 4,-39 0,-1 0,27 0,8 0,-11 0,-8 0,6-7,-16 5,16-5,-16 7,7 0,-9 0,0 0,18-6,-22 4,11-4,-25 6,-1 0,-6 0,4 0,-11 0,12 0,-6 0,0 0,6 0,-5 0,-1 0,6 0,-6 0,1 0,4 0,-11 0,12 0,-13 0,6 0,-1 0,-4 0,22-6,-13 4,9-4,-13 6,-8 0,8 0,-6 0,6 0,0 0,-6 0,6 0,-1 0,-4 0,11 0,-11 0,11 0,-11 0,12 0,-6 0,0 0,6 0,-12 0,11 0,-11 0,22 0,-12 0,7 0,-5 0,-6 0,0 0,6 0,-12 0,11 0,-11 0,4 0,1 0,-6 0,13 0,-12 0,11 0,-11 0,11 0,-11 0,12 0,-13 0,6 0,-8 0,1 0,10 0,-13 0,12 0,-16 0,7 0,0 0,-7 0,5 0,-4 0,6 0,-1 0,1 0,6 0,-4 0,4 0,-6 0,0 0,6 0,-4 0,4 0,-6 0,0 0,-1 0,1 0,-1-5,1 3,-6-3,4 5,-5 0,7 0,-6 0,4 0,-11 0,11 0,-4 0,0 0,4 0,-5 0,7 0,0 0,4-5,-3 4,4-4,-12 5,-1 0,0 0,-4 0,9-5,-10 3,4-3,0 5,-3 0,8 0,-9 0,4 0,0 0,-3 0,8 0,-9 0,4 0,0 0,-4 0,9 0,-8 0,3 0,0 0,-4 0,9 0,-8 0,3 0,0 0,-4 0,9 0,-9 0,4 0,0 0,-3 0,8 0,-9 0,4 0,0 0,-3 0,8 0,-4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5:45:40.9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81,'97'0,"1"0,-47 0,0 0,6 0,0 0,1 0,1 0,5 0,0 0,-6 0,1 0,4 0,-1 0,-8 0,-3 0,35 0,10 7,-31-5,-16 5,2 1,31 1,7 8,-26-2,3-7,-24 4,7-10,-9 4,1-6,-8 0,6 0,-13 0,6 0,-7 0,-1 0,1 0,-1 0,1 0,0 0,6 0,-4 0,4 0,-6 0,7 0,-6 0,6 0,-8 0,1 0,0 0,-1 0,8 0,-6 5,6-4,-8 10,1-9,0 3,6-5,-4 6,4-5,-6 5,0-6,-7 0,5 0,-4 0,0 0,4 0,-11 0,11 0,-10 0,10 0,-10 0,10 0,-11 0,6 0,-1 0,-5 0,16 0,-14 0,8 0,-5 0,-4 0,10 0,-4 0,-1 0,5 0,-4 0,0 0,4 0,-5 0,7 0,0 0,-7 0,5 0,-4 0,6 0,-1 0,1 0,6 0,-4 0,4 0,-6 0,0 0,6 0,-4 0,4 0,-6 0,11 0,-9 0,16 0,-17 0,6 0,-1 0,-4 0,4 0,-6 0,0 0,-1 0,1 0,-1 0,1 0,0 0,-1 0,1 0,-1 0,1 0,0 0,-1 0,1 0,-1 0,1 0,0 0,-1 0,1 0,0 0,17 0,-13 0,14 0,-11 0,1 0,0 0,6 0,-5 0,-1 0,6 0,-13 0,6 0,-1 0,-4 0,5 0,-1 0,-4 0,11 0,-11 0,11 0,-11 0,12 0,5 0,-1-6,9 4,-12-4,-6 6,4 0,-4 0,-1 0,6 0,-13 0,13 0,-6 0,1 0,5-6,-13 5,13-5,-6 0,1 4,-3-4,-6 6,7-6,-6 5,6-5,-1 6,-4-6,4 5,-6-5,7 0,-6 5,6-5,-8 6,1 0,-1 0,8-6,-5 4,4-4,-6 6,-1 0,8 0,-6 0,6 0,-7 0,-1 0,8 0,-6 0,6 0,0 0,-6 0,13 0,-13 0,13 0,-13 0,13 0,-5 0,-1 0,6 0,-13 0,6 0,-8 0,1 0,7 0,-6 0,6 0,-1 0,-4 0,11 0,-11 0,12 0,-13 0,13 0,-13-5,6 3,-8-3,1 5,0 0,-1 0,19 0,-14-6,14 5,-19-4,8 5,-6 0,6 0,-8 0,-5 0,4 0,-4 0,-1 0,6 0,-12 0,11-6,-10 5,10-5,-10 6,10 0,-11 0,11 0,-10 0,10-5,-4 4,-1-5,5 6,1 0,2 0,-3 0,1 0,-6 0,7 0,-1 0,-5 0,4 0,-4 0,-1 0,5 0,-10 0,10 0,-10 0,10 0,-11 0,12 0,-6 0,1 0,15 0,-19 0,19-5,-21 3,10-3,-10 5,10 0,-11 0,5-5,1 4,-6-4,16 5,-14 0,8 0,-5 0,-4-5,15 3,-14-2,14 4,-16 0,5 0,-1 0,-3 0,8 0,-9 0,4 0,0 0,-3 0,8 0,-9 0,4 0,0 0,-4-5,9 3,-8-3,3 5,0-5,-4 4,9-4,-8 5,3-5,0 4,1-4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42:31.1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1,'69'0,"-5"0,-6 0,-13 0,12 0,-8 0,2 0,-1 0,-1 0,-9 0,9 0,-13 0,10 0,-12 0,6 0,-6 0,5 0,-6 0,0 0,6 0,-12 0,11 0,-11 0,4 0,-6 0,0 0,6 0,-4 0,4 0,1 0,-6 0,6 0,0 0,-6 0,6 0,-8 0,1 0,0 0,-1 5,1-3,-1 3,1-5,0 0,-1 0,1 0,-7 0,6 0,-12 0,5 0,-1 0,-3 0,8 0,-9 0,4 0,0 0,-4 0,9 0,-8 0,3 0,0 0,-4 0,9 0,-8 0,3 0,0 0,-4 0,9 0,-9 0,4 0,0 0,-3 0,8 0,-4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42:41.3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0 148,'78'0,"0"0,1 0,1 0,9 0,4 0,-1 0,-30 0,0 0,36 0,-45 0,1 0,43 0,-2 0,0 0,-39 0,-1 0,27 0,18 0,-18 0,8 0,-11 0,-8 0,-3 0,0 0,-15-12,13 9,-16-9,1 6,6 5,-15-5,15-1,-15 6,15-12,-6 11,0-11,5 12,-5-5,8-1,0 6,-9-12,7 12,-15-5,33 6,-28 0,20 0,-27 0,1 0,7 0,-5 0,6 0,-9 0,9 0,-7 0,7 0,-9 0,9 0,-6 0,5 0,-7 0,-1-6,1 4,-1-4,-6 6,4 0,7 0,-2 0,1 0,-12 0,-7 0,-1 0,8 0,-6 0,6 0,-7 0,-1 0,1 0,-1 0,8 0,-6 0,6 0,0 0,-6 0,6 0,-8 0,1 0,0 0,-1 0,1 0,0 0,-1 0,1 0,-1 0,1 0,0 0,-1 0,1 0,-7 0,6 0,-6 0,1 0,4 0,-5 0,1 0,-2 0,-1 0,-3 0,8 0,-9 0,4 0,6 0,-8 0,8 0,-6-5,2 4,0-4,-1 5,-1 0,-4 0,9 0,-8 0,3-5,0 4,-4-4,9 5,-9 0,5 0,-1 0,-4 0,9 0,-9 0,4 0,0 0,-3 0,8 0,-9 0,4 0,-5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7:42:45.1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1 267,'57'0,"-4"0,27 0,-13 0,-13 0,4 0,-6 0,-1 0,1 0,2 0,14 0,1 0,-9 0,0 0,9 0,2 0,0 0,-1 0,-11 0,2 0,14 0,0 0,-20 0,-2 0,4 0,2 0,19 0,-4 0,3 0,-3 0,0 0,12 0,9 0,-38 0,-2 0,17 0,16 0,-27-7,7-1,-18 0,7-5,-14 5,5 0,-7-4,8 11,-7-11,7 10,-9-10,1 11,-1-11,1 10,-1-4,1 6,-1-6,1 5,-1-5,9-1,-7 6,15-6,-14 1,13 5,-13-5,6 0,-9 4,1-4,-1 6,1-6,-1 5,1-5,-8 6,6 0,-6-6,1 4,4-4,-11 1,4 3,-6-3,0 5,-1 0,-5 0,4-6,-10 5,10-4,-11 5,5 0,0-6,-4 5,10-5,1 1,-4 4,15-4,-15 5,12 0,-8 0,1 0,7 0,1 0,1 0,4 0,-4 0,6 0,-6 0,4-6,-11 5,4-5,-6 6,-6 0,-2 0,0 0,-5 0,11-5,-11 3,4-3,6 5,-8 0,8 0,-5 0,-4 0,15 0,-15 0,10 0,-7 0,-4 0,9 0,-9 0,4 0,0 0,-3 0,8 0,-9 0,4 5,-5 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6:22.1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1,'59'0,"4"0,-3 0,-7 0,22 0,-22 0,24 0,4 0,-8 0,5 0,-10 0,-7 0,16 0,-16 0,7 0,-9 0,0 0,-8 0,-3 0,1 0,-7 0,7 0,0 0,-7 0,7 0,-9 0,1 0,-8 0,6 0,-13 0,13 0,-13 0,6 0,0 6,-6-5,13 5,-13 0,13-5,-6 5,1-6,-2 0,-1 0,-4 0,-2 0,-2 0,-4 0,0 0,-2 0,-1 0,1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6:29.1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0,'44'0,"-7"0,-26 0,0 0,10 0,-8 0,8 0,-5 0,-3 0,8 0,-9 0,4 0,0 5,2 2,0-1,-1 5,0-10,-4 4,4 0,0-4,-4 4,4 0,-1-4,-4 4,10 1,-9-5,4 4,-1 0,1 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6:53.1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1 121,'68'0,"18"0,-30 0,-3 0,1 0,13 0,-12 0,2 0,35 0,-41 0,0 0,1 0,-1 0,1 0,-1 0,32 0,14 0,-2 0,0 0,-39 0,-1 0,37 0,-40 0,-1 0,32 0,4 0,-16 0,-1 0,7 0,-16 0,-1 0,-3 0,-15 0,7 0,-8 0,-1 0,1 0,-8 0,6 0,-6 0,1 0,4 0,-11 0,11 0,-11 0,4 0,-6 0,0 0,6 0,-4 0,4 0,-6 0,0 0,6 0,-4 0,4 0,-6 0,0 0,-1 0,1 0,-1 0,1 0,0 0,-7 0,5 0,-4 0,6 0,-1 0,1 0,-1 0,1 0,0 0,-1 0,1 0,-7 0,6 0,-6 0,7 0,-7 0,6 0,-6 0,7 0,-1 0,1 0,0 0,-1 0,1 0,-1 0,1 0,0 0,-1 0,1 0,4 0,4 0,-1 0,-1 0,-6 0,0 0,-1 0,1 0,-1 0,1 0,0 0,-7 0,5 0,-10 0,4 0,0 0,-4 0,10 0,-11 0,12 0,-1 0,-3 0,8 0,-15 0,10 6,-5-5,1 5,4-6,-4 5,-1-3,5 3,-4-5,6 0,-1 6,1-5,7 4,-6-5,6 0,-8 0,8 0,-6 0,6 0,-7 0,-1 0,-5 0,4 6,-5-5,7 5,0-1,-1-3,-5 3,4-5,-4 0,5 5,1-3,-7 3,6-5,-6 0,1 0,4 0,-10 0,10 0,-11 0,11 0,-10 0,4 0,0 0,7 0,2 0,3 0,-10 0,4 0,-5 0,1 0,4 0,-10 0,10 0,-4 0,5 0,1 0,-7 0,5 0,-4 0,6 0,-1 0,1 0,0 0,-7 0,5 0,-4 0,5 0,-5 0,4 0,-4 0,-1 0,0 0,-1 0,6 0,-3-5,2 4,-5-4,-4 5,4-5,0 4,-4-4,15 5,-14 0,14 0,-10-5,1 3,4-3,-4 5,5 0,1 0,-1 0,1 0,-6 0,4 0,-5 0,7 0,-6 0,4 0,-5 0,7 0,-1 0,1 0,0 0,-1 0,1 0,0 0,6 0,-4 0,4 0,-6 0,-7 0,6 0,-6 0,1 0,4 0,-10 0,4 0,0 0,-5 0,10 0,-3 0,-2 0,0 0,1 0,-6 0,10 0,-3 0,-2 0,6-6,-10 5,4-5,0 1,2 4,-1-10,5 10,-4-4,0 5,4-5,-11 3,5-3,-1 5,-3-5,14 4,-13-4,8 5,-6 0,-4 0,9-5,-9 3,4-2,1 4,-5 0,9 0,-9 0,4 0,1 0,-4 0,10-6,-10 5,4-5,5 6,-8 0,8 0,-6 0,-4 0,9 0,-8 0,3 0,0 0,2 0,-1 0,1 0,4 0,-8 0,8 0,-6 0,-4 0,9 0,-9 0,4 0,0 0,-3 0,8-5,-9 4,4-4,0 5,-3-5,8 4,-9-9,4 9,0-4,-4 0,9 4,-8-4,3 5,0-5,-4 4,9-9,-9 8,4-2,1-1,-5 3,9-3,-9 5,4 0,0 0,-3 0,8 0,-9 0,4 0,0 0,-4 0,9 0,-8 0,3 0,0 0,-4 0,9 0,-8 0,3 0,0 0,-4 0,9 0,-9 0,4 0,0 0,2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7:01.7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26,'60'0,"-3"0,-9 0,-5 0,14 0,2 0,2 0,17 0,-8 0,0 0,7 0,-16 0,7 0,-9 0,-8 0,6 0,-22 0,5 0,-8 0,-6 0,6 0,-8 0,8 0,-6 0,6-11,-7 8,-7-8,5 11,-10 0,4 0,-1 0,-4 0,9 0,-8 0,3 0,0 0,-4 0,9 0,-9 0,5 0,-1 0,-4 0,4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7:04.2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1,'43'0,"-6"0,-26 0,0 0,10 0,-8 0,8 0,-4 0,-5 0,9 0,-9 0,4 0,0 0,-3 0,8 0,-9 0,4 0,-5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7:21.8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1,'43'0,"0"0,-30 0,4 0,-1 0,-4 0,15 0,-13 0,8 0,0 0,-8 0,8 0,-5 0,-4 0,9 0,-4 0,0 5,5 1,-11 1,11-2,-10 0,4-4,5 4,-8-5,8 0,-6 0,-4 0,9 5,-8-4,3 4,0-5,-4 5,9-4,-8 4,3 0,0-3,-4 2,9 1,-9-3,4 8,0-4,-3 5,3-5,-5 4,0 1,0 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07T11:17:24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1,'57'0,"-7"0,-25 0,-1 0,1 0,-6 0,4 0,-11 0,5 0,0 0,-5 0,4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0C35B4-13A8-464A-8034-377C7922D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1CB105-76B7-8940-B205-C20764803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3C4C3B-BCBA-A842-84B1-9424D8BC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91F44-AAFC-5247-91C4-AF5AC6D2C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CFFCB2-4C7A-0846-A6FA-7D33E50B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15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FF5B37-B989-B24B-891A-84C4450EA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528608-4837-384A-A11F-005083ADF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B0CA18-A1D9-274E-9C8B-5B40B4FB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08A10E-D81E-A147-B94A-56CB19BE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26E1E-4CD7-534A-8440-59DE08D3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13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E7FB9-D86D-FE40-9067-1AA520E9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5D5D10-6520-3D4C-9F98-1EB6BC5C3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2CB86B-247F-3242-9DA2-27C689A1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4B4516-17B4-AE4C-9301-CB9E033B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EA2BB0-ED08-874F-ADF5-CBFCD957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2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808EA-54B2-9A43-AD56-C7301AE11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2712E-CF42-124A-8E2B-EAE8D6AE0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D1CF34-F418-AA4B-A539-67E307F8D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295E39-3CC7-C44E-9E35-9FE38B465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C45A98-D28E-1D4D-AA6D-60C69A6A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9682DF-519D-B145-860E-A65487E49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EE66C-A598-BC4E-9389-0F80147D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F654AD-D387-BF41-8896-A2679F71A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6985DE-035B-174D-AD87-690D14AD4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96ACCC-F7F8-AF4B-8C30-4D597A384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B51934-AFA0-1B42-88E0-6114311CE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0BE4B81-7ECE-554F-855A-B9D49BCC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89A79BF-9BEB-3141-9AE6-561E40BB0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3A0780-2CBB-8A48-BB2C-9A8DE11B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05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F0F69-7968-6A4C-B08B-DCC2A0BD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469D3F-05CE-3A4C-B4DA-1904F6F4F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ACEFAE-591D-7A47-99DC-359B8363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3DB948-3257-C646-8DD1-A8765DDC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75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897B48-1F7E-054D-8785-C1A5D31E7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08711B-84CD-ED43-B8C7-1A40932D3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A8067C-E015-7A48-9B90-423B44BF5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89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3031F-EC82-D847-BD83-D2DDB8EDD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B65782-90F4-E64B-8328-5A3386317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655C93-1EA3-B049-8403-BAB337864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84E8C4-4351-FF4E-8BAC-771E4603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E3B29-3D4D-DF40-ACBB-CB59B7C8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490781-AD2C-CC41-9B1D-7DFA914E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493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D1CB-0EEF-DA45-8E6A-81F7229BD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5D8F19-DB7E-DF4F-928D-E9DFAEF462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2CE142-4A97-2C4A-AB2C-1A390A76D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6D94F2-F1F4-4B4D-8FD4-CA0AAF8B7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FAD461-45CE-FB40-B658-0BA2C3ED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576C00-72FB-8F4F-85AC-D807D9C7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8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D395D8-AA84-2F48-8A53-DE6C70E3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9789D6-C986-6B45-A51D-2EE4EA61C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33D948-C4AC-A243-977E-57AFE225C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FA119C-F2C8-CA4B-9CE1-42A911052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A20521-FB17-1A47-B59D-90F0A8494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80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A27FCE-1B2B-4D41-8E3C-1C7A8C3C1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2B00DC-B9B4-944A-AD37-30B02D4F6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70CA0E-C48A-A24A-8BE5-52BF0958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9CA269-7796-8146-889F-CB3606AE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402746-39C0-7847-9354-9C8E87F74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179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173AF4-87F2-CF46-A880-5AF5EBCC4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4C3BD5-8DB4-B041-B51B-816E224DB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A7E223-AAA5-1A4F-81BB-AF44B251F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CDF1-C185-084F-A210-BE98E44E9272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BFE99-1A30-6E49-B452-CBA3E6666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89ED55-F809-6E46-8852-693C9E755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C718D-B896-A246-9519-856C3068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84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5.xml"/><Relationship Id="rId18" Type="http://schemas.openxmlformats.org/officeDocument/2006/relationships/image" Target="../media/image26.png"/><Relationship Id="rId3" Type="http://schemas.openxmlformats.org/officeDocument/2006/relationships/image" Target="../media/image16.tiff"/><Relationship Id="rId7" Type="http://schemas.openxmlformats.org/officeDocument/2006/relationships/customXml" Target="../ink/ink3.xml"/><Relationship Id="rId12" Type="http://schemas.openxmlformats.org/officeDocument/2006/relationships/image" Target="../media/image19.tiff"/><Relationship Id="rId17" Type="http://schemas.openxmlformats.org/officeDocument/2006/relationships/customXml" Target="../ink/ink7.xml"/><Relationship Id="rId2" Type="http://schemas.openxmlformats.org/officeDocument/2006/relationships/image" Target="../media/image15.tiff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tiff"/><Relationship Id="rId5" Type="http://schemas.openxmlformats.org/officeDocument/2006/relationships/customXml" Target="../ink/ink2.xml"/><Relationship Id="rId15" Type="http://schemas.openxmlformats.org/officeDocument/2006/relationships/customXml" Target="../ink/ink6.xml"/><Relationship Id="rId10" Type="http://schemas.openxmlformats.org/officeDocument/2006/relationships/image" Target="../media/image21.png"/><Relationship Id="rId4" Type="http://schemas.openxmlformats.org/officeDocument/2006/relationships/image" Target="../media/image17.tiff"/><Relationship Id="rId9" Type="http://schemas.openxmlformats.org/officeDocument/2006/relationships/customXml" Target="../ink/ink4.xml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20.tiff"/><Relationship Id="rId7" Type="http://schemas.openxmlformats.org/officeDocument/2006/relationships/image" Target="../media/image29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39.png"/><Relationship Id="rId3" Type="http://schemas.openxmlformats.org/officeDocument/2006/relationships/image" Target="../media/image22.tiff"/><Relationship Id="rId7" Type="http://schemas.openxmlformats.org/officeDocument/2006/relationships/image" Target="../media/image36.png"/><Relationship Id="rId12" Type="http://schemas.openxmlformats.org/officeDocument/2006/relationships/customXml" Target="../ink/ink15.xml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11" Type="http://schemas.openxmlformats.org/officeDocument/2006/relationships/image" Target="../media/image38.png"/><Relationship Id="rId5" Type="http://schemas.openxmlformats.org/officeDocument/2006/relationships/image" Target="../media/image24.tiff"/><Relationship Id="rId15" Type="http://schemas.openxmlformats.org/officeDocument/2006/relationships/image" Target="../media/image40.png"/><Relationship Id="rId10" Type="http://schemas.openxmlformats.org/officeDocument/2006/relationships/customXml" Target="../ink/ink14.xml"/><Relationship Id="rId4" Type="http://schemas.openxmlformats.org/officeDocument/2006/relationships/image" Target="../media/image23.tiff"/><Relationship Id="rId9" Type="http://schemas.openxmlformats.org/officeDocument/2006/relationships/image" Target="../media/image37.png"/><Relationship Id="rId14" Type="http://schemas.openxmlformats.org/officeDocument/2006/relationships/customXml" Target="../ink/ink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48.png"/><Relationship Id="rId3" Type="http://schemas.openxmlformats.org/officeDocument/2006/relationships/image" Target="../media/image26.tiff"/><Relationship Id="rId7" Type="http://schemas.openxmlformats.org/officeDocument/2006/relationships/image" Target="../media/image45.png"/><Relationship Id="rId12" Type="http://schemas.openxmlformats.org/officeDocument/2006/relationships/customXml" Target="../ink/ink20.xml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11" Type="http://schemas.openxmlformats.org/officeDocument/2006/relationships/image" Target="../media/image47.png"/><Relationship Id="rId5" Type="http://schemas.openxmlformats.org/officeDocument/2006/relationships/image" Target="../media/image28.tiff"/><Relationship Id="rId10" Type="http://schemas.openxmlformats.org/officeDocument/2006/relationships/customXml" Target="../ink/ink19.xml"/><Relationship Id="rId4" Type="http://schemas.openxmlformats.org/officeDocument/2006/relationships/image" Target="../media/image27.tiff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customXml" Target="../ink/ink23.xml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12" Type="http://schemas.openxmlformats.org/officeDocument/2006/relationships/image" Target="../media/image57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11" Type="http://schemas.openxmlformats.org/officeDocument/2006/relationships/customXml" Target="../ink/ink22.xml"/><Relationship Id="rId5" Type="http://schemas.openxmlformats.org/officeDocument/2006/relationships/image" Target="../media/image32.tiff"/><Relationship Id="rId10" Type="http://schemas.openxmlformats.org/officeDocument/2006/relationships/image" Target="../media/image56.png"/><Relationship Id="rId4" Type="http://schemas.openxmlformats.org/officeDocument/2006/relationships/image" Target="../media/image31.tiff"/><Relationship Id="rId9" Type="http://schemas.openxmlformats.org/officeDocument/2006/relationships/customXml" Target="../ink/ink21.xml"/><Relationship Id="rId1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7" Type="http://schemas.openxmlformats.org/officeDocument/2006/relationships/image" Target="../media/image41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f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3" Type="http://schemas.openxmlformats.org/officeDocument/2006/relationships/image" Target="../media/image42.tiff"/><Relationship Id="rId7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f"/><Relationship Id="rId11" Type="http://schemas.openxmlformats.org/officeDocument/2006/relationships/image" Target="../media/image49.tiff"/><Relationship Id="rId5" Type="http://schemas.openxmlformats.org/officeDocument/2006/relationships/image" Target="../media/image44.tiff"/><Relationship Id="rId10" Type="http://schemas.openxmlformats.org/officeDocument/2006/relationships/image" Target="../media/image48.tiff"/><Relationship Id="rId4" Type="http://schemas.openxmlformats.org/officeDocument/2006/relationships/image" Target="../media/image43.tiff"/><Relationship Id="rId9" Type="http://schemas.openxmlformats.org/officeDocument/2006/relationships/image" Target="../media/image47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tiff"/><Relationship Id="rId5" Type="http://schemas.openxmlformats.org/officeDocument/2006/relationships/image" Target="../media/image55.tiff"/><Relationship Id="rId4" Type="http://schemas.openxmlformats.org/officeDocument/2006/relationships/image" Target="../media/image54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7" Type="http://schemas.openxmlformats.org/officeDocument/2006/relationships/image" Target="../media/image66.tiff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tiff"/><Relationship Id="rId5" Type="http://schemas.openxmlformats.org/officeDocument/2006/relationships/image" Target="../media/image64.tiff"/><Relationship Id="rId4" Type="http://schemas.openxmlformats.org/officeDocument/2006/relationships/image" Target="../media/image63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7" Type="http://schemas.openxmlformats.org/officeDocument/2006/relationships/image" Target="../media/image72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tiff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74.tiff"/><Relationship Id="rId7" Type="http://schemas.openxmlformats.org/officeDocument/2006/relationships/customXml" Target="../ink/ink25.xml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customXml" Target="../ink/ink24.xml"/><Relationship Id="rId10" Type="http://schemas.openxmlformats.org/officeDocument/2006/relationships/image" Target="../media/image101.png"/><Relationship Id="rId4" Type="http://schemas.openxmlformats.org/officeDocument/2006/relationships/image" Target="../media/image75.tiff"/><Relationship Id="rId9" Type="http://schemas.openxmlformats.org/officeDocument/2006/relationships/customXml" Target="../ink/ink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7" Type="http://schemas.openxmlformats.org/officeDocument/2006/relationships/image" Target="../media/image105.png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.xml"/><Relationship Id="rId5" Type="http://schemas.openxmlformats.org/officeDocument/2006/relationships/image" Target="../media/image104.png"/><Relationship Id="rId4" Type="http://schemas.openxmlformats.org/officeDocument/2006/relationships/customXml" Target="../ink/ink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tiff"/><Relationship Id="rId7" Type="http://schemas.openxmlformats.org/officeDocument/2006/relationships/image" Target="../media/image109.png"/><Relationship Id="rId2" Type="http://schemas.openxmlformats.org/officeDocument/2006/relationships/image" Target="../media/image78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0.xml"/><Relationship Id="rId5" Type="http://schemas.openxmlformats.org/officeDocument/2006/relationships/image" Target="../media/image108.png"/><Relationship Id="rId4" Type="http://schemas.openxmlformats.org/officeDocument/2006/relationships/customXml" Target="../ink/ink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tiff"/><Relationship Id="rId4" Type="http://schemas.openxmlformats.org/officeDocument/2006/relationships/image" Target="../media/image86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tiff"/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BAB4A2D-3C57-6B43-B1EB-8630ACC74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784" y="233518"/>
            <a:ext cx="5205397" cy="25459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6DE8861-E770-3A43-9A89-13CB7478F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5030" y="2358483"/>
            <a:ext cx="5356302" cy="1070517"/>
          </a:xfrm>
        </p:spPr>
        <p:txBody>
          <a:bodyPr>
            <a:noAutofit/>
          </a:bodyPr>
          <a:lstStyle/>
          <a:p>
            <a:r>
              <a:rPr lang="fr-FR" sz="8500" b="1" dirty="0">
                <a:latin typeface="+mn-lt"/>
              </a:rPr>
              <a:t>La Suisse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1A7FDF-640E-0E44-B616-669B2A7B1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007" y="4321176"/>
            <a:ext cx="9144000" cy="1655762"/>
          </a:xfrm>
        </p:spPr>
        <p:txBody>
          <a:bodyPr>
            <a:noAutofit/>
          </a:bodyPr>
          <a:lstStyle/>
          <a:p>
            <a:r>
              <a:rPr lang="fr-FR" sz="8500" b="1" dirty="0"/>
              <a:t>Le COVID-19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5427B93-3C79-984F-9990-EE2201DDC4CD}"/>
              </a:ext>
            </a:extLst>
          </p:cNvPr>
          <p:cNvSpPr txBox="1">
            <a:spLocks/>
          </p:cNvSpPr>
          <p:nvPr/>
        </p:nvSpPr>
        <p:spPr>
          <a:xfrm>
            <a:off x="2187497" y="3429000"/>
            <a:ext cx="5356302" cy="10705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500" dirty="0">
                <a:solidFill>
                  <a:srgbClr val="FF0000"/>
                </a:solidFill>
                <a:latin typeface="+mn-lt"/>
              </a:rPr>
              <a:t>&amp;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09B50-9D9D-544A-85FD-981AD1D46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7" y="200257"/>
            <a:ext cx="4038600" cy="20193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AECF5436-7654-5342-B829-4A66E1100686}"/>
              </a:ext>
            </a:extLst>
          </p:cNvPr>
          <p:cNvSpPr txBox="1">
            <a:spLocks/>
          </p:cNvSpPr>
          <p:nvPr/>
        </p:nvSpPr>
        <p:spPr>
          <a:xfrm>
            <a:off x="3685479" y="5530619"/>
            <a:ext cx="2603809" cy="7444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+mn-lt"/>
              </a:rPr>
              <a:t>7.10.21</a:t>
            </a:r>
          </a:p>
        </p:txBody>
      </p:sp>
    </p:spTree>
    <p:extLst>
      <p:ext uri="{BB962C8B-B14F-4D97-AF65-F5344CB8AC3E}">
        <p14:creationId xmlns:p14="http://schemas.microsoft.com/office/powerpoint/2010/main" val="325769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703F2-908C-914F-A7DC-E89B8BE9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331"/>
            <a:ext cx="6709475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Les personnages principaux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2329B1-400A-1846-B4CA-C03499E2B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0" y="1379380"/>
            <a:ext cx="2489200" cy="3263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C357D0-FDD8-2240-98D8-0CB167CAD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122" y="2115956"/>
            <a:ext cx="3257776" cy="21679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AE43C0-A9E9-FB49-A7F9-1B5F8D6E4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122" y="4546416"/>
            <a:ext cx="3257775" cy="21679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5B077-D828-684B-8D7A-CD25772F5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39" y="2144837"/>
            <a:ext cx="3339488" cy="2067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077826-47E2-FF41-8A3F-EAC037CA1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790" y="4546416"/>
            <a:ext cx="3187774" cy="21213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CA5A83-D920-544E-A002-A720E5C5E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1400" y="5118900"/>
            <a:ext cx="2489200" cy="1548835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8582F450-A971-9045-91FE-D85F74FCB77D}"/>
              </a:ext>
            </a:extLst>
          </p:cNvPr>
          <p:cNvSpPr txBox="1">
            <a:spLocks/>
          </p:cNvSpPr>
          <p:nvPr/>
        </p:nvSpPr>
        <p:spPr>
          <a:xfrm>
            <a:off x="5164702" y="3904825"/>
            <a:ext cx="3354738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highlight>
                  <a:srgbClr val="C0C0C0"/>
                </a:highlight>
                <a:latin typeface="+mn-lt"/>
              </a:rPr>
              <a:t>Alain </a:t>
            </a:r>
            <a:r>
              <a:rPr lang="fr-FR" sz="2800" b="1" dirty="0" err="1">
                <a:highlight>
                  <a:srgbClr val="C0C0C0"/>
                </a:highlight>
                <a:latin typeface="+mn-lt"/>
              </a:rPr>
              <a:t>Berset</a:t>
            </a:r>
            <a:endParaRPr lang="fr-FR" sz="2800" b="1" dirty="0">
              <a:highlight>
                <a:srgbClr val="C0C0C0"/>
              </a:highlight>
              <a:latin typeface="+mn-lt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DA414947-9545-E54C-A281-978E25F56241}"/>
              </a:ext>
            </a:extLst>
          </p:cNvPr>
          <p:cNvSpPr txBox="1">
            <a:spLocks/>
          </p:cNvSpPr>
          <p:nvPr/>
        </p:nvSpPr>
        <p:spPr>
          <a:xfrm>
            <a:off x="1588782" y="3498282"/>
            <a:ext cx="2198840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highlight>
                  <a:srgbClr val="C0C0C0"/>
                </a:highlight>
                <a:latin typeface="+mn-lt"/>
              </a:rPr>
              <a:t>Aglaé </a:t>
            </a:r>
            <a:r>
              <a:rPr lang="fr-FR" sz="2400" b="1" dirty="0" err="1">
                <a:highlight>
                  <a:srgbClr val="C0C0C0"/>
                </a:highlight>
                <a:latin typeface="+mn-lt"/>
              </a:rPr>
              <a:t>Tardin</a:t>
            </a:r>
            <a:endParaRPr lang="fr-FR" sz="2400" b="1" dirty="0">
              <a:highlight>
                <a:srgbClr val="C0C0C0"/>
              </a:highlight>
              <a:latin typeface="+mn-lt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FABB7FE-4970-8749-8EEB-F7407780C24A}"/>
              </a:ext>
            </a:extLst>
          </p:cNvPr>
          <p:cNvSpPr txBox="1">
            <a:spLocks/>
          </p:cNvSpPr>
          <p:nvPr/>
        </p:nvSpPr>
        <p:spPr>
          <a:xfrm>
            <a:off x="8155595" y="3573417"/>
            <a:ext cx="2562828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highlight>
                  <a:srgbClr val="C0C0C0"/>
                </a:highlight>
                <a:latin typeface="+mn-lt"/>
              </a:rPr>
              <a:t>Virginie </a:t>
            </a:r>
            <a:r>
              <a:rPr lang="fr-FR" sz="2400" b="1" dirty="0" err="1">
                <a:highlight>
                  <a:srgbClr val="C0C0C0"/>
                </a:highlight>
                <a:latin typeface="+mn-lt"/>
              </a:rPr>
              <a:t>Masserey</a:t>
            </a:r>
            <a:endParaRPr lang="fr-FR" sz="2400" b="1" dirty="0">
              <a:highlight>
                <a:srgbClr val="C0C0C0"/>
              </a:highlight>
              <a:latin typeface="+mn-lt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C97A5A4B-535C-2E44-88B7-B2E1CC27609C}"/>
              </a:ext>
            </a:extLst>
          </p:cNvPr>
          <p:cNvSpPr txBox="1">
            <a:spLocks/>
          </p:cNvSpPr>
          <p:nvPr/>
        </p:nvSpPr>
        <p:spPr>
          <a:xfrm>
            <a:off x="1630111" y="5953918"/>
            <a:ext cx="2007903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highlight>
                  <a:srgbClr val="C0C0C0"/>
                </a:highlight>
                <a:latin typeface="+mn-lt"/>
              </a:rPr>
              <a:t>Didier </a:t>
            </a:r>
            <a:r>
              <a:rPr lang="fr-FR" sz="2400" b="1" dirty="0" err="1">
                <a:highlight>
                  <a:srgbClr val="C0C0C0"/>
                </a:highlight>
                <a:latin typeface="+mn-lt"/>
              </a:rPr>
              <a:t>Pittet</a:t>
            </a:r>
            <a:endParaRPr lang="fr-FR" sz="2400" b="1" dirty="0">
              <a:highlight>
                <a:srgbClr val="C0C0C0"/>
              </a:highlight>
              <a:latin typeface="+mn-lt"/>
            </a:endParaRP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DDCA05-2748-E74D-9141-AAD896BECD26}"/>
              </a:ext>
            </a:extLst>
          </p:cNvPr>
          <p:cNvSpPr txBox="1">
            <a:spLocks/>
          </p:cNvSpPr>
          <p:nvPr/>
        </p:nvSpPr>
        <p:spPr>
          <a:xfrm>
            <a:off x="8502542" y="5988876"/>
            <a:ext cx="2007904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highlight>
                  <a:srgbClr val="C0C0C0"/>
                </a:highlight>
                <a:latin typeface="+mn-lt"/>
              </a:rPr>
              <a:t>Mauro </a:t>
            </a:r>
            <a:r>
              <a:rPr lang="fr-FR" sz="2400" b="1" dirty="0" err="1">
                <a:highlight>
                  <a:srgbClr val="C0C0C0"/>
                </a:highlight>
                <a:latin typeface="+mn-lt"/>
              </a:rPr>
              <a:t>Poggia</a:t>
            </a:r>
            <a:endParaRPr lang="fr-FR" sz="2400" b="1" dirty="0">
              <a:highlight>
                <a:srgbClr val="C0C0C0"/>
              </a:highlight>
              <a:latin typeface="+mn-lt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CC6C6B4-2989-A641-B2CC-DBE63F6562BE}"/>
              </a:ext>
            </a:extLst>
          </p:cNvPr>
          <p:cNvSpPr txBox="1">
            <a:spLocks/>
          </p:cNvSpPr>
          <p:nvPr/>
        </p:nvSpPr>
        <p:spPr>
          <a:xfrm>
            <a:off x="4968079" y="5986305"/>
            <a:ext cx="2979012" cy="1125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>
                <a:highlight>
                  <a:srgbClr val="C0C0C0"/>
                </a:highlight>
                <a:latin typeface="+mn-lt"/>
              </a:rPr>
              <a:t>Claire-Anne </a:t>
            </a:r>
            <a:r>
              <a:rPr lang="fr-FR" sz="2000" b="1" dirty="0" err="1">
                <a:highlight>
                  <a:srgbClr val="C0C0C0"/>
                </a:highlight>
                <a:latin typeface="+mn-lt"/>
              </a:rPr>
              <a:t>Siegrist</a:t>
            </a:r>
            <a:endParaRPr lang="fr-FR" sz="2000" b="1" dirty="0">
              <a:highlight>
                <a:srgbClr val="C0C0C0"/>
              </a:highligh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00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BF0A4-08F4-D846-AA74-031D7F91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latin typeface="+mn-lt"/>
              </a:rPr>
              <a:t>« </a:t>
            </a:r>
            <a:r>
              <a:rPr lang="fr-CH" dirty="0"/>
              <a:t> </a:t>
            </a:r>
            <a:r>
              <a:rPr lang="fr-CH" b="1" dirty="0">
                <a:latin typeface="+mn-lt"/>
              </a:rPr>
              <a:t>Nous souhaitons agir a</a:t>
            </a:r>
            <a:r>
              <a:rPr lang="fr-FR" b="1" dirty="0" err="1">
                <a:latin typeface="+mn-lt"/>
              </a:rPr>
              <a:t>ussi</a:t>
            </a:r>
            <a:r>
              <a:rPr lang="fr-FR" b="1" dirty="0">
                <a:latin typeface="+mn-lt"/>
              </a:rPr>
              <a:t> vite que possible et aussi lentement que nécessaire  »</a:t>
            </a:r>
            <a:r>
              <a:rPr lang="fr-FR" dirty="0">
                <a:latin typeface="+mn-lt"/>
              </a:rPr>
              <a:t> </a:t>
            </a:r>
            <a:r>
              <a:rPr lang="fr-FR" sz="3600" dirty="0"/>
              <a:t>(22.04.20)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8BC9F8E-608A-DB4A-A53A-A6868D2FA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1400" y="2369344"/>
            <a:ext cx="2489200" cy="3263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543FDA-19C0-D14D-8222-3493CC4EABCA}"/>
              </a:ext>
            </a:extLst>
          </p:cNvPr>
          <p:cNvSpPr/>
          <p:nvPr/>
        </p:nvSpPr>
        <p:spPr>
          <a:xfrm>
            <a:off x="7501181" y="2246968"/>
            <a:ext cx="44639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  <a:latin typeface="Helvetica Neue" panose="02000503000000020004" pitchFamily="2" charset="0"/>
              </a:rPr>
              <a:t>«</a:t>
            </a:r>
            <a:r>
              <a:rPr lang="fr-CH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Il y a peut-être de bonnes raisons qu’on ne connaît pas et que je n’ai pas envie de </a:t>
            </a:r>
            <a:r>
              <a:rPr lang="fr-CH" b="1" dirty="0">
                <a:highlight>
                  <a:srgbClr val="FFFF00"/>
                </a:highlight>
                <a:latin typeface="Helvetica Neue" panose="02000503000000020004" pitchFamily="2" charset="0"/>
              </a:rPr>
              <a:t>connaître d’ailleurs pour les personnes </a:t>
            </a:r>
            <a:r>
              <a:rPr lang="fr-CH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QUI NE SONT PAS VACCINÉES DE NE </a:t>
            </a:r>
            <a:r>
              <a:rPr lang="fr-CH" b="1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PAS LE FAIRE.</a:t>
            </a:r>
            <a:r>
              <a:rPr lang="fr-CH">
                <a:effectLst/>
                <a:latin typeface="Helvetica Neue" panose="02000503000000020004" pitchFamily="2" charset="0"/>
              </a:rPr>
              <a:t>» </a:t>
            </a:r>
            <a:r>
              <a:rPr lang="fr-CH" dirty="0">
                <a:effectLst/>
                <a:latin typeface="Helvetica Neue" panose="02000503000000020004" pitchFamily="2" charset="0"/>
              </a:rPr>
              <a:t>(</a:t>
            </a:r>
            <a:r>
              <a:rPr lang="fr-CH" b="1" dirty="0">
                <a:effectLst/>
                <a:latin typeface="Helvetica Neue" panose="02000503000000020004" pitchFamily="2" charset="0"/>
              </a:rPr>
              <a:t>11.08.21 </a:t>
            </a:r>
            <a:r>
              <a:rPr lang="fr-CH" dirty="0">
                <a:effectLst/>
                <a:latin typeface="Helvetica Neue" panose="02000503000000020004" pitchFamily="2" charset="0"/>
              </a:rPr>
              <a:t>conférence de presse) </a:t>
            </a:r>
            <a:r>
              <a:rPr lang="fr-CH" b="1" dirty="0">
                <a:effectLst/>
                <a:latin typeface="Helvetica Neue" panose="02000503000000020004" pitchFamily="2" charset="0"/>
              </a:rPr>
              <a:t>VIDEO…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3E0F49-4970-9142-A7D8-4090B7BD7D38}"/>
              </a:ext>
            </a:extLst>
          </p:cNvPr>
          <p:cNvSpPr/>
          <p:nvPr/>
        </p:nvSpPr>
        <p:spPr>
          <a:xfrm>
            <a:off x="249265" y="190763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400" dirty="0"/>
              <a:t>«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Tant qu'il n'y aura pas de vaccin, la maladie ne disparaîtra pas</a:t>
            </a:r>
            <a:r>
              <a:rPr lang="fr-CH" sz="2400" b="1" dirty="0">
                <a:effectLst/>
              </a:rPr>
              <a:t>.</a:t>
            </a:r>
            <a:r>
              <a:rPr lang="fr-CH" sz="2400" dirty="0">
                <a:effectLst/>
              </a:rPr>
              <a:t>» (</a:t>
            </a:r>
            <a:r>
              <a:rPr lang="fr-CH" sz="2400" b="1" dirty="0">
                <a:effectLst/>
              </a:rPr>
              <a:t>11.04.20</a:t>
            </a:r>
            <a:r>
              <a:rPr lang="fr-CH" sz="2400" dirty="0">
                <a:effectLst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DEF0D0-FEFD-6041-AA22-927D764D6D65}"/>
              </a:ext>
            </a:extLst>
          </p:cNvPr>
          <p:cNvSpPr/>
          <p:nvPr/>
        </p:nvSpPr>
        <p:spPr>
          <a:xfrm>
            <a:off x="4851401" y="5633243"/>
            <a:ext cx="26497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i="0" dirty="0">
                <a:effectLst/>
              </a:rPr>
              <a:t>Conseiller fédéral en charge de la santé</a:t>
            </a:r>
          </a:p>
          <a:p>
            <a:r>
              <a:rPr lang="fr-CH" sz="1600" dirty="0"/>
              <a:t>(</a:t>
            </a:r>
            <a:r>
              <a:rPr lang="fr-CH" sz="1600" b="0" i="0" dirty="0">
                <a:effectLst/>
              </a:rPr>
              <a:t>Licence de sciences politiques et docteur en sciences économiques !)</a:t>
            </a:r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19BC15-7A81-524E-A802-6430916DD5A3}"/>
              </a:ext>
            </a:extLst>
          </p:cNvPr>
          <p:cNvSpPr/>
          <p:nvPr/>
        </p:nvSpPr>
        <p:spPr>
          <a:xfrm>
            <a:off x="5416880" y="5310078"/>
            <a:ext cx="1336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Alain </a:t>
            </a:r>
            <a:r>
              <a:rPr lang="fr-FR" b="1" dirty="0" err="1">
                <a:highlight>
                  <a:srgbClr val="C0C0C0"/>
                </a:highlight>
              </a:rPr>
              <a:t>Berset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3A5912-A2F7-1642-A836-EAF2F49A599B}"/>
              </a:ext>
            </a:extLst>
          </p:cNvPr>
          <p:cNvSpPr/>
          <p:nvPr/>
        </p:nvSpPr>
        <p:spPr>
          <a:xfrm>
            <a:off x="359851" y="3216443"/>
            <a:ext cx="39796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dirty="0">
                <a:effectLst/>
              </a:rPr>
              <a:t>«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J'ai vu des gens dans la rue, j'avais envie de les séparer</a:t>
            </a:r>
            <a:r>
              <a:rPr lang="fr-CH" sz="2000" dirty="0">
                <a:effectLst/>
              </a:rPr>
              <a:t>.»  </a:t>
            </a:r>
          </a:p>
          <a:p>
            <a:r>
              <a:rPr lang="fr-CH" sz="2000" dirty="0">
                <a:effectLst/>
              </a:rPr>
              <a:t>(</a:t>
            </a:r>
            <a:r>
              <a:rPr lang="fr-CH" sz="2000" b="1" dirty="0">
                <a:effectLst/>
              </a:rPr>
              <a:t>20.08.20</a:t>
            </a:r>
            <a:r>
              <a:rPr lang="fr-CH" sz="2000" dirty="0">
                <a:effectLst/>
              </a:rPr>
              <a:t> sur 24h)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CCFEAE-78FD-A242-907B-BA76AC24053E}"/>
              </a:ext>
            </a:extLst>
          </p:cNvPr>
          <p:cNvSpPr/>
          <p:nvPr/>
        </p:nvSpPr>
        <p:spPr>
          <a:xfrm>
            <a:off x="359851" y="4340582"/>
            <a:ext cx="45442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</a:rPr>
              <a:t>Il n’y aura pas de vaccination obligatoire générale contre le Covid-19. </a:t>
            </a:r>
          </a:p>
          <a:p>
            <a:r>
              <a:rPr lang="fr-CH" b="1" dirty="0">
                <a:effectLst/>
                <a:highlight>
                  <a:srgbClr val="FFFF00"/>
                </a:highlight>
              </a:rPr>
              <a:t>LA QUESTION POURRAIT NÉANMOINS SE POSER EN CAS DE RÉSISTANCE IMPORTANTE À LA VACCINATION</a:t>
            </a:r>
            <a:r>
              <a:rPr lang="fr-CH" dirty="0">
                <a:effectLst/>
              </a:rPr>
              <a:t>, DANS CERTAINS CONTEXTES PROFESSIONNELS SENSIBLES COMME LES LIEUX DE SOINS OU LES EMS. </a:t>
            </a:r>
          </a:p>
          <a:p>
            <a:r>
              <a:rPr lang="fr-CH" dirty="0">
                <a:effectLst/>
              </a:rPr>
              <a:t>(</a:t>
            </a:r>
            <a:r>
              <a:rPr lang="fr-CH" b="1" dirty="0">
                <a:effectLst/>
              </a:rPr>
              <a:t>26.11.20</a:t>
            </a:r>
            <a:r>
              <a:rPr lang="fr-CH" dirty="0">
                <a:effectLst/>
              </a:rPr>
              <a:t> Heidi News)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A8D5AE-335B-0543-8841-3F33CBCF832A}"/>
              </a:ext>
            </a:extLst>
          </p:cNvPr>
          <p:cNvSpPr/>
          <p:nvPr/>
        </p:nvSpPr>
        <p:spPr>
          <a:xfrm>
            <a:off x="7485684" y="4740691"/>
            <a:ext cx="43464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  <a:highlight>
                  <a:srgbClr val="FFFF00"/>
                </a:highlight>
              </a:rPr>
              <a:t>Le critère qui domine toute la réflexion (pour le certificat COVID) est de  d'éviter le risque d'une surcharge du système hospitalier."</a:t>
            </a:r>
          </a:p>
          <a:p>
            <a:r>
              <a:rPr lang="fr-CH" dirty="0">
                <a:effectLst/>
              </a:rPr>
              <a:t>(</a:t>
            </a:r>
            <a:r>
              <a:rPr lang="fr-CH" b="1" dirty="0">
                <a:effectLst/>
              </a:rPr>
              <a:t>25.08.21</a:t>
            </a:r>
            <a:r>
              <a:rPr lang="fr-CH" dirty="0">
                <a:effectLst/>
              </a:rPr>
              <a:t> conférence de presse)</a:t>
            </a:r>
          </a:p>
        </p:txBody>
      </p:sp>
    </p:spTree>
    <p:extLst>
      <p:ext uri="{BB962C8B-B14F-4D97-AF65-F5344CB8AC3E}">
        <p14:creationId xmlns:p14="http://schemas.microsoft.com/office/powerpoint/2010/main" val="12717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CCB341-1073-8B4F-B835-BAB413E51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506" y="3093436"/>
            <a:ext cx="2800026" cy="35662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E2F117-26B1-604B-A463-A865D1EFE8CF}"/>
              </a:ext>
            </a:extLst>
          </p:cNvPr>
          <p:cNvSpPr/>
          <p:nvPr/>
        </p:nvSpPr>
        <p:spPr>
          <a:xfrm>
            <a:off x="676758" y="305068"/>
            <a:ext cx="529525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dirty="0"/>
              <a:t>«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En remerciement par la France pour les efforts que la Suisse a réalisés, par solidarité pendant la crise du coronavirus</a:t>
            </a:r>
            <a:r>
              <a:rPr lang="fr-CH" sz="2000" b="1" dirty="0"/>
              <a:t>»</a:t>
            </a:r>
            <a:endParaRPr lang="fr-CH" sz="2000" dirty="0">
              <a:effectLst/>
            </a:endParaRPr>
          </a:p>
          <a:p>
            <a:r>
              <a:rPr lang="fr-CH" sz="2000" dirty="0">
                <a:effectLst/>
              </a:rPr>
              <a:t>"</a:t>
            </a:r>
            <a:r>
              <a:rPr lang="fr-CH" sz="2000" b="1" dirty="0">
                <a:effectLst/>
              </a:rPr>
              <a:t>Nous nous connaissons depuis 2018</a:t>
            </a:r>
            <a:r>
              <a:rPr lang="fr-CH" sz="2000" dirty="0">
                <a:effectLst/>
              </a:rPr>
              <a:t>"</a:t>
            </a:r>
          </a:p>
          <a:p>
            <a:r>
              <a:rPr lang="fr-CH" sz="2000" dirty="0">
                <a:effectLst/>
              </a:rPr>
              <a:t>"C'était vraiment l'occasion de faire le point sur la situation et de regarder pour les prochains mois, de regarder ce qui nous attend 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et d'essayer de bien nous coordonner pour ce qui nous attend durant les prochains mois</a:t>
            </a:r>
            <a:r>
              <a:rPr lang="fr-CH" sz="2000" dirty="0">
                <a:effectLst/>
              </a:rPr>
              <a:t>."</a:t>
            </a:r>
          </a:p>
          <a:p>
            <a:r>
              <a:rPr lang="fr-CH" sz="2000" dirty="0">
                <a:effectLst/>
              </a:rPr>
              <a:t>"C'est très important que les cantons utilisent cette marge de </a:t>
            </a:r>
            <a:r>
              <a:rPr lang="fr-CH" sz="2000" dirty="0" err="1">
                <a:effectLst/>
              </a:rPr>
              <a:t>manoeuvre</a:t>
            </a:r>
            <a:r>
              <a:rPr lang="fr-CH" sz="2000" dirty="0">
                <a:effectLst/>
              </a:rPr>
              <a:t> et ce temps un plus calme pendant l'été 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pour vraiment développer leur équipe de traçage et qu'on le fasse de manière systématique</a:t>
            </a:r>
            <a:r>
              <a:rPr lang="fr-CH" sz="2000" dirty="0">
                <a:effectLst/>
              </a:rPr>
              <a:t> parce que c'est la meilleure arme que l'on a [pour maîtriser la situation sans devoir tout refermer." </a:t>
            </a:r>
          </a:p>
          <a:p>
            <a:r>
              <a:rPr lang="fr-CH" sz="2000" dirty="0">
                <a:effectLst/>
              </a:rPr>
              <a:t>"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On a le temps pendant l'été pour garantir un traçage qui ne s'arrête jamais.... </a:t>
            </a:r>
            <a:r>
              <a:rPr lang="fr-CH" sz="2000" dirty="0">
                <a:effectLst/>
              </a:rPr>
              <a:t>[jusqu'au moment où on aura un vaccin ou un traitement efficace"] (</a:t>
            </a:r>
            <a:r>
              <a:rPr lang="fr-CH" sz="2000" b="1" dirty="0">
                <a:effectLst/>
              </a:rPr>
              <a:t>14.07.20</a:t>
            </a:r>
            <a:r>
              <a:rPr lang="fr-CH" sz="2000" dirty="0">
                <a:effectLst/>
              </a:rPr>
              <a:t> sur RTS)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61D4FD5-0036-1D48-8FF7-478486F77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988" y="328987"/>
            <a:ext cx="4918128" cy="27541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69A252-98AC-234E-9B7E-D453A9F0D56B}"/>
              </a:ext>
            </a:extLst>
          </p:cNvPr>
          <p:cNvSpPr/>
          <p:nvPr/>
        </p:nvSpPr>
        <p:spPr>
          <a:xfrm>
            <a:off x="9097506" y="6183600"/>
            <a:ext cx="1336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>
                <a:highlight>
                  <a:srgbClr val="C0C0C0"/>
                </a:highlight>
              </a:rPr>
              <a:t>Alain Berset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73CAE1-F040-5246-842D-892E2244FD3A}"/>
              </a:ext>
            </a:extLst>
          </p:cNvPr>
          <p:cNvSpPr/>
          <p:nvPr/>
        </p:nvSpPr>
        <p:spPr>
          <a:xfrm>
            <a:off x="9097505" y="2713807"/>
            <a:ext cx="1336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Alain </a:t>
            </a:r>
            <a:r>
              <a:rPr lang="fr-FR" b="1" dirty="0" err="1">
                <a:highlight>
                  <a:srgbClr val="C0C0C0"/>
                </a:highlight>
              </a:rPr>
              <a:t>Berset</a:t>
            </a:r>
            <a:endParaRPr lang="fr-FR" b="1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087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9964DD-E786-A046-B17C-CED43188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« Vaccinés », non-vaccinés, même punition ! Les jeunes doivent se faire injecter.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DF04D3-33C3-5541-86C5-DFD6F51B7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122" y="2115956"/>
            <a:ext cx="3257776" cy="2167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0D8257-9365-D748-845E-DEBD20E004F6}"/>
              </a:ext>
            </a:extLst>
          </p:cNvPr>
          <p:cNvSpPr/>
          <p:nvPr/>
        </p:nvSpPr>
        <p:spPr>
          <a:xfrm>
            <a:off x="7808122" y="4283858"/>
            <a:ext cx="2649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dirty="0"/>
              <a:t>Cheffe de la section Contrôle de l'infection et programme de vaccination  à l'OFSP</a:t>
            </a:r>
          </a:p>
          <a:p>
            <a:r>
              <a:rPr lang="fr-CH" sz="1600" dirty="0"/>
              <a:t>(</a:t>
            </a:r>
            <a:r>
              <a:rPr lang="fr-CH" sz="1600" b="0" i="0" dirty="0">
                <a:effectLst/>
              </a:rPr>
              <a:t>Dip</a:t>
            </a:r>
            <a:r>
              <a:rPr lang="fr-CH" sz="1600" dirty="0"/>
              <a:t>lôme de médecin</a:t>
            </a:r>
            <a:r>
              <a:rPr lang="fr-CH" sz="1600" b="0" i="0" dirty="0">
                <a:effectLst/>
              </a:rPr>
              <a:t>)</a:t>
            </a:r>
            <a:endParaRPr lang="fr-FR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13A47-342C-FF4C-827A-02FB9088C35B}"/>
              </a:ext>
            </a:extLst>
          </p:cNvPr>
          <p:cNvSpPr/>
          <p:nvPr/>
        </p:nvSpPr>
        <p:spPr>
          <a:xfrm>
            <a:off x="838200" y="181481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  <a:highlight>
                  <a:srgbClr val="FFFF00"/>
                </a:highlight>
              </a:rPr>
              <a:t>Les données récentes semblent indiquer que pour le variant Delta, le risque de transmission est analogue chez une personne vaccinée/infectée que chez une personne non vaccinée/infectée. </a:t>
            </a:r>
            <a:r>
              <a:rPr lang="fr-CH" dirty="0">
                <a:effectLst/>
              </a:rPr>
              <a:t>Ce que ça signifie, c'est simplement, ça justifie en effet que les personnes vaccinées </a:t>
            </a:r>
            <a:r>
              <a:rPr lang="fr-CH" b="1" dirty="0">
                <a:effectLst/>
                <a:highlight>
                  <a:srgbClr val="FFFF00"/>
                </a:highlight>
              </a:rPr>
              <a:t>respectent les MÊMES RÈGLES que les autres dans les espaces intérieurs publics</a:t>
            </a:r>
            <a:r>
              <a:rPr lang="fr-CH" dirty="0">
                <a:effectLst/>
                <a:highlight>
                  <a:srgbClr val="FFFF00"/>
                </a:highlight>
              </a:rPr>
              <a:t> : </a:t>
            </a:r>
            <a:r>
              <a:rPr lang="fr-CH" b="1" dirty="0">
                <a:effectLst/>
                <a:highlight>
                  <a:srgbClr val="FFFF00"/>
                </a:highlight>
              </a:rPr>
              <a:t>la distance et les masques</a:t>
            </a:r>
            <a:r>
              <a:rPr lang="fr-CH" dirty="0">
                <a:effectLst/>
                <a:highlight>
                  <a:srgbClr val="FFFF00"/>
                </a:highlight>
              </a:rPr>
              <a:t>. </a:t>
            </a:r>
          </a:p>
          <a:p>
            <a:r>
              <a:rPr lang="fr-CH" dirty="0">
                <a:effectLst/>
              </a:rPr>
              <a:t>Ça signifie aussi que les personnes vaccinées doivent se faire tester en cas de symptômes, et sont mises en isolement si elles sont infectées.»</a:t>
            </a:r>
          </a:p>
          <a:p>
            <a:r>
              <a:rPr lang="fr-CH" dirty="0">
                <a:effectLst/>
              </a:rPr>
              <a:t>(</a:t>
            </a:r>
            <a:r>
              <a:rPr lang="fr-CH" b="1" dirty="0">
                <a:effectLst/>
              </a:rPr>
              <a:t>3.08.2021</a:t>
            </a:r>
            <a:r>
              <a:rPr lang="fr-CH" dirty="0">
                <a:effectLst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9C6237-F6A9-B84E-97DD-7624652F04D3}"/>
              </a:ext>
            </a:extLst>
          </p:cNvPr>
          <p:cNvSpPr/>
          <p:nvPr/>
        </p:nvSpPr>
        <p:spPr>
          <a:xfrm>
            <a:off x="8543161" y="3945522"/>
            <a:ext cx="1884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Virginie </a:t>
            </a:r>
            <a:r>
              <a:rPr lang="fr-FR" b="1" dirty="0" err="1">
                <a:highlight>
                  <a:srgbClr val="C0C0C0"/>
                </a:highlight>
              </a:rPr>
              <a:t>Masserey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723C63-DEAF-0A47-B6E2-A5C1F1BACE32}"/>
              </a:ext>
            </a:extLst>
          </p:cNvPr>
          <p:cNvSpPr/>
          <p:nvPr/>
        </p:nvSpPr>
        <p:spPr>
          <a:xfrm>
            <a:off x="838200" y="507826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dirty="0">
                <a:effectLst/>
              </a:rPr>
              <a:t>"C'est pour ça que </a:t>
            </a:r>
            <a:r>
              <a:rPr lang="fr-CH" b="1" dirty="0">
                <a:effectLst/>
                <a:highlight>
                  <a:srgbClr val="FFFF00"/>
                </a:highlight>
              </a:rPr>
              <a:t>la nouvelle campagne de l'OFSP qui a débuté hier s'adresse aux adolescents et aux jeunes adultes </a:t>
            </a:r>
            <a:r>
              <a:rPr lang="fr-CH" dirty="0">
                <a:effectLst/>
              </a:rPr>
              <a:t>avec le message "</a:t>
            </a:r>
            <a:r>
              <a:rPr lang="fr-CH" b="1" dirty="0">
                <a:effectLst/>
              </a:rPr>
              <a:t>Mieux vaut se faire vacciner.</a:t>
            </a:r>
            <a:r>
              <a:rPr lang="fr-CH" dirty="0">
                <a:effectLst/>
              </a:rPr>
              <a:t>» (</a:t>
            </a:r>
            <a:r>
              <a:rPr lang="fr-CH" b="1" dirty="0">
                <a:effectLst/>
              </a:rPr>
              <a:t>5.10.21 </a:t>
            </a:r>
            <a:r>
              <a:rPr lang="fr-CH" dirty="0">
                <a:effectLst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11D694-BAC9-E44C-9A5E-8DB5A30B91D7}"/>
              </a:ext>
            </a:extLst>
          </p:cNvPr>
          <p:cNvSpPr/>
          <p:nvPr/>
        </p:nvSpPr>
        <p:spPr>
          <a:xfrm>
            <a:off x="6751407" y="5544255"/>
            <a:ext cx="53712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</a:rPr>
              <a:t>«</a:t>
            </a:r>
            <a:r>
              <a:rPr lang="fr-CH" b="1" dirty="0">
                <a:effectLst/>
                <a:highlight>
                  <a:srgbClr val="FFFF00"/>
                </a:highlight>
              </a:rPr>
              <a:t>La vaccination n'a aucune conséquence sur la fertilité des femmes. </a:t>
            </a:r>
            <a:r>
              <a:rPr lang="fr-CH" dirty="0">
                <a:effectLst/>
              </a:rPr>
              <a:t>C'est le genre de fausses informations qui dissuadent souvent les jeunes et qui circulent sur internet alors qu'elles sont fausses...» (</a:t>
            </a:r>
            <a:r>
              <a:rPr lang="fr-CH" b="1" dirty="0">
                <a:effectLst/>
              </a:rPr>
              <a:t>5.10.21</a:t>
            </a:r>
            <a:r>
              <a:rPr lang="fr-CH" dirty="0">
                <a:effectLst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2931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2B0437-8C3B-BB4D-9269-CE57D3E8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 « vaccin » expérimental, efficace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3C32B0-B61A-0640-BFB5-29C6B722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0" y="1690688"/>
            <a:ext cx="2489200" cy="15488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2CACC2-19A8-5C44-85FA-3C0FEC8BABE5}"/>
              </a:ext>
            </a:extLst>
          </p:cNvPr>
          <p:cNvSpPr/>
          <p:nvPr/>
        </p:nvSpPr>
        <p:spPr>
          <a:xfrm>
            <a:off x="4851400" y="3429000"/>
            <a:ext cx="26497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dirty="0"/>
              <a:t>Cheffe du centre de </a:t>
            </a:r>
            <a:r>
              <a:rPr lang="fr-CH" sz="1600" b="1" dirty="0" err="1"/>
              <a:t>vaccinologie</a:t>
            </a:r>
            <a:r>
              <a:rPr lang="fr-CH" sz="1600" b="1" dirty="0"/>
              <a:t> des Hôpitaux universitaires de Genève</a:t>
            </a:r>
          </a:p>
          <a:p>
            <a:pPr marL="182563" indent="-182563">
              <a:buFontTx/>
              <a:buChar char="-"/>
            </a:pPr>
            <a:r>
              <a:rPr lang="fr-CH" sz="1600" dirty="0"/>
              <a:t>OMS </a:t>
            </a:r>
          </a:p>
          <a:p>
            <a:pPr marL="182563" indent="-182563">
              <a:buFontTx/>
              <a:buChar char="-"/>
            </a:pPr>
            <a:r>
              <a:rPr lang="fr-CH" sz="1600" dirty="0"/>
              <a:t>OFSP </a:t>
            </a:r>
          </a:p>
          <a:p>
            <a:pPr marL="182563" indent="-182563">
              <a:buFontTx/>
              <a:buChar char="-"/>
            </a:pPr>
            <a:r>
              <a:rPr lang="fr-CH" sz="1600" dirty="0"/>
              <a:t>Santé publique Angleterre</a:t>
            </a:r>
          </a:p>
          <a:p>
            <a:pPr marL="182563" indent="-182563">
              <a:buFontTx/>
              <a:buChar char="-"/>
            </a:pPr>
            <a:r>
              <a:rPr lang="fr-CH" sz="1600" dirty="0" err="1"/>
              <a:t>Leenards</a:t>
            </a:r>
            <a:r>
              <a:rPr lang="fr-CH" sz="1600" dirty="0"/>
              <a:t> (qui finance Heidi News !)</a:t>
            </a:r>
          </a:p>
          <a:p>
            <a:pPr marL="182563" indent="-182563">
              <a:buFontTx/>
              <a:buChar char="-"/>
            </a:pPr>
            <a:r>
              <a:rPr lang="fr-CH" sz="1600" dirty="0" err="1"/>
              <a:t>Wellcome</a:t>
            </a:r>
            <a:r>
              <a:rPr lang="fr-CH" sz="1600" dirty="0"/>
              <a:t> Trust, </a:t>
            </a:r>
          </a:p>
          <a:p>
            <a:pPr marL="182563" indent="-182563">
              <a:buFontTx/>
              <a:buChar char="-"/>
            </a:pPr>
            <a:r>
              <a:rPr lang="fr-CH" sz="1600" dirty="0"/>
              <a:t>Commission européenne  </a:t>
            </a:r>
          </a:p>
          <a:p>
            <a:pPr marL="182563" indent="-182563">
              <a:buFontTx/>
              <a:buChar char="-"/>
            </a:pPr>
            <a:r>
              <a:rPr lang="fr-CH" sz="1600" dirty="0"/>
              <a:t> Sanofi Pasteur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6E8F41-D2DB-5546-944E-497D608028B3}"/>
              </a:ext>
            </a:extLst>
          </p:cNvPr>
          <p:cNvSpPr/>
          <p:nvPr/>
        </p:nvSpPr>
        <p:spPr>
          <a:xfrm>
            <a:off x="5071681" y="2870191"/>
            <a:ext cx="204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Claire-Anne </a:t>
            </a:r>
            <a:r>
              <a:rPr lang="fr-FR" b="1" dirty="0" err="1">
                <a:highlight>
                  <a:srgbClr val="C0C0C0"/>
                </a:highlight>
              </a:rPr>
              <a:t>Siegrist</a:t>
            </a:r>
            <a:endParaRPr lang="fr-FR" b="1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A6B2B9-4A62-1D45-A20D-724702116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45181"/>
            <a:ext cx="3305894" cy="28500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562D6C-F3E4-EC46-994A-4625A55F2688}"/>
              </a:ext>
            </a:extLst>
          </p:cNvPr>
          <p:cNvSpPr/>
          <p:nvPr/>
        </p:nvSpPr>
        <p:spPr>
          <a:xfrm>
            <a:off x="838200" y="4295200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7.12.20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039C8-2813-494C-8815-17B3C0747240}"/>
              </a:ext>
            </a:extLst>
          </p:cNvPr>
          <p:cNvSpPr/>
          <p:nvPr/>
        </p:nvSpPr>
        <p:spPr>
          <a:xfrm>
            <a:off x="838200" y="4674155"/>
            <a:ext cx="33058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dirty="0">
                <a:effectLst/>
                <a:highlight>
                  <a:srgbClr val="FFFF00"/>
                </a:highlight>
              </a:rPr>
              <a:t>La Docteure </a:t>
            </a:r>
            <a:r>
              <a:rPr lang="fr-CH" b="1" dirty="0" err="1">
                <a:effectLst/>
                <a:highlight>
                  <a:srgbClr val="FFFF00"/>
                </a:highlight>
              </a:rPr>
              <a:t>Siegrist</a:t>
            </a:r>
            <a:r>
              <a:rPr lang="fr-CH" b="1" dirty="0">
                <a:effectLst/>
                <a:highlight>
                  <a:srgbClr val="FFFF00"/>
                </a:highlight>
              </a:rPr>
              <a:t> estime qu'on ne peut se contenter de communiqués de presse </a:t>
            </a:r>
          </a:p>
          <a:p>
            <a:r>
              <a:rPr lang="fr-CH" dirty="0">
                <a:effectLst/>
              </a:rPr>
              <a:t>qui disent du bien </a:t>
            </a:r>
            <a:r>
              <a:rPr lang="fr-CH" b="1" dirty="0">
                <a:effectLst/>
                <a:highlight>
                  <a:srgbClr val="FFFF00"/>
                </a:highlight>
              </a:rPr>
              <a:t>d'un vaccin expérimental.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5556B-4A82-5E41-8199-A24058F7094A}"/>
              </a:ext>
            </a:extLst>
          </p:cNvPr>
          <p:cNvSpPr/>
          <p:nvPr/>
        </p:nvSpPr>
        <p:spPr>
          <a:xfrm>
            <a:off x="8010373" y="4829383"/>
            <a:ext cx="33058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</a:rPr>
              <a:t>« </a:t>
            </a:r>
            <a:r>
              <a:rPr lang="fr-CH" b="1" dirty="0">
                <a:effectLst/>
                <a:highlight>
                  <a:srgbClr val="FFFF00"/>
                </a:highlight>
              </a:rPr>
              <a:t>Oui son efficacité [du vaccin] est garantie. </a:t>
            </a:r>
            <a:r>
              <a:rPr lang="fr-CH" dirty="0">
                <a:effectLst/>
              </a:rPr>
              <a:t>Elle aurait été la même si on l’avait mesurée seulement dans 2 ans, ça change rien. » (</a:t>
            </a:r>
            <a:r>
              <a:rPr lang="fr-CH" b="1" dirty="0">
                <a:effectLst/>
              </a:rPr>
              <a:t>19.12.20</a:t>
            </a:r>
            <a:r>
              <a:rPr lang="fr-CH" dirty="0">
                <a:effectLst/>
              </a:rPr>
              <a:t> sur RTS)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9BC88-7713-1E4C-9468-4EFF229DD97C}"/>
              </a:ext>
            </a:extLst>
          </p:cNvPr>
          <p:cNvSpPr/>
          <p:nvPr/>
        </p:nvSpPr>
        <p:spPr>
          <a:xfrm>
            <a:off x="8010373" y="1445181"/>
            <a:ext cx="36083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dirty="0">
                <a:effectLst/>
              </a:rPr>
              <a:t>Est-on encore contagieux après avoir été vacciné ?</a:t>
            </a:r>
          </a:p>
          <a:p>
            <a:r>
              <a:rPr lang="fr-CH" dirty="0">
                <a:effectLst/>
              </a:rPr>
              <a:t>«</a:t>
            </a:r>
            <a:r>
              <a:rPr lang="fr-CH" b="1" dirty="0">
                <a:effectLst/>
                <a:highlight>
                  <a:srgbClr val="FFFF00"/>
                </a:highlight>
              </a:rPr>
              <a:t>Il n’y a pas encore de réponse définitive. </a:t>
            </a:r>
          </a:p>
          <a:p>
            <a:r>
              <a:rPr lang="fr-CH" dirty="0">
                <a:effectLst/>
              </a:rPr>
              <a:t>Donc, par honnêteté, il vaut mieux dire que </a:t>
            </a:r>
            <a:r>
              <a:rPr lang="fr-CH" b="1" dirty="0">
                <a:effectLst/>
                <a:highlight>
                  <a:srgbClr val="FFFF00"/>
                </a:highlight>
              </a:rPr>
              <a:t>le risque de contagion pourrait ne pas être diminué</a:t>
            </a:r>
            <a:r>
              <a:rPr lang="fr-CH" dirty="0">
                <a:effectLst/>
                <a:highlight>
                  <a:srgbClr val="FFFF00"/>
                </a:highlight>
              </a:rPr>
              <a:t> </a:t>
            </a:r>
            <a:r>
              <a:rPr lang="fr-CH" b="1" dirty="0">
                <a:effectLst/>
              </a:rPr>
              <a:t>et recommander de ne pas modifier ses habitudes</a:t>
            </a:r>
            <a:r>
              <a:rPr lang="fr-CH" dirty="0">
                <a:effectLst/>
              </a:rPr>
              <a:t> (masque, mains, distanciation) après la vaccination.» (</a:t>
            </a:r>
            <a:r>
              <a:rPr lang="fr-CH" b="1" dirty="0">
                <a:effectLst/>
              </a:rPr>
              <a:t>14.01.21</a:t>
            </a:r>
            <a:r>
              <a:rPr lang="fr-CH" dirty="0">
                <a:effectLst/>
              </a:rPr>
              <a:t> dans l’Illustré)</a:t>
            </a:r>
          </a:p>
        </p:txBody>
      </p:sp>
    </p:spTree>
    <p:extLst>
      <p:ext uri="{BB962C8B-B14F-4D97-AF65-F5344CB8AC3E}">
        <p14:creationId xmlns:p14="http://schemas.microsoft.com/office/powerpoint/2010/main" val="17799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4532D-5ACA-7540-9656-7719D1D13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Masque, adhésion et femmes enceintes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BA37F-5DA8-3D46-9771-1CE5D9B41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39" y="2144837"/>
            <a:ext cx="3339488" cy="2067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90F2F0-F841-8841-BE61-A1040E349949}"/>
              </a:ext>
            </a:extLst>
          </p:cNvPr>
          <p:cNvSpPr/>
          <p:nvPr/>
        </p:nvSpPr>
        <p:spPr>
          <a:xfrm>
            <a:off x="838199" y="4212437"/>
            <a:ext cx="33770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i="0" dirty="0">
                <a:effectLst/>
              </a:rPr>
              <a:t>Médecin cantonal du canton de Genève</a:t>
            </a:r>
          </a:p>
          <a:p>
            <a:r>
              <a:rPr lang="fr-CH" sz="1600" dirty="0"/>
              <a:t>(Formations post-graduées en santé publique, en médecine tropicale et en protection de l’enfance. Diplôme ?</a:t>
            </a:r>
            <a:r>
              <a:rPr lang="fr-CH" sz="1600" b="0" i="0" dirty="0">
                <a:effectLst/>
              </a:rPr>
              <a:t>)</a:t>
            </a:r>
            <a:endParaRPr lang="fr-FR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AA7F5F-5853-714E-B3A1-EBB2C039947D}"/>
              </a:ext>
            </a:extLst>
          </p:cNvPr>
          <p:cNvSpPr/>
          <p:nvPr/>
        </p:nvSpPr>
        <p:spPr>
          <a:xfrm>
            <a:off x="4928775" y="338144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b="0" i="0" dirty="0">
                <a:solidFill>
                  <a:srgbClr val="222222"/>
                </a:solidFill>
                <a:effectLst/>
              </a:rPr>
              <a:t>«</a:t>
            </a:r>
            <a:r>
              <a:rPr lang="fr-CH" b="1" i="0" dirty="0">
                <a:solidFill>
                  <a:srgbClr val="222222"/>
                </a:solidFill>
                <a:effectLst/>
                <a:highlight>
                  <a:srgbClr val="FFFF00"/>
                </a:highlight>
              </a:rPr>
              <a:t>Sans l’adhésion de la population, nous ne gagnerons pas </a:t>
            </a:r>
            <a:r>
              <a:rPr lang="fr-CH" b="1" i="0" dirty="0">
                <a:solidFill>
                  <a:srgbClr val="222222"/>
                </a:solidFill>
                <a:effectLst/>
              </a:rPr>
              <a:t>face au virus</a:t>
            </a:r>
            <a:r>
              <a:rPr lang="fr-CH" b="0" i="0" dirty="0">
                <a:solidFill>
                  <a:srgbClr val="222222"/>
                </a:solidFill>
                <a:effectLst/>
              </a:rPr>
              <a:t>» (</a:t>
            </a:r>
            <a:r>
              <a:rPr lang="fr-CH" b="1" i="0" dirty="0">
                <a:solidFill>
                  <a:srgbClr val="222222"/>
                </a:solidFill>
                <a:effectLst/>
              </a:rPr>
              <a:t>Avril 2021</a:t>
            </a:r>
            <a:r>
              <a:rPr lang="fr-CH" b="0" i="0" dirty="0">
                <a:solidFill>
                  <a:srgbClr val="222222"/>
                </a:solidFill>
                <a:effectLst/>
              </a:rPr>
              <a:t>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BFC095-600C-0141-9351-FE632CCB5A77}"/>
              </a:ext>
            </a:extLst>
          </p:cNvPr>
          <p:cNvSpPr/>
          <p:nvPr/>
        </p:nvSpPr>
        <p:spPr>
          <a:xfrm>
            <a:off x="4928775" y="434104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dirty="0"/>
              <a:t>«</a:t>
            </a:r>
            <a:r>
              <a:rPr lang="fr-CH" b="1" dirty="0">
                <a:effectLst/>
                <a:highlight>
                  <a:srgbClr val="FFFF00"/>
                </a:highlight>
              </a:rPr>
              <a:t>c'est</a:t>
            </a:r>
            <a:r>
              <a:rPr lang="fr-CH" b="1" dirty="0">
                <a:effectLst/>
              </a:rPr>
              <a:t> </a:t>
            </a:r>
            <a:r>
              <a:rPr lang="fr-CH" dirty="0">
                <a:effectLst/>
              </a:rPr>
              <a:t>(la vaccination COVID) </a:t>
            </a:r>
            <a:r>
              <a:rPr lang="fr-CH" b="1" dirty="0">
                <a:effectLst/>
                <a:highlight>
                  <a:srgbClr val="FFFF00"/>
                </a:highlight>
              </a:rPr>
              <a:t>un double bénéfice, pour elle même en terme de protection contre l'infection sévère </a:t>
            </a:r>
            <a:r>
              <a:rPr lang="fr-CH" b="1" dirty="0">
                <a:effectLst/>
              </a:rPr>
              <a:t>et pour le bébé en terme de prématurité.</a:t>
            </a:r>
            <a:r>
              <a:rPr lang="fr-CH" dirty="0">
                <a:effectLst/>
              </a:rPr>
              <a:t>» </a:t>
            </a:r>
          </a:p>
          <a:p>
            <a:r>
              <a:rPr lang="fr-CH" dirty="0">
                <a:effectLst/>
              </a:rPr>
              <a:t>(</a:t>
            </a:r>
            <a:r>
              <a:rPr lang="fr-CH" b="1" dirty="0">
                <a:effectLst/>
              </a:rPr>
              <a:t>29.09.21</a:t>
            </a:r>
            <a:r>
              <a:rPr lang="fr-CH" dirty="0">
                <a:effectLst/>
              </a:rPr>
              <a:t> sur Léman Bleu)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BB66F7-8462-B940-B3FE-69E32FD03D54}"/>
              </a:ext>
            </a:extLst>
          </p:cNvPr>
          <p:cNvSpPr/>
          <p:nvPr/>
        </p:nvSpPr>
        <p:spPr>
          <a:xfrm>
            <a:off x="1844987" y="3843105"/>
            <a:ext cx="1363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Aglaé </a:t>
            </a:r>
            <a:r>
              <a:rPr lang="fr-FR" b="1" dirty="0" err="1">
                <a:highlight>
                  <a:srgbClr val="C0C0C0"/>
                </a:highlight>
              </a:rPr>
              <a:t>Tardin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A89E8-01B2-7A4B-8C57-A2F64FB46A87}"/>
              </a:ext>
            </a:extLst>
          </p:cNvPr>
          <p:cNvSpPr/>
          <p:nvPr/>
        </p:nvSpPr>
        <p:spPr>
          <a:xfrm>
            <a:off x="4928775" y="21448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  <a:highlight>
                  <a:srgbClr val="FFFF00"/>
                </a:highlight>
              </a:rPr>
              <a:t>LA QUESTION DU MASQUE EST DEVENUE UNE QUESTION POLITIQUE</a:t>
            </a:r>
            <a:r>
              <a:rPr lang="fr-CH" b="1" dirty="0">
                <a:effectLst/>
              </a:rPr>
              <a:t> PLUS QU'UNE QUESTION SANITAIRE</a:t>
            </a:r>
            <a:r>
              <a:rPr lang="fr-CH" dirty="0">
                <a:effectLst/>
              </a:rPr>
              <a:t>".</a:t>
            </a:r>
          </a:p>
          <a:p>
            <a:r>
              <a:rPr lang="fr-CH" dirty="0"/>
              <a:t>(</a:t>
            </a:r>
            <a:r>
              <a:rPr lang="fr-CH" b="1" dirty="0"/>
              <a:t>8.10.20</a:t>
            </a:r>
            <a:r>
              <a:rPr lang="fr-CH" dirty="0"/>
              <a:t> sur Léman Bleu)</a:t>
            </a:r>
            <a:endParaRPr lang="fr-CH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24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3E2FA65-8FFD-4342-B73D-0C99FB57A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24934"/>
            <a:ext cx="3683000" cy="22098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AC4532D-5ACA-7540-9656-7719D1D1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3020" cy="1325563"/>
          </a:xfrm>
        </p:spPr>
        <p:txBody>
          <a:bodyPr/>
          <a:lstStyle/>
          <a:p>
            <a:r>
              <a:rPr lang="fr-FR" b="1" dirty="0" err="1">
                <a:latin typeface="+mn-lt"/>
              </a:rPr>
              <a:t>Hydroxychoroquine</a:t>
            </a:r>
            <a:r>
              <a:rPr lang="fr-FR" b="1" dirty="0">
                <a:latin typeface="+mn-lt"/>
              </a:rPr>
              <a:t> et </a:t>
            </a:r>
            <a:r>
              <a:rPr lang="fr-FR" b="1" dirty="0" err="1">
                <a:latin typeface="+mn-lt"/>
              </a:rPr>
              <a:t>Ivermectine</a:t>
            </a:r>
            <a:r>
              <a:rPr lang="fr-FR" b="1" dirty="0">
                <a:latin typeface="+mn-lt"/>
              </a:rPr>
              <a:t> interdits 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0F2F0-F841-8841-BE61-A1040E349949}"/>
              </a:ext>
            </a:extLst>
          </p:cNvPr>
          <p:cNvSpPr/>
          <p:nvPr/>
        </p:nvSpPr>
        <p:spPr>
          <a:xfrm>
            <a:off x="838199" y="4212437"/>
            <a:ext cx="33770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i="0" dirty="0">
                <a:effectLst/>
              </a:rPr>
              <a:t>Médecin cantonal du canton de Genève</a:t>
            </a:r>
          </a:p>
          <a:p>
            <a:r>
              <a:rPr lang="fr-CH" sz="1600" dirty="0"/>
              <a:t>(Formations post-graduées en santé publique, en médecine tropicale et en protection de l’enfance. Diplôme ?</a:t>
            </a:r>
            <a:r>
              <a:rPr lang="fr-CH" sz="1600" b="0" i="0" dirty="0">
                <a:effectLst/>
              </a:rPr>
              <a:t>)</a:t>
            </a:r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BB66F7-8462-B940-B3FE-69E32FD03D54}"/>
              </a:ext>
            </a:extLst>
          </p:cNvPr>
          <p:cNvSpPr/>
          <p:nvPr/>
        </p:nvSpPr>
        <p:spPr>
          <a:xfrm>
            <a:off x="1997974" y="3472055"/>
            <a:ext cx="13634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Aglaé </a:t>
            </a:r>
            <a:r>
              <a:rPr lang="fr-FR" b="1" dirty="0" err="1">
                <a:highlight>
                  <a:srgbClr val="C0C0C0"/>
                </a:highlight>
              </a:rPr>
              <a:t>Tardin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DD7A41-D01C-C649-976A-7BA1D1D15C84}"/>
              </a:ext>
            </a:extLst>
          </p:cNvPr>
          <p:cNvSpPr/>
          <p:nvPr/>
        </p:nvSpPr>
        <p:spPr>
          <a:xfrm>
            <a:off x="4842607" y="1488614"/>
            <a:ext cx="70145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</a:rPr>
              <a:t>Nous demandons aux médecins de respecter les bonnes pratiques suivantes </a:t>
            </a:r>
            <a:r>
              <a:rPr lang="fr-CH" dirty="0">
                <a:effectLst/>
              </a:rPr>
              <a:t>:</a:t>
            </a:r>
          </a:p>
          <a:p>
            <a:r>
              <a:rPr lang="fr-CH" dirty="0">
                <a:effectLst/>
              </a:rPr>
              <a:t>• Les médecins en cabinet doivent </a:t>
            </a:r>
            <a:r>
              <a:rPr lang="fr-CH" b="1" dirty="0">
                <a:effectLst/>
                <a:highlight>
                  <a:srgbClr val="FFFF00"/>
                </a:highlight>
              </a:rPr>
              <a:t>limiter leurs prescription d'</a:t>
            </a:r>
            <a:r>
              <a:rPr lang="fr-CH" b="1" dirty="0" err="1">
                <a:effectLst/>
                <a:highlight>
                  <a:srgbClr val="FFFF00"/>
                </a:highlight>
              </a:rPr>
              <a:t>ivermectine</a:t>
            </a:r>
            <a:r>
              <a:rPr lang="fr-CH" b="1" dirty="0">
                <a:effectLst/>
                <a:highlight>
                  <a:srgbClr val="FFFF00"/>
                </a:highlight>
              </a:rPr>
              <a:t> aux patients souffrant de gale</a:t>
            </a:r>
            <a:r>
              <a:rPr lang="fr-CH" dirty="0">
                <a:effectLst/>
                <a:highlight>
                  <a:srgbClr val="FFFF00"/>
                </a:highlight>
              </a:rPr>
              <a:t> </a:t>
            </a:r>
            <a:r>
              <a:rPr lang="fr-CH" dirty="0">
                <a:effectLst/>
              </a:rPr>
              <a:t>ou aux autres indications reconnues par </a:t>
            </a:r>
            <a:r>
              <a:rPr lang="fr-CH" dirty="0" err="1">
                <a:effectLst/>
              </a:rPr>
              <a:t>Swissmedic</a:t>
            </a:r>
            <a:r>
              <a:rPr lang="fr-CH" dirty="0">
                <a:effectLst/>
              </a:rPr>
              <a:t>.</a:t>
            </a:r>
          </a:p>
          <a:p>
            <a:r>
              <a:rPr lang="fr-CH" dirty="0">
                <a:effectLst/>
              </a:rPr>
              <a:t>• </a:t>
            </a:r>
            <a:r>
              <a:rPr lang="fr-CH" b="1" dirty="0">
                <a:effectLst/>
                <a:highlight>
                  <a:srgbClr val="FFFF00"/>
                </a:highlight>
              </a:rPr>
              <a:t>Les médecins en cabinet doivent limiter leurs prescription de </a:t>
            </a:r>
            <a:r>
              <a:rPr lang="fr-CH" b="1" dirty="0" err="1">
                <a:effectLst/>
                <a:highlight>
                  <a:srgbClr val="FFFF00"/>
                </a:highlight>
              </a:rPr>
              <a:t>Plaquenil</a:t>
            </a:r>
            <a:r>
              <a:rPr lang="fr-CH" b="1" dirty="0">
                <a:effectLst/>
                <a:highlight>
                  <a:srgbClr val="FFFF00"/>
                </a:highlight>
              </a:rPr>
              <a:t> ou d'</a:t>
            </a:r>
            <a:r>
              <a:rPr lang="fr-CH" b="1" dirty="0" err="1">
                <a:effectLst/>
                <a:highlight>
                  <a:srgbClr val="FFFF00"/>
                </a:highlight>
              </a:rPr>
              <a:t>Hydroxychloroquine</a:t>
            </a:r>
            <a:r>
              <a:rPr lang="fr-CH" b="1" dirty="0">
                <a:effectLst/>
                <a:highlight>
                  <a:srgbClr val="FFFF00"/>
                </a:highlight>
              </a:rPr>
              <a:t> </a:t>
            </a:r>
            <a:r>
              <a:rPr lang="fr-CH" b="1" dirty="0" err="1">
                <a:effectLst/>
                <a:highlight>
                  <a:srgbClr val="FFFF00"/>
                </a:highlight>
              </a:rPr>
              <a:t>Zentiva</a:t>
            </a:r>
            <a:r>
              <a:rPr lang="fr-CH" b="1" dirty="0">
                <a:effectLst/>
                <a:highlight>
                  <a:srgbClr val="FFFF00"/>
                </a:highlight>
              </a:rPr>
              <a:t> aux patients souffrant de maladies chroniques</a:t>
            </a:r>
            <a:r>
              <a:rPr lang="fr-CH" dirty="0">
                <a:effectLst/>
              </a:rPr>
              <a:t>, nécessitant l'administration quotidienne de ce dernier, selon les indications reconnues par </a:t>
            </a:r>
            <a:r>
              <a:rPr lang="fr-CH" dirty="0" err="1">
                <a:effectLst/>
              </a:rPr>
              <a:t>Swissmedic</a:t>
            </a:r>
            <a:r>
              <a:rPr lang="fr-CH" dirty="0">
                <a:effectLst/>
              </a:rPr>
              <a:t> (...) et évaluer précisément les quantités prescrites afin d'éviter les stocks individuels. </a:t>
            </a:r>
          </a:p>
          <a:p>
            <a:r>
              <a:rPr lang="fr-CH" dirty="0">
                <a:effectLst/>
              </a:rPr>
              <a:t>• </a:t>
            </a:r>
            <a:r>
              <a:rPr lang="fr-CH" b="1" dirty="0">
                <a:effectLst/>
                <a:highlight>
                  <a:srgbClr val="FFFF00"/>
                </a:highlight>
              </a:rPr>
              <a:t>Les pharmaciens d'officine s'engagent à honorer uniquement les prescriptions</a:t>
            </a:r>
            <a:r>
              <a:rPr lang="fr-CH" dirty="0">
                <a:effectLst/>
              </a:rPr>
              <a:t> </a:t>
            </a:r>
            <a:r>
              <a:rPr lang="fr-CH" b="1" dirty="0">
                <a:effectLst/>
              </a:rPr>
              <a:t>d'</a:t>
            </a:r>
            <a:r>
              <a:rPr lang="fr-CH" b="1" dirty="0" err="1">
                <a:effectLst/>
              </a:rPr>
              <a:t>Hydroxychloroquine</a:t>
            </a:r>
            <a:r>
              <a:rPr lang="fr-CH" dirty="0">
                <a:effectLst/>
              </a:rPr>
              <a:t> des patients atteints de maladie chronique connus de leur pharmacie ou </a:t>
            </a:r>
            <a:r>
              <a:rPr lang="fr-CH" b="1" dirty="0">
                <a:effectLst/>
              </a:rPr>
              <a:t>d'</a:t>
            </a:r>
            <a:r>
              <a:rPr lang="fr-CH" b="1" dirty="0" err="1">
                <a:effectLst/>
              </a:rPr>
              <a:t>ivermectine</a:t>
            </a:r>
            <a:r>
              <a:rPr lang="fr-CH" dirty="0">
                <a:effectLst/>
              </a:rPr>
              <a:t> pour les indications approuvées."</a:t>
            </a:r>
          </a:p>
          <a:p>
            <a:r>
              <a:rPr lang="fr-CH" dirty="0">
                <a:effectLst/>
              </a:rPr>
              <a:t>"</a:t>
            </a:r>
            <a:r>
              <a:rPr lang="fr-CH" b="1" dirty="0">
                <a:effectLst/>
                <a:highlight>
                  <a:srgbClr val="FFFF00"/>
                </a:highlight>
              </a:rPr>
              <a:t>La direction générale se réserve le droit de prendre des sanction administrative  en cas de non-respect répété </a:t>
            </a:r>
            <a:r>
              <a:rPr lang="fr-CH" dirty="0">
                <a:effectLst/>
              </a:rPr>
              <a:t>des bonnes pratiques en matière de prescription et de remise des médicaments concernés.» (</a:t>
            </a:r>
            <a:r>
              <a:rPr lang="fr-CH" b="1" dirty="0">
                <a:effectLst/>
              </a:rPr>
              <a:t>17.08.21</a:t>
            </a:r>
            <a:r>
              <a:rPr lang="fr-CH" dirty="0">
                <a:effectLst/>
              </a:rPr>
              <a:t> via une circulaire cantonale)</a:t>
            </a:r>
          </a:p>
        </p:txBody>
      </p:sp>
    </p:spTree>
    <p:extLst>
      <p:ext uri="{BB962C8B-B14F-4D97-AF65-F5344CB8AC3E}">
        <p14:creationId xmlns:p14="http://schemas.microsoft.com/office/powerpoint/2010/main" val="2303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33F4C1-0D56-4C42-8259-B45AF71D4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 masque, la « vaccination » obligatoire « impossible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CB6B5-B3D6-8D48-B9A3-98E4E88C7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35690"/>
            <a:ext cx="3187774" cy="21213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36E821-6BFF-8842-AD00-00101C8F146F}"/>
              </a:ext>
            </a:extLst>
          </p:cNvPr>
          <p:cNvSpPr/>
          <p:nvPr/>
        </p:nvSpPr>
        <p:spPr>
          <a:xfrm>
            <a:off x="838200" y="4269392"/>
            <a:ext cx="26497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dirty="0"/>
              <a:t>Chef du service de prévention et contrôle de l’infection &amp; directeur du Centre Collaborateur pour l'OMS aux HUG.</a:t>
            </a:r>
          </a:p>
          <a:p>
            <a:r>
              <a:rPr lang="fr-CH" sz="1600" dirty="0"/>
              <a:t>(</a:t>
            </a:r>
            <a:r>
              <a:rPr lang="fr-CH" sz="1600" b="0" i="0" dirty="0">
                <a:effectLst/>
              </a:rPr>
              <a:t>Diplôme de médecin)</a:t>
            </a:r>
            <a:endParaRPr lang="fr-FR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D299F0-2641-F84A-9F7F-A8D5A6CFA518}"/>
              </a:ext>
            </a:extLst>
          </p:cNvPr>
          <p:cNvSpPr/>
          <p:nvPr/>
        </p:nvSpPr>
        <p:spPr>
          <a:xfrm>
            <a:off x="4814807" y="1388189"/>
            <a:ext cx="72273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b="1" dirty="0">
                <a:effectLst/>
              </a:rPr>
              <a:t>20.07.20</a:t>
            </a:r>
            <a:r>
              <a:rPr lang="fr-CH" sz="2000" dirty="0">
                <a:effectLst/>
              </a:rPr>
              <a:t> «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Ne faisons pas trop confiance au masque</a:t>
            </a:r>
            <a:r>
              <a:rPr lang="fr-CH" sz="2000" b="1" dirty="0">
                <a:effectLst/>
              </a:rPr>
              <a:t>.</a:t>
            </a:r>
            <a:r>
              <a:rPr lang="fr-CH" sz="2000" dirty="0">
                <a:effectLst/>
              </a:rPr>
              <a:t>»</a:t>
            </a:r>
          </a:p>
          <a:p>
            <a:r>
              <a:rPr lang="fr-CH" sz="2000" b="1" dirty="0">
                <a:effectLst/>
              </a:rPr>
              <a:t>22.08.20</a:t>
            </a:r>
            <a:r>
              <a:rPr lang="fr-CH" sz="2000" dirty="0">
                <a:effectLst/>
              </a:rPr>
              <a:t> «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Il est utile de porter un masque</a:t>
            </a:r>
            <a:r>
              <a:rPr lang="fr-CH" sz="2000" dirty="0">
                <a:effectLst/>
              </a:rPr>
              <a:t>.»</a:t>
            </a:r>
          </a:p>
          <a:p>
            <a:r>
              <a:rPr lang="fr-CH" sz="2000" b="1" dirty="0">
                <a:effectLst/>
              </a:rPr>
              <a:t>19.11.20</a:t>
            </a:r>
            <a:r>
              <a:rPr lang="fr-CH" sz="2000" dirty="0">
                <a:effectLst/>
              </a:rPr>
              <a:t>  «</a:t>
            </a:r>
            <a:r>
              <a:rPr lang="fr-CH" sz="2000" b="1" dirty="0">
                <a:effectLst/>
                <a:highlight>
                  <a:srgbClr val="FFFF00"/>
                </a:highlight>
              </a:rPr>
              <a:t>Il y a un point d'interrogation par rapport à l'efficacité [des masques]</a:t>
            </a:r>
            <a:r>
              <a:rPr lang="fr-CH" sz="2000" dirty="0">
                <a:effectLst/>
              </a:rPr>
              <a:t>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839094-395F-3949-8022-19BCD4F6C62D}"/>
              </a:ext>
            </a:extLst>
          </p:cNvPr>
          <p:cNvSpPr/>
          <p:nvPr/>
        </p:nvSpPr>
        <p:spPr>
          <a:xfrm>
            <a:off x="3156488" y="4269392"/>
            <a:ext cx="26497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dirty="0"/>
              <a:t>Et …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CH" sz="1600" b="1" dirty="0"/>
              <a:t>Professeur honoraire de l'Imperial </a:t>
            </a:r>
            <a:r>
              <a:rPr lang="fr-CH" sz="1600" b="1" dirty="0" err="1"/>
              <a:t>College</a:t>
            </a:r>
            <a:endParaRPr lang="fr-CH" sz="1600" b="1" dirty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CH" sz="1600" b="1" dirty="0"/>
              <a:t>Membre des comités éditoriaux de nombreux journaux scientifiques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CH" sz="1600" b="1" dirty="0"/>
              <a:t>Consultant éditorial pour The Lancet.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140D23-55F8-7240-93B1-8C6F968BE751}"/>
              </a:ext>
            </a:extLst>
          </p:cNvPr>
          <p:cNvSpPr/>
          <p:nvPr/>
        </p:nvSpPr>
        <p:spPr>
          <a:xfrm>
            <a:off x="1642146" y="3776949"/>
            <a:ext cx="1344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Didier </a:t>
            </a:r>
            <a:r>
              <a:rPr lang="fr-FR" b="1" dirty="0" err="1">
                <a:highlight>
                  <a:srgbClr val="C0C0C0"/>
                </a:highlight>
              </a:rPr>
              <a:t>Pittet</a:t>
            </a:r>
            <a:endParaRPr lang="fr-FR" b="1" dirty="0">
              <a:highlight>
                <a:srgbClr val="C0C0C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705ABA-32CD-7242-BF25-E13D13A38CD1}"/>
              </a:ext>
            </a:extLst>
          </p:cNvPr>
          <p:cNvSpPr/>
          <p:nvPr/>
        </p:nvSpPr>
        <p:spPr>
          <a:xfrm>
            <a:off x="4637977" y="3130618"/>
            <a:ext cx="74042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2400" dirty="0">
                <a:effectLst/>
              </a:rPr>
              <a:t>«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En Suisse on ne peut pas rendre un vaccin obligatoire</a:t>
            </a:r>
            <a:r>
              <a:rPr lang="fr-CH" sz="2400" dirty="0">
                <a:effectLst/>
              </a:rPr>
              <a:t>.» </a:t>
            </a:r>
          </a:p>
          <a:p>
            <a:r>
              <a:rPr lang="fr-CH" sz="2400" dirty="0">
                <a:effectLst/>
              </a:rPr>
              <a:t>(</a:t>
            </a:r>
            <a:r>
              <a:rPr lang="fr-CH" sz="2400" b="1" dirty="0">
                <a:effectLst/>
              </a:rPr>
              <a:t>10.09.20</a:t>
            </a:r>
            <a:r>
              <a:rPr lang="fr-CH" sz="2400" dirty="0">
                <a:effectLst/>
              </a:rPr>
              <a:t> sur LCI) </a:t>
            </a:r>
          </a:p>
        </p:txBody>
      </p:sp>
    </p:spTree>
    <p:extLst>
      <p:ext uri="{BB962C8B-B14F-4D97-AF65-F5344CB8AC3E}">
        <p14:creationId xmlns:p14="http://schemas.microsoft.com/office/powerpoint/2010/main" val="175470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11E83C-5525-8641-9F5D-04396AA39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 Barbecue de Monsieur </a:t>
            </a:r>
            <a:r>
              <a:rPr lang="fr-FR" b="1" dirty="0" err="1">
                <a:latin typeface="+mn-lt"/>
              </a:rPr>
              <a:t>Poggia</a:t>
            </a:r>
            <a:r>
              <a:rPr lang="fr-FR" b="1" dirty="0">
                <a:latin typeface="+mn-lt"/>
              </a:rPr>
              <a:t> 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71E635-1A0D-5744-912D-B46F87B70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125" y="1415758"/>
            <a:ext cx="3257775" cy="21679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E00507-AD47-E14D-88C7-F9BC4FC910E4}"/>
              </a:ext>
            </a:extLst>
          </p:cNvPr>
          <p:cNvSpPr/>
          <p:nvPr/>
        </p:nvSpPr>
        <p:spPr>
          <a:xfrm>
            <a:off x="7765080" y="3711453"/>
            <a:ext cx="26497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i="0" dirty="0">
                <a:effectLst/>
              </a:rPr>
              <a:t>Conseiller d’Etat du canton de Genève en charge de la santé </a:t>
            </a:r>
            <a:r>
              <a:rPr lang="fr-CH" sz="1600" dirty="0"/>
              <a:t>(</a:t>
            </a:r>
            <a:r>
              <a:rPr lang="fr-CH" sz="1600" b="0" i="0" dirty="0">
                <a:effectLst/>
              </a:rPr>
              <a:t>Avocat !)</a:t>
            </a:r>
            <a:endParaRPr lang="fr-FR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D1791-88BF-6E4A-9C6B-BBE989117B06}"/>
              </a:ext>
            </a:extLst>
          </p:cNvPr>
          <p:cNvSpPr/>
          <p:nvPr/>
        </p:nvSpPr>
        <p:spPr>
          <a:xfrm>
            <a:off x="1110712" y="506847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dirty="0">
                <a:effectLst/>
                <a:latin typeface="var(--font-noto)"/>
              </a:rPr>
              <a:t>Ce dimanche </a:t>
            </a:r>
            <a:r>
              <a:rPr lang="fr-CH" b="1" dirty="0">
                <a:effectLst/>
                <a:latin typeface="var(--font-noto)"/>
              </a:rPr>
              <a:t>28.06.20</a:t>
            </a:r>
            <a:r>
              <a:rPr lang="fr-CH" dirty="0">
                <a:effectLst/>
                <a:latin typeface="var(--font-noto)"/>
              </a:rPr>
              <a:t>, le Mouvement citoyens genevois (MCG) organisait </a:t>
            </a:r>
            <a:r>
              <a:rPr lang="fr-CH" b="1" dirty="0">
                <a:effectLst/>
                <a:latin typeface="var(--font-noto)"/>
              </a:rPr>
              <a:t>son traditionnel barbecue de fin d’année</a:t>
            </a:r>
            <a:r>
              <a:rPr lang="fr-CH" dirty="0">
                <a:effectLst/>
                <a:latin typeface="var(--font-noto)"/>
              </a:rPr>
              <a:t>. Une après-midi assurément joviale !</a:t>
            </a:r>
            <a:endParaRPr lang="fr-CH" dirty="0">
              <a:solidFill>
                <a:srgbClr val="000000"/>
              </a:solidFill>
              <a:latin typeface="Times" pitchFamily="2" charset="0"/>
            </a:endParaRPr>
          </a:p>
          <a:p>
            <a:r>
              <a:rPr lang="fr-CH" sz="2000" dirty="0">
                <a:highlight>
                  <a:srgbClr val="FFFF00"/>
                </a:highlight>
              </a:rPr>
              <a:t>200 personnes sont présentes sans masque. </a:t>
            </a:r>
            <a:r>
              <a:rPr lang="fr-CH" sz="2000" b="1" dirty="0">
                <a:highlight>
                  <a:srgbClr val="FFFF00"/>
                </a:highlight>
              </a:rPr>
              <a:t>Mais ce n’est pas  grave car il parlait à ses amis "en biais".</a:t>
            </a:r>
          </a:p>
          <a:p>
            <a:endParaRPr lang="fr-CH" b="0" i="0" dirty="0">
              <a:solidFill>
                <a:srgbClr val="000000"/>
              </a:solidFill>
              <a:effectLst/>
              <a:latin typeface="Time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1EEDFA-43C7-0442-A472-AB80EB4A6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712" y="1782833"/>
            <a:ext cx="3435965" cy="32856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9AB071-BE07-CB46-992F-20CFEFE84532}"/>
              </a:ext>
            </a:extLst>
          </p:cNvPr>
          <p:cNvSpPr/>
          <p:nvPr/>
        </p:nvSpPr>
        <p:spPr>
          <a:xfrm>
            <a:off x="8780551" y="3240987"/>
            <a:ext cx="1512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highlight>
                  <a:srgbClr val="C0C0C0"/>
                </a:highlight>
              </a:rPr>
              <a:t>Mauro </a:t>
            </a:r>
            <a:r>
              <a:rPr lang="fr-FR" b="1" dirty="0" err="1">
                <a:highlight>
                  <a:srgbClr val="C0C0C0"/>
                </a:highlight>
              </a:rPr>
              <a:t>Poggia</a:t>
            </a:r>
            <a:endParaRPr lang="fr-FR" b="1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268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11E83C-5525-8641-9F5D-04396AA39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… le Rigi et l’erreur de casting pour les soignants non « vaccinés 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5A4E76-B899-1141-BA12-CD271FAAE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992" y="1912857"/>
            <a:ext cx="5962752" cy="386801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E9D7BC7A-06C1-4243-833C-1645C0F2B633}"/>
                  </a:ext>
                </a:extLst>
              </p14:cNvPr>
              <p14:cNvContentPartPr/>
              <p14:nvPr/>
            </p14:nvContentPartPr>
            <p14:xfrm>
              <a:off x="5664826" y="2182466"/>
              <a:ext cx="1514160" cy="147528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E9D7BC7A-06C1-4243-833C-1645C0F2B6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0813" y="2074466"/>
                <a:ext cx="1621826" cy="169092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46E0D46-A711-0C4B-9BDA-124AB729D699}"/>
              </a:ext>
            </a:extLst>
          </p:cNvPr>
          <p:cNvSpPr/>
          <p:nvPr/>
        </p:nvSpPr>
        <p:spPr>
          <a:xfrm>
            <a:off x="4765517" y="5780868"/>
            <a:ext cx="65378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600" b="1" dirty="0">
                <a:effectLst/>
              </a:rPr>
              <a:t>Mauro </a:t>
            </a:r>
            <a:r>
              <a:rPr lang="fr-CH" sz="1600" b="1" dirty="0" err="1">
                <a:effectLst/>
              </a:rPr>
              <a:t>Poggia</a:t>
            </a:r>
            <a:r>
              <a:rPr lang="fr-CH" sz="1600" b="1" dirty="0">
                <a:effectLst/>
              </a:rPr>
              <a:t> en virée avec ses collègues sur le </a:t>
            </a:r>
            <a:r>
              <a:rPr lang="fr-CH" sz="1600" b="1" dirty="0" err="1">
                <a:effectLst/>
              </a:rPr>
              <a:t>Rigibahn</a:t>
            </a:r>
            <a:r>
              <a:rPr lang="fr-CH" sz="1600" b="1" dirty="0">
                <a:effectLst/>
              </a:rPr>
              <a:t> fin septembre 2021. </a:t>
            </a:r>
          </a:p>
          <a:p>
            <a:r>
              <a:rPr lang="fr-CH" dirty="0">
                <a:effectLst/>
                <a:highlight>
                  <a:srgbClr val="FFFF00"/>
                </a:highlight>
              </a:rPr>
              <a:t>Être collé-serré avec ses congénères et ne pas porter de masque ne semble pas lui poser le moindre problème.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D8CD6-B7F4-5C4B-9134-49CD710BD943}"/>
              </a:ext>
            </a:extLst>
          </p:cNvPr>
          <p:cNvSpPr/>
          <p:nvPr/>
        </p:nvSpPr>
        <p:spPr>
          <a:xfrm>
            <a:off x="604434" y="2182466"/>
            <a:ext cx="38745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dirty="0">
                <a:effectLst/>
              </a:rPr>
              <a:t>"</a:t>
            </a:r>
            <a:r>
              <a:rPr lang="fr-CH" sz="2400" b="1" dirty="0" err="1">
                <a:effectLst/>
                <a:highlight>
                  <a:srgbClr val="FFFF00"/>
                </a:highlight>
              </a:rPr>
              <a:t>Un.e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 </a:t>
            </a:r>
            <a:r>
              <a:rPr lang="fr-CH" sz="2400" b="1" dirty="0" err="1">
                <a:effectLst/>
                <a:highlight>
                  <a:srgbClr val="FFFF00"/>
                </a:highlight>
              </a:rPr>
              <a:t>soignant.e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 </a:t>
            </a:r>
            <a:r>
              <a:rPr lang="fr-CH" sz="2400" dirty="0">
                <a:effectLst/>
                <a:highlight>
                  <a:srgbClr val="FFFF00"/>
                </a:highlight>
              </a:rPr>
              <a:t>qui doit prendre en charge des patients potentiellement vulnérables et </a:t>
            </a:r>
            <a:r>
              <a:rPr lang="fr-CH" sz="2400" b="1" dirty="0">
                <a:effectLst/>
                <a:highlight>
                  <a:srgbClr val="FFFF00"/>
                </a:highlight>
              </a:rPr>
              <a:t>qui refuse de se faire vacciner contre la Covid-19 est une erreur de casting</a:t>
            </a:r>
            <a:r>
              <a:rPr lang="fr-CH" sz="2400" b="1" dirty="0">
                <a:effectLst/>
              </a:rPr>
              <a:t>.</a:t>
            </a:r>
            <a:r>
              <a:rPr lang="fr-CH" sz="2400" dirty="0">
                <a:effectLst/>
              </a:rPr>
              <a:t>" </a:t>
            </a:r>
          </a:p>
          <a:p>
            <a:r>
              <a:rPr lang="fr-CH" sz="2000" dirty="0">
                <a:effectLst/>
              </a:rPr>
              <a:t>(</a:t>
            </a:r>
            <a:r>
              <a:rPr lang="fr-CH" sz="2000" b="1" dirty="0">
                <a:effectLst/>
              </a:rPr>
              <a:t>juillet 2021 </a:t>
            </a:r>
            <a:r>
              <a:rPr lang="fr-CH" sz="2000" dirty="0">
                <a:effectLst/>
              </a:rPr>
              <a:t>sur LinkedIn)</a:t>
            </a:r>
          </a:p>
        </p:txBody>
      </p:sp>
    </p:spTree>
    <p:extLst>
      <p:ext uri="{BB962C8B-B14F-4D97-AF65-F5344CB8AC3E}">
        <p14:creationId xmlns:p14="http://schemas.microsoft.com/office/powerpoint/2010/main" val="267562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5BE9A-E600-BE45-B808-5BA3B2B8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COVID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45F55-8219-9746-92DD-9F9B42D3E867}"/>
              </a:ext>
            </a:extLst>
          </p:cNvPr>
          <p:cNvSpPr/>
          <p:nvPr/>
        </p:nvSpPr>
        <p:spPr>
          <a:xfrm>
            <a:off x="838200" y="1477549"/>
            <a:ext cx="568658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/>
              <a:t>Rapport sur la situation épidémiologique en Suisse </a:t>
            </a:r>
            <a:r>
              <a:rPr lang="fr-CH" sz="2000" dirty="0"/>
              <a:t>et dans la Principauté de Liechtenstein</a:t>
            </a:r>
          </a:p>
          <a:p>
            <a:r>
              <a:rPr lang="fr-CH" sz="2000" dirty="0"/>
              <a:t>semaine 39 – (</a:t>
            </a:r>
            <a:r>
              <a:rPr lang="fr-CH" sz="2000" b="1" dirty="0"/>
              <a:t>27.9.-3.10.2021</a:t>
            </a:r>
            <a:r>
              <a:rPr lang="fr-CH" sz="2000" dirty="0"/>
              <a:t>)</a:t>
            </a:r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476D3-F18E-504D-9290-63E835DC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036" y="613651"/>
            <a:ext cx="4343400" cy="1358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044665-3BBC-2748-997B-EBE18A659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087" y="2331362"/>
            <a:ext cx="7664018" cy="1507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0991FA-91D5-7645-A4E8-F825343C6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935" y="3855513"/>
            <a:ext cx="11049264" cy="12474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BCF38FD2-EE1F-3A4B-9F8C-BE407B77E4D2}"/>
                  </a:ext>
                </a:extLst>
              </p14:cNvPr>
              <p14:cNvContentPartPr/>
              <p14:nvPr/>
            </p14:nvContentPartPr>
            <p14:xfrm>
              <a:off x="4968226" y="4949664"/>
              <a:ext cx="734400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BCF38FD2-EE1F-3A4B-9F8C-BE407B77E4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14586" y="4841664"/>
                <a:ext cx="842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EA8AD8B2-9D23-BD45-AC9E-E3041EA4F413}"/>
                  </a:ext>
                </a:extLst>
              </p14:cNvPr>
              <p14:cNvContentPartPr/>
              <p14:nvPr/>
            </p14:nvContentPartPr>
            <p14:xfrm>
              <a:off x="8067106" y="4983504"/>
              <a:ext cx="230400" cy="345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EA8AD8B2-9D23-BD45-AC9E-E3041EA4F4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13466" y="4875864"/>
                <a:ext cx="33804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A0A74FBC-F71F-DD4B-BBF3-54796DA328D8}"/>
                  </a:ext>
                </a:extLst>
              </p14:cNvPr>
              <p14:cNvContentPartPr/>
              <p14:nvPr/>
            </p14:nvContentPartPr>
            <p14:xfrm>
              <a:off x="10326826" y="4993224"/>
              <a:ext cx="33228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A0A74FBC-F71F-DD4B-BBF3-54796DA328D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272826" y="4885224"/>
                <a:ext cx="43992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9ADE288E-E169-9F4B-AD6C-F1CC6893D0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935" y="5166294"/>
            <a:ext cx="1765300" cy="3048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0DFCAA-4A09-8447-92D4-ED950C130F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9136" y="5534378"/>
            <a:ext cx="10845800" cy="1333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66EEC56D-B43F-594D-9C50-56EB2288CF45}"/>
                  </a:ext>
                </a:extLst>
              </p14:cNvPr>
              <p14:cNvContentPartPr/>
              <p14:nvPr/>
            </p14:nvContentPartPr>
            <p14:xfrm>
              <a:off x="5002786" y="6699984"/>
              <a:ext cx="6789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66EEC56D-B43F-594D-9C50-56EB2288CF4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48786" y="6592344"/>
                <a:ext cx="786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95C46AC0-6237-9244-ACC7-71A0CB6CBEC0}"/>
                  </a:ext>
                </a:extLst>
              </p14:cNvPr>
              <p14:cNvContentPartPr/>
              <p14:nvPr/>
            </p14:nvContentPartPr>
            <p14:xfrm>
              <a:off x="7913026" y="6681264"/>
              <a:ext cx="371160" cy="9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95C46AC0-6237-9244-ACC7-71A0CB6CBEC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59386" y="6573264"/>
                <a:ext cx="47880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8AA4FA55-A444-7A46-97BF-56347BB64569}"/>
                  </a:ext>
                </a:extLst>
              </p14:cNvPr>
              <p14:cNvContentPartPr/>
              <p14:nvPr/>
            </p14:nvContentPartPr>
            <p14:xfrm>
              <a:off x="10155106" y="6674784"/>
              <a:ext cx="33624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8AA4FA55-A444-7A46-97BF-56347BB6456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101466" y="6566784"/>
                <a:ext cx="44388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95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5BE9A-E600-BE45-B808-5BA3B2B8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COVID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45F55-8219-9746-92DD-9F9B42D3E867}"/>
              </a:ext>
            </a:extLst>
          </p:cNvPr>
          <p:cNvSpPr/>
          <p:nvPr/>
        </p:nvSpPr>
        <p:spPr>
          <a:xfrm>
            <a:off x="838200" y="1477549"/>
            <a:ext cx="568658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/>
              <a:t>Rapport sur la situation épidémiologique en Suisse </a:t>
            </a:r>
            <a:r>
              <a:rPr lang="fr-CH" sz="2000" dirty="0"/>
              <a:t>et dans la Principauté de Liechtenstein</a:t>
            </a:r>
          </a:p>
          <a:p>
            <a:r>
              <a:rPr lang="fr-CH" sz="2000" dirty="0"/>
              <a:t>semaine 39 – (</a:t>
            </a:r>
            <a:r>
              <a:rPr lang="fr-CH" sz="2000" b="1" dirty="0"/>
              <a:t>27.9.-3.10.2021</a:t>
            </a:r>
            <a:r>
              <a:rPr lang="fr-CH" sz="2000" dirty="0"/>
              <a:t>)</a:t>
            </a:r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476D3-F18E-504D-9290-63E835DC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036" y="613651"/>
            <a:ext cx="4343400" cy="1358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29C689-5300-2A4F-8A9D-7EEEC5DD3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69" y="2221077"/>
            <a:ext cx="5648457" cy="45145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472D12-26FC-584C-ADF8-EA7F85AF2581}"/>
                  </a:ext>
                </a:extLst>
              </p14:cNvPr>
              <p14:cNvContentPartPr/>
              <p14:nvPr/>
            </p14:nvContentPartPr>
            <p14:xfrm>
              <a:off x="4596346" y="3994584"/>
              <a:ext cx="40572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472D12-26FC-584C-ADF8-EA7F85AF25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2706" y="3886944"/>
                <a:ext cx="513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F0F4482-BDF7-BF40-9C1D-9DBE19034AA0}"/>
                  </a:ext>
                </a:extLst>
              </p14:cNvPr>
              <p14:cNvContentPartPr/>
              <p14:nvPr/>
            </p14:nvContentPartPr>
            <p14:xfrm>
              <a:off x="4585186" y="4280784"/>
              <a:ext cx="650520" cy="54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F0F4482-BDF7-BF40-9C1D-9DBE19034AA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31546" y="4173144"/>
                <a:ext cx="7581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04F3C6C2-2E63-3648-A512-361C341F5C8E}"/>
                  </a:ext>
                </a:extLst>
              </p14:cNvPr>
              <p14:cNvContentPartPr/>
              <p14:nvPr/>
            </p14:nvContentPartPr>
            <p14:xfrm>
              <a:off x="6709906" y="4011864"/>
              <a:ext cx="24228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04F3C6C2-2E63-3648-A512-361C341F5C8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56266" y="3904224"/>
                <a:ext cx="349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13EEB147-8A34-5C44-A704-F0AC53EB6D4E}"/>
                  </a:ext>
                </a:extLst>
              </p14:cNvPr>
              <p14:cNvContentPartPr/>
              <p14:nvPr/>
            </p14:nvContentPartPr>
            <p14:xfrm>
              <a:off x="6736546" y="4268184"/>
              <a:ext cx="22752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13EEB147-8A34-5C44-A704-F0AC53EB6D4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82906" y="4160544"/>
                <a:ext cx="33516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10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5BE9A-E600-BE45-B808-5BA3B2B8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COVID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C32562-A1C6-C445-80F3-5822F07C1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86" y="5206840"/>
            <a:ext cx="4694619" cy="14993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97590F-DA0E-8B41-B756-2E22D33B3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8750"/>
            <a:ext cx="5918200" cy="6540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346C0A-0CB7-7743-835E-AA0E80607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1462088"/>
            <a:ext cx="9810057" cy="3822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9FF792-448F-584E-BB7E-29CD4044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8" y="1954516"/>
            <a:ext cx="9810056" cy="4034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3E601B-CF72-BA40-B4AB-E833BF577E44}"/>
              </a:ext>
            </a:extLst>
          </p:cNvPr>
          <p:cNvSpPr/>
          <p:nvPr/>
        </p:nvSpPr>
        <p:spPr>
          <a:xfrm>
            <a:off x="838200" y="2448578"/>
            <a:ext cx="54696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La Suisse compte moins de morts </a:t>
            </a:r>
          </a:p>
          <a:p>
            <a:r>
              <a:rPr lang="fr-CH" sz="2400" b="1" dirty="0">
                <a:solidFill>
                  <a:srgbClr val="1A1A1A"/>
                </a:solidFill>
                <a:highlight>
                  <a:srgbClr val="FFFF00"/>
                </a:highlight>
              </a:rPr>
              <a:t>en 2021 qu’en :</a:t>
            </a:r>
          </a:p>
          <a:p>
            <a:pPr marL="1514475" indent="-26035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1A1A1A"/>
                </a:solidFill>
              </a:rPr>
              <a:t>2015</a:t>
            </a:r>
          </a:p>
          <a:p>
            <a:pPr marL="1514475" indent="-26035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1A1A1A"/>
                </a:solidFill>
              </a:rPr>
              <a:t>2018</a:t>
            </a:r>
          </a:p>
          <a:p>
            <a:pPr marL="1514475" indent="-26035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1A1A1A"/>
                </a:solidFill>
              </a:rPr>
              <a:t>2019</a:t>
            </a:r>
          </a:p>
          <a:p>
            <a:pPr marL="1514475" indent="-26035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1A1A1A"/>
                </a:solidFill>
              </a:rPr>
              <a:t>2020</a:t>
            </a:r>
            <a:endParaRPr lang="fr-FR" sz="28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74E07E86-9BD1-6041-884A-DD9A0B80EE76}"/>
                  </a:ext>
                </a:extLst>
              </p14:cNvPr>
              <p14:cNvContentPartPr/>
              <p14:nvPr/>
            </p14:nvContentPartPr>
            <p14:xfrm>
              <a:off x="9929386" y="2176584"/>
              <a:ext cx="56412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74E07E86-9BD1-6041-884A-DD9A0B80EE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75746" y="2068584"/>
                <a:ext cx="6717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A33E52A-99B4-0248-A5D3-2B403A47B3A4}"/>
                  </a:ext>
                </a:extLst>
              </p14:cNvPr>
              <p14:cNvContentPartPr/>
              <p14:nvPr/>
            </p14:nvContentPartPr>
            <p14:xfrm>
              <a:off x="5669506" y="2169744"/>
              <a:ext cx="582120" cy="82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A33E52A-99B4-0248-A5D3-2B403A47B3A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15866" y="2062104"/>
                <a:ext cx="68976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A401E4B-6C20-1740-8ED8-E8B9E02BE300}"/>
                  </a:ext>
                </a:extLst>
              </p14:cNvPr>
              <p14:cNvContentPartPr/>
              <p14:nvPr/>
            </p14:nvContentPartPr>
            <p14:xfrm>
              <a:off x="7800346" y="2129784"/>
              <a:ext cx="597240" cy="2052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A401E4B-6C20-1740-8ED8-E8B9E02BE30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46706" y="2022144"/>
                <a:ext cx="70488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6592DEAF-DD66-EE4A-9A7A-13AAA938FC69}"/>
                  </a:ext>
                </a:extLst>
              </p14:cNvPr>
              <p14:cNvContentPartPr/>
              <p14:nvPr/>
            </p14:nvContentPartPr>
            <p14:xfrm>
              <a:off x="8497666" y="2179104"/>
              <a:ext cx="585360" cy="43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6592DEAF-DD66-EE4A-9A7A-13AAA938FC6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43666" y="2071464"/>
                <a:ext cx="6930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2DC874BE-7E99-D043-A641-B210D5AAAB38}"/>
                  </a:ext>
                </a:extLst>
              </p14:cNvPr>
              <p14:cNvContentPartPr/>
              <p14:nvPr/>
            </p14:nvContentPartPr>
            <p14:xfrm>
              <a:off x="9190666" y="2179104"/>
              <a:ext cx="59148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2DC874BE-7E99-D043-A641-B210D5AAAB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136666" y="2071464"/>
                <a:ext cx="69912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442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5BE9A-E600-BE45-B808-5BA3B2B8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COVID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77397D-795A-9B4A-AC02-51A12BC96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38" y="1166677"/>
            <a:ext cx="3810000" cy="660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53D4D-A4C3-4E49-87BA-A77F85AC5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338" y="1963465"/>
            <a:ext cx="4787900" cy="3822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E64DFB-F833-984C-9AEA-CE85E0772D12}"/>
              </a:ext>
            </a:extLst>
          </p:cNvPr>
          <p:cNvSpPr/>
          <p:nvPr/>
        </p:nvSpPr>
        <p:spPr>
          <a:xfrm>
            <a:off x="838200" y="2448578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400" b="0" i="0" dirty="0">
                <a:solidFill>
                  <a:srgbClr val="1A1A1A"/>
                </a:solidFill>
                <a:effectLst/>
              </a:rPr>
              <a:t>«</a:t>
            </a:r>
            <a:r>
              <a:rPr lang="fr-CH" sz="2400" b="1" i="0" dirty="0">
                <a:solidFill>
                  <a:srgbClr val="1A1A1A"/>
                </a:solidFill>
                <a:effectLst/>
              </a:rPr>
              <a:t>Nous n’avons jamais eu aussi peu de lits de soins intensifs. Il y a quelque chose qui ne va pas</a:t>
            </a:r>
            <a:r>
              <a:rPr lang="fr-CH" sz="2400" b="0" i="0" dirty="0">
                <a:solidFill>
                  <a:srgbClr val="1A1A1A"/>
                </a:solidFill>
                <a:effectLst/>
              </a:rPr>
              <a:t>.» </a:t>
            </a:r>
          </a:p>
          <a:p>
            <a:r>
              <a:rPr lang="fr-CH" b="0" i="0" dirty="0">
                <a:solidFill>
                  <a:srgbClr val="1A1A1A"/>
                </a:solidFill>
                <a:effectLst/>
              </a:rPr>
              <a:t>De tels messages circulent sur les réseaux sociaux</a:t>
            </a:r>
          </a:p>
          <a:p>
            <a:r>
              <a:rPr lang="fr-CH" b="0" i="0" dirty="0">
                <a:solidFill>
                  <a:srgbClr val="1A1A1A"/>
                </a:solidFill>
                <a:effectLst/>
              </a:rPr>
              <a:t>Un regard sur les chiffres le montre. </a:t>
            </a:r>
          </a:p>
          <a:p>
            <a:r>
              <a:rPr lang="fr-CH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Le 11 avril 2020, en plein milieu de la première vague, 1556 lits en soins intensifs étaient disponibles, dont 776 étaient inoccupés. </a:t>
            </a:r>
          </a:p>
          <a:p>
            <a:r>
              <a:rPr lang="fr-CH" b="0" i="0" dirty="0">
                <a:solidFill>
                  <a:srgbClr val="1A1A1A"/>
                </a:solidFill>
                <a:effectLst/>
              </a:rPr>
              <a:t>Puis en novembre de la même année, durant le pic de la deuxième vague, on dénombrait 1127 lits disponibles dont 279 inoccupés. </a:t>
            </a:r>
          </a:p>
          <a:p>
            <a:r>
              <a:rPr lang="fr-CH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Ce mardi (27 août), selon le site de l’OFSP, 155 des 828 lits de soins aigus étaient encore inoccupés.</a:t>
            </a:r>
            <a:endParaRPr lang="fr-FR" b="1" dirty="0">
              <a:highlight>
                <a:srgbClr val="FFFF00"/>
              </a:highlight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EB0361-1683-644F-BFF8-B76B5FB2E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197" y="1963465"/>
            <a:ext cx="1066800" cy="279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77D0CD-506C-5C49-B75C-AF5031EC8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997" y="1607052"/>
            <a:ext cx="711200" cy="774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35192718-C081-D740-806E-C6AEA8066C3C}"/>
                  </a:ext>
                </a:extLst>
              </p14:cNvPr>
              <p14:cNvContentPartPr/>
              <p14:nvPr/>
            </p14:nvContentPartPr>
            <p14:xfrm>
              <a:off x="11156986" y="5363664"/>
              <a:ext cx="6609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35192718-C081-D740-806E-C6AEA8066C3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02986" y="5256024"/>
                <a:ext cx="768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B6691B9-BA8C-3F40-BE9B-BB113C9CFAE2}"/>
                  </a:ext>
                </a:extLst>
              </p14:cNvPr>
              <p14:cNvContentPartPr/>
              <p14:nvPr/>
            </p14:nvContentPartPr>
            <p14:xfrm>
              <a:off x="11042506" y="3836904"/>
              <a:ext cx="712080" cy="342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B6691B9-BA8C-3F40-BE9B-BB113C9CFAE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988866" y="3729264"/>
                <a:ext cx="81972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199A95FB-3770-CE43-BD6B-D7F0D193B716}"/>
                  </a:ext>
                </a:extLst>
              </p14:cNvPr>
              <p14:cNvContentPartPr/>
              <p14:nvPr/>
            </p14:nvContentPartPr>
            <p14:xfrm>
              <a:off x="7218946" y="2099184"/>
              <a:ext cx="3062520" cy="3492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199A95FB-3770-CE43-BD6B-D7F0D193B71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65306" y="1991184"/>
                <a:ext cx="317016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B017C76F-8292-E944-A580-57033DFEE4B7}"/>
                  </a:ext>
                </a:extLst>
              </p14:cNvPr>
              <p14:cNvContentPartPr/>
              <p14:nvPr/>
            </p14:nvContentPartPr>
            <p14:xfrm>
              <a:off x="7254946" y="4497144"/>
              <a:ext cx="3335760" cy="759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B017C76F-8292-E944-A580-57033DFEE4B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00946" y="4389144"/>
                <a:ext cx="3443400" cy="2916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FD479FF-3D6D-814C-8170-B441F2E44B40}"/>
              </a:ext>
            </a:extLst>
          </p:cNvPr>
          <p:cNvSpPr/>
          <p:nvPr/>
        </p:nvSpPr>
        <p:spPr>
          <a:xfrm>
            <a:off x="7838715" y="5640087"/>
            <a:ext cx="43532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3,4% au 25.08 </a:t>
            </a:r>
            <a:r>
              <a:rPr lang="fr-CH" sz="2400" b="1" i="0" dirty="0">
                <a:solidFill>
                  <a:srgbClr val="1A1A1A"/>
                </a:solidFill>
                <a:effectLst/>
              </a:rPr>
              <a:t>(pendant la consultation sur le certificat COVID)</a:t>
            </a:r>
            <a:endParaRPr lang="fr-CH" sz="2400" b="1" dirty="0">
              <a:solidFill>
                <a:srgbClr val="1A1A1A"/>
              </a:solidFill>
            </a:endParaRPr>
          </a:p>
          <a:p>
            <a:pPr marL="1254125"/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82667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2E61814-F396-0E48-A470-3C984A51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32" y="332342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Les chiffres du « Vaccin 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D61160-7FFD-F544-9BAA-1EB97AA87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660" y="2203028"/>
            <a:ext cx="3009900" cy="19494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A94C97-E4B1-914C-A765-CCA995051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722" y="332342"/>
            <a:ext cx="3069898" cy="1949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6408CF-9AEB-214B-9E20-C8AD0732B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32" y="2476491"/>
            <a:ext cx="4038600" cy="469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AADC59-248C-3D46-8488-805704383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32" y="1562257"/>
            <a:ext cx="3009900" cy="965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8C5964-8F1D-1B4A-AF28-0C734DE94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32" y="3177753"/>
            <a:ext cx="6625096" cy="85715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885770-B770-1A45-A7E4-D5DD204B4A4B}"/>
              </a:ext>
            </a:extLst>
          </p:cNvPr>
          <p:cNvSpPr/>
          <p:nvPr/>
        </p:nvSpPr>
        <p:spPr>
          <a:xfrm>
            <a:off x="5415766" y="4597161"/>
            <a:ext cx="252415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3600" i="0" dirty="0">
                <a:effectLst/>
                <a:latin typeface="Kohinoor Gujarati" pitchFamily="2" charset="0"/>
                <a:ea typeface="Helvetica Neue" panose="02000503000000020004" pitchFamily="2" charset="0"/>
                <a:cs typeface="Kohinoor Gujarati" pitchFamily="2" charset="0"/>
              </a:rPr>
              <a:t>5 555 600</a:t>
            </a:r>
            <a:endParaRPr lang="fr-FR" sz="3600" dirty="0">
              <a:latin typeface="Kohinoor Gujarati" pitchFamily="2" charset="0"/>
              <a:ea typeface="Helvetica Neue" panose="02000503000000020004" pitchFamily="2" charset="0"/>
              <a:cs typeface="Kohinoor Gujarati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B0518F-CC63-D34F-B5EB-DFA8EFC55345}"/>
              </a:ext>
            </a:extLst>
          </p:cNvPr>
          <p:cNvSpPr/>
          <p:nvPr/>
        </p:nvSpPr>
        <p:spPr>
          <a:xfrm>
            <a:off x="5415766" y="5126697"/>
            <a:ext cx="1321468" cy="3539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1700" i="0" dirty="0">
                <a:effectLst/>
                <a:latin typeface="Kohinoor Gujarati" pitchFamily="2" charset="0"/>
                <a:ea typeface="Helvetica Neue" panose="02000503000000020004" pitchFamily="2" charset="0"/>
                <a:cs typeface="Kohinoor Gujarati" pitchFamily="2" charset="0"/>
              </a:rPr>
              <a:t>(3.10.2021)</a:t>
            </a:r>
            <a:endParaRPr lang="fr-FR" sz="1700" dirty="0">
              <a:latin typeface="Kohinoor Gujarati" pitchFamily="2" charset="0"/>
              <a:ea typeface="Helvetica Neue" panose="02000503000000020004" pitchFamily="2" charset="0"/>
              <a:cs typeface="Kohinoor Gujarati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365F20-8951-F743-A0B0-80B50BDBF9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8901" y="4022925"/>
            <a:ext cx="4122846" cy="5518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36C7E4-04D5-0E42-B0A7-648060450E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541" y="4073336"/>
            <a:ext cx="4762500" cy="2374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21DB9206-E889-9147-8CB6-B7D66F9FB6A9}"/>
                  </a:ext>
                </a:extLst>
              </p14:cNvPr>
              <p14:cNvContentPartPr/>
              <p14:nvPr/>
            </p14:nvContentPartPr>
            <p14:xfrm>
              <a:off x="4401586" y="4916544"/>
              <a:ext cx="739080" cy="468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21DB9206-E889-9147-8CB6-B7D66F9FB6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7586" y="4808904"/>
                <a:ext cx="84672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678598E0-F21D-4144-85C2-82223A53E591}"/>
                  </a:ext>
                </a:extLst>
              </p14:cNvPr>
              <p14:cNvContentPartPr/>
              <p14:nvPr/>
            </p14:nvContentPartPr>
            <p14:xfrm>
              <a:off x="5479066" y="4804584"/>
              <a:ext cx="1978560" cy="5328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678598E0-F21D-4144-85C2-82223A53E59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25066" y="4696944"/>
                <a:ext cx="20862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C505D403-8C48-F445-AEA7-DC2A26B4FFFF}"/>
                  </a:ext>
                </a:extLst>
              </p14:cNvPr>
              <p14:cNvContentPartPr/>
              <p14:nvPr/>
            </p14:nvContentPartPr>
            <p14:xfrm>
              <a:off x="5509306" y="4922304"/>
              <a:ext cx="1923840" cy="9612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C505D403-8C48-F445-AEA7-DC2A26B4FFF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55666" y="4814304"/>
                <a:ext cx="2031480" cy="31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736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2E61814-F396-0E48-A470-3C984A51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« Vaccin 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79E2F4-7EBD-B546-B88B-1437DB9CA9CF}"/>
              </a:ext>
            </a:extLst>
          </p:cNvPr>
          <p:cNvSpPr/>
          <p:nvPr/>
        </p:nvSpPr>
        <p:spPr>
          <a:xfrm>
            <a:off x="7157294" y="1447814"/>
            <a:ext cx="466791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0" i="0" dirty="0">
                <a:effectLst/>
              </a:rPr>
              <a:t>Dans les cas considérés comme graves l’âge moyen était de </a:t>
            </a:r>
            <a:r>
              <a:rPr lang="fr-CH" sz="2400" b="1" i="0" dirty="0">
                <a:effectLst/>
              </a:rPr>
              <a:t>57,1 ans</a:t>
            </a:r>
            <a:r>
              <a:rPr lang="fr-CH" sz="2400" b="0" i="0" dirty="0">
                <a:effectLst/>
              </a:rPr>
              <a:t>, et dans les déclarations faisant état de décès concomitants à la vaccination la moyenne s’établissait à </a:t>
            </a:r>
            <a:r>
              <a:rPr lang="fr-CH" sz="2400" b="1" i="0" dirty="0">
                <a:effectLst/>
              </a:rPr>
              <a:t>80,1 ans</a:t>
            </a:r>
            <a:r>
              <a:rPr lang="fr-CH" sz="2400" b="0" i="0" dirty="0">
                <a:effectLst/>
              </a:rPr>
              <a:t>. </a:t>
            </a:r>
          </a:p>
          <a:p>
            <a:r>
              <a:rPr lang="fr-CH" sz="2400" b="1" i="0" dirty="0">
                <a:effectLst/>
                <a:highlight>
                  <a:srgbClr val="FFFF00"/>
                </a:highlight>
              </a:rPr>
              <a:t>Dans 145 de ces cas graves, l’on a dû déplorer le décès de la personne vaccinée après un laps de temps plus ou moins long</a:t>
            </a:r>
            <a:r>
              <a:rPr lang="fr-CH" sz="2400" b="0" i="0" dirty="0">
                <a:effectLst/>
              </a:rPr>
              <a:t>. </a:t>
            </a:r>
          </a:p>
          <a:p>
            <a:r>
              <a:rPr lang="fr-CH" sz="2400" b="1" i="0" dirty="0">
                <a:effectLst/>
              </a:rPr>
              <a:t>Malgré la concordance temporelle, rien n’indique concrètement que le vaccin est à l’origine du décès.</a:t>
            </a:r>
            <a:endParaRPr lang="fr-FR" sz="24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E09138-0B2F-5A42-9230-4FED0A25C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639" y="1595229"/>
            <a:ext cx="2044739" cy="7374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C319D4-1BDE-0E49-BB92-D22F08E15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68" y="2364525"/>
            <a:ext cx="1079500" cy="2794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238C7F-E4BD-6246-A7C4-19801F0F2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223" y="2752255"/>
            <a:ext cx="2304154" cy="16726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EE42C0-AB5D-814B-BA7E-92C55BCA8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223" y="4553131"/>
            <a:ext cx="2334289" cy="17141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9619A6-D137-C147-BEE4-DC5152D30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691" y="3763897"/>
            <a:ext cx="3454400" cy="25527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808DD3-8CA5-AA4A-B328-AF2F5619F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446" y="6444828"/>
            <a:ext cx="4343400" cy="381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A9C601-C41C-1B46-A023-15E9217FF429}"/>
              </a:ext>
            </a:extLst>
          </p:cNvPr>
          <p:cNvSpPr/>
          <p:nvPr/>
        </p:nvSpPr>
        <p:spPr>
          <a:xfrm>
            <a:off x="3437691" y="1517227"/>
            <a:ext cx="36930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0" i="0" dirty="0">
                <a:solidFill>
                  <a:srgbClr val="000000"/>
                </a:solidFill>
                <a:effectLst/>
                <a:latin typeface="Frutiger Neue"/>
              </a:rPr>
              <a:t>Déclarations d’effets indésirables </a:t>
            </a:r>
            <a:r>
              <a:rPr lang="fr-CH" sz="2400" b="1" i="0" dirty="0">
                <a:solidFill>
                  <a:srgbClr val="000000"/>
                </a:solidFill>
                <a:effectLst/>
                <a:latin typeface="Frutiger Neue"/>
              </a:rPr>
              <a:t>présumés</a:t>
            </a:r>
            <a:r>
              <a:rPr lang="fr-CH" sz="2400" b="0" i="0" dirty="0">
                <a:solidFill>
                  <a:srgbClr val="000000"/>
                </a:solidFill>
                <a:effectLst/>
                <a:latin typeface="Frutiger Neue"/>
              </a:rPr>
              <a:t> de vaccins contre le Covid-19 évaluées en Suisse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5696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5BA9DD-3F06-E940-8EF7-43EF1CBC8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840" y="1283112"/>
            <a:ext cx="2247676" cy="1455773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2E61814-F396-0E48-A470-3C984A51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Les chiffres du « Vaccin 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741E15-E664-3A44-9E3D-E93088D62B68}"/>
              </a:ext>
            </a:extLst>
          </p:cNvPr>
          <p:cNvSpPr/>
          <p:nvPr/>
        </p:nvSpPr>
        <p:spPr>
          <a:xfrm>
            <a:off x="1184624" y="2350996"/>
            <a:ext cx="6096000" cy="39087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b="0" i="0" dirty="0">
                <a:effectLst/>
                <a:latin typeface="noto-serif"/>
              </a:rPr>
              <a:t>La Confédération a signé à ce jour des contrats avec cinq fabricants: 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fr-CH" b="1" i="0" dirty="0" err="1">
                <a:effectLst/>
                <a:latin typeface="noto-serif"/>
              </a:rPr>
              <a:t>Moderna</a:t>
            </a:r>
            <a:r>
              <a:rPr lang="fr-CH" b="1" i="0" dirty="0">
                <a:effectLst/>
                <a:latin typeface="noto-serif"/>
              </a:rPr>
              <a:t> </a:t>
            </a:r>
            <a:r>
              <a:rPr lang="fr-CH" b="0" i="0" dirty="0">
                <a:effectLst/>
                <a:latin typeface="noto-serif"/>
              </a:rPr>
              <a:t>(13,5 millions de doses pour 2021 et 7 millions pour 2022)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fr-CH" b="1" i="0" dirty="0">
                <a:effectLst/>
                <a:latin typeface="noto-serif"/>
              </a:rPr>
              <a:t>Pfizer/</a:t>
            </a:r>
            <a:r>
              <a:rPr lang="fr-CH" b="1" i="0" dirty="0" err="1">
                <a:effectLst/>
                <a:latin typeface="noto-serif"/>
              </a:rPr>
              <a:t>BioNTech</a:t>
            </a:r>
            <a:r>
              <a:rPr lang="fr-CH" b="1" i="0" dirty="0">
                <a:effectLst/>
                <a:latin typeface="noto-serif"/>
              </a:rPr>
              <a:t> </a:t>
            </a:r>
            <a:r>
              <a:rPr lang="fr-CH" b="0" i="0" dirty="0">
                <a:effectLst/>
                <a:latin typeface="noto-serif"/>
              </a:rPr>
              <a:t>(environ 6 millions de doses pour 2021, 7 millions pour 2022 et 7 millions pour 2023)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fr-CH" b="1" i="0" dirty="0" err="1">
                <a:effectLst/>
                <a:latin typeface="noto-serif"/>
              </a:rPr>
              <a:t>AstraZeneca</a:t>
            </a:r>
            <a:r>
              <a:rPr lang="fr-CH" b="0" i="0" dirty="0">
                <a:effectLst/>
                <a:latin typeface="noto-serif"/>
              </a:rPr>
              <a:t> (environ 5,4 millions de doses, dont 4 millions sont remises au programme international COVAX)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fr-CH" b="1" i="0" dirty="0" err="1">
                <a:effectLst/>
                <a:latin typeface="noto-serif"/>
              </a:rPr>
              <a:t>Curevac</a:t>
            </a:r>
            <a:r>
              <a:rPr lang="fr-CH" b="0" i="0" dirty="0">
                <a:effectLst/>
                <a:latin typeface="noto-serif"/>
              </a:rPr>
              <a:t> (5 millions de doses) </a:t>
            </a:r>
            <a:endParaRPr lang="fr-CH" dirty="0">
              <a:latin typeface="noto-serif"/>
            </a:endParaRP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fr-CH" b="1" i="0" dirty="0" err="1">
                <a:effectLst/>
                <a:latin typeface="noto-serif"/>
              </a:rPr>
              <a:t>Novavax</a:t>
            </a:r>
            <a:r>
              <a:rPr lang="fr-CH" b="1" i="0" dirty="0">
                <a:effectLst/>
                <a:latin typeface="noto-serif"/>
              </a:rPr>
              <a:t> </a:t>
            </a:r>
            <a:r>
              <a:rPr lang="fr-CH" b="0" i="0" dirty="0">
                <a:effectLst/>
                <a:latin typeface="noto-serif"/>
              </a:rPr>
              <a:t>(6 millions de doses)</a:t>
            </a:r>
          </a:p>
          <a:p>
            <a:endParaRPr lang="fr-CH" sz="2000" b="0" i="0" dirty="0">
              <a:effectLst/>
              <a:latin typeface="noto-serif"/>
            </a:endParaRPr>
          </a:p>
          <a:p>
            <a:r>
              <a:rPr lang="fr-CH" sz="2400" b="1" dirty="0">
                <a:latin typeface="noto-serif"/>
              </a:rPr>
              <a:t>TOTAL = 56,9 millions de doses commandées.</a:t>
            </a:r>
          </a:p>
          <a:p>
            <a:r>
              <a:rPr lang="fr-CH" sz="2400" b="1" dirty="0">
                <a:highlight>
                  <a:srgbClr val="FFFF00"/>
                </a:highlight>
                <a:latin typeface="noto-serif"/>
              </a:rPr>
              <a:t>Ce qui fait 6,6 doses par Suisse…</a:t>
            </a:r>
            <a:endParaRPr lang="fr-FR" sz="2400" b="1" dirty="0">
              <a:highlight>
                <a:srgbClr val="FFFF00"/>
              </a:highligh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B21E93-14B3-5B45-8CE7-A460C4E1E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27" y="1881142"/>
            <a:ext cx="1206500" cy="279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1AD089-8D4B-7847-848A-E37A174FA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27" y="1487442"/>
            <a:ext cx="787400" cy="6731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FAD922-3AFE-C348-B82E-4AA3BC36B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6934" y="2368171"/>
            <a:ext cx="2323589" cy="7807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BC301C-39EA-6244-BBF6-9320CC49E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1492" y="4807593"/>
            <a:ext cx="2882900" cy="7906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F46775-7D85-8A4B-8C9C-A6F30FF395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5179" y="1083667"/>
            <a:ext cx="2087431" cy="13255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E48D7B-2609-E748-80B5-7BA6F7DE67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4845" y="3651907"/>
            <a:ext cx="977900" cy="266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297848-A5D1-BB4C-B7F4-F816F5F20E7A}"/>
              </a:ext>
            </a:extLst>
          </p:cNvPr>
          <p:cNvSpPr/>
          <p:nvPr/>
        </p:nvSpPr>
        <p:spPr>
          <a:xfrm>
            <a:off x="7573324" y="4140052"/>
            <a:ext cx="4012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202346"/>
                </a:solidFill>
                <a:effectLst/>
                <a:highlight>
                  <a:srgbClr val="FFFF00"/>
                </a:highlight>
              </a:rPr>
              <a:t>La Suisse achète 150’000 doses </a:t>
            </a:r>
          </a:p>
          <a:p>
            <a:r>
              <a:rPr lang="fr-CH" sz="2000" b="1" i="0" dirty="0">
                <a:solidFill>
                  <a:srgbClr val="202346"/>
                </a:solidFill>
                <a:effectLst/>
                <a:highlight>
                  <a:srgbClr val="FFFF00"/>
                </a:highlight>
              </a:rPr>
              <a:t>du vaccin de Johnson &amp; Johnson</a:t>
            </a:r>
            <a:endParaRPr lang="fr-FR" sz="2000" dirty="0">
              <a:highlight>
                <a:srgbClr val="FFFF00"/>
              </a:highlight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3BC4C-6B6E-C943-B054-610C5771AA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8894" y="3493157"/>
            <a:ext cx="1905000" cy="584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58AD-8474-6F43-B710-43F8E072D1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7305" y="2010998"/>
            <a:ext cx="1794561" cy="11941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8D275D-4633-FA4B-A9BB-0EA833D365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10336" y="1101185"/>
            <a:ext cx="2105016" cy="110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7937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certificat COVID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E86CF4-ACD9-DC4E-98CB-AEEF282585CA}"/>
              </a:ext>
            </a:extLst>
          </p:cNvPr>
          <p:cNvSpPr/>
          <p:nvPr/>
        </p:nvSpPr>
        <p:spPr>
          <a:xfrm>
            <a:off x="304800" y="1489712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400" b="1" i="0" dirty="0">
                <a:effectLst/>
                <a:highlight>
                  <a:srgbClr val="FFFF00"/>
                </a:highlight>
                <a:latin typeface="Frutiger Neue"/>
              </a:rPr>
              <a:t>4.06.2021 : </a:t>
            </a:r>
            <a:r>
              <a:rPr lang="fr-CH" sz="2400" b="0" i="0" dirty="0">
                <a:effectLst/>
                <a:highlight>
                  <a:srgbClr val="FFFF00"/>
                </a:highlight>
                <a:latin typeface="inherit"/>
              </a:rPr>
              <a:t> </a:t>
            </a:r>
            <a:r>
              <a:rPr lang="fr-CH" sz="2400" b="1" i="0" dirty="0">
                <a:effectLst/>
                <a:highlight>
                  <a:srgbClr val="FFFF00"/>
                </a:highlight>
                <a:latin typeface="inherit"/>
              </a:rPr>
              <a:t>le Conseil fédéral adopte l'ordonnance sur les certificats COVID</a:t>
            </a:r>
          </a:p>
          <a:p>
            <a:r>
              <a:rPr lang="fr-CH" sz="2000" i="0" dirty="0">
                <a:effectLst/>
                <a:latin typeface="Frutiger Neue"/>
              </a:rPr>
              <a:t>Les certificats COVID pour les personnes vaccinées, guéries ou testées pourront être établis comme prévu à partir de juin. </a:t>
            </a:r>
          </a:p>
          <a:p>
            <a:r>
              <a:rPr lang="fr-CH" sz="2000" b="1" i="0" dirty="0">
                <a:effectLst/>
                <a:highlight>
                  <a:srgbClr val="FFFF00"/>
                </a:highlight>
                <a:latin typeface="Frutiger Neue"/>
              </a:rPr>
              <a:t>Le certificat COVID est compatible avec le certificat COVID numérique de l'UE.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91975-029F-1944-86EB-9446C119539B}"/>
              </a:ext>
            </a:extLst>
          </p:cNvPr>
          <p:cNvSpPr/>
          <p:nvPr/>
        </p:nvSpPr>
        <p:spPr>
          <a:xfrm>
            <a:off x="5791200" y="3689296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400" b="1" i="0" dirty="0">
                <a:effectLst/>
                <a:highlight>
                  <a:srgbClr val="FFFF00"/>
                </a:highlight>
                <a:latin typeface="Frutiger Neue"/>
              </a:rPr>
              <a:t>26.06.21 : Les discothèques et les salles de danse peuvent à nouveau accueillir des clients pour autant que ceux-ci possèdent un certificat COVID. </a:t>
            </a:r>
          </a:p>
          <a:p>
            <a:endParaRPr lang="fr-CH" sz="2000" b="0" i="0" dirty="0">
              <a:effectLst/>
              <a:latin typeface="Frutiger Neue"/>
            </a:endParaRPr>
          </a:p>
          <a:p>
            <a:r>
              <a:rPr lang="fr-CH" sz="2000" b="1" i="0" dirty="0">
                <a:effectLst/>
                <a:latin typeface="Frutiger Neue"/>
              </a:rPr>
              <a:t>Le port du masque n’est plus nécessaire</a:t>
            </a:r>
            <a:r>
              <a:rPr lang="fr-CH" sz="2000" b="0" i="0" dirty="0">
                <a:effectLst/>
                <a:latin typeface="Frutiger Neue"/>
              </a:rPr>
              <a:t>, comme pour tous les endroits dont l’accès est limité aux personnes avec un certificat COVID.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CF6EF5-70BC-AE46-A10A-DBDB168BB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0" y="3541641"/>
            <a:ext cx="2374900" cy="2235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5C9307-2A27-074B-A0D2-6296E9B43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50" y="1077841"/>
            <a:ext cx="3289300" cy="2463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D55FF9-7789-6648-A04D-AA50E34A7C91}"/>
              </a:ext>
            </a:extLst>
          </p:cNvPr>
          <p:cNvSpPr/>
          <p:nvPr/>
        </p:nvSpPr>
        <p:spPr>
          <a:xfrm>
            <a:off x="428786" y="58553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b="1" dirty="0">
                <a:highlight>
                  <a:srgbClr val="FFFF00"/>
                </a:highlight>
                <a:latin typeface="Frutiger Neue"/>
              </a:rPr>
              <a:t>L'ordonnance entre en vigueur le 7 juin 2021 </a:t>
            </a:r>
          </a:p>
          <a:p>
            <a:r>
              <a:rPr lang="fr-CH" b="1" dirty="0">
                <a:highlight>
                  <a:srgbClr val="FFFF00"/>
                </a:highlight>
                <a:latin typeface="Frutiger Neue"/>
              </a:rPr>
              <a:t>(jusqu’au 31 décembre 2022).</a:t>
            </a:r>
            <a:endParaRPr lang="fr-CH" dirty="0">
              <a:highlight>
                <a:srgbClr val="FFFF00"/>
              </a:highlight>
              <a:latin typeface="Frutiger Neue"/>
            </a:endParaRPr>
          </a:p>
        </p:txBody>
      </p:sp>
    </p:spTree>
    <p:extLst>
      <p:ext uri="{BB962C8B-B14F-4D97-AF65-F5344CB8AC3E}">
        <p14:creationId xmlns:p14="http://schemas.microsoft.com/office/powerpoint/2010/main" val="394007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certificat COVID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C0016B-6D02-B445-9830-F64BE9CDA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863" y="365125"/>
            <a:ext cx="3903182" cy="487421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3CB512-BBC3-7F47-92C7-4945265BE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17" y="4064077"/>
            <a:ext cx="3524021" cy="23505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C4B5FC-0C84-1B49-AD50-35C179E3E86E}"/>
              </a:ext>
            </a:extLst>
          </p:cNvPr>
          <p:cNvSpPr/>
          <p:nvPr/>
        </p:nvSpPr>
        <p:spPr>
          <a:xfrm>
            <a:off x="676117" y="1690688"/>
            <a:ext cx="7001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heSans"/>
              </a:rPr>
              <a:t>La </a:t>
            </a:r>
            <a:r>
              <a:rPr lang="fr-CH" sz="2400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heSans"/>
              </a:rPr>
              <a:t>Commision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heSans"/>
              </a:rPr>
              <a:t> nationale d'éthique</a:t>
            </a:r>
            <a:r>
              <a:rPr lang="fr-CH" sz="2400" i="0" dirty="0">
                <a:solidFill>
                  <a:srgbClr val="2F2F2F"/>
                </a:solidFill>
                <a:effectLst/>
                <a:highlight>
                  <a:srgbClr val="FFFF00"/>
                </a:highlight>
                <a:latin typeface="TheSans"/>
              </a:rPr>
              <a:t> </a:t>
            </a:r>
            <a:r>
              <a:rPr lang="fr-CH" sz="2400" b="1" i="0" dirty="0">
                <a:solidFill>
                  <a:srgbClr val="2F2F2F"/>
                </a:solidFill>
                <a:effectLst/>
                <a:highlight>
                  <a:srgbClr val="FFFF00"/>
                </a:highlight>
                <a:latin typeface="TheSans"/>
              </a:rPr>
              <a:t>dans le domaine de la médecine humaine (CEN)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heSans"/>
              </a:rPr>
              <a:t> est contre la vaccination obligatoire indirecte.</a:t>
            </a:r>
          </a:p>
          <a:p>
            <a:r>
              <a:rPr lang="fr-CH" i="0" dirty="0">
                <a:solidFill>
                  <a:srgbClr val="2F2F2F"/>
                </a:solidFill>
                <a:effectLst/>
                <a:latin typeface="TheSans"/>
              </a:rPr>
              <a:t>Elle estime que </a:t>
            </a:r>
            <a:r>
              <a:rPr lang="fr-CH" b="1" i="0" dirty="0">
                <a:solidFill>
                  <a:srgbClr val="2F2F2F"/>
                </a:solidFill>
                <a:effectLst/>
                <a:latin typeface="TheSans"/>
              </a:rPr>
              <a:t>la vaccination obligatoire, même indirecte, porte atteinte au principe de la liberté de choix</a:t>
            </a:r>
            <a:r>
              <a:rPr lang="fr-CH" i="0" dirty="0">
                <a:solidFill>
                  <a:srgbClr val="2F2F2F"/>
                </a:solidFill>
                <a:effectLst/>
                <a:latin typeface="TheSans"/>
              </a:rPr>
              <a:t> et n'est pas justifiée. </a:t>
            </a:r>
          </a:p>
          <a:p>
            <a:r>
              <a:rPr lang="fr-CH" i="0" dirty="0">
                <a:solidFill>
                  <a:srgbClr val="2F2F2F"/>
                </a:solidFill>
                <a:effectLst/>
                <a:latin typeface="TheSans"/>
              </a:rPr>
              <a:t>Selon la CNE, </a:t>
            </a:r>
            <a:r>
              <a:rPr lang="fr-CH" b="1" i="0" dirty="0">
                <a:solidFill>
                  <a:srgbClr val="2F2F2F"/>
                </a:solidFill>
                <a:effectLst/>
                <a:latin typeface="TheSans"/>
              </a:rPr>
              <a:t>la liberté inclut le droit de s'exposer aux risques d'infection.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6630F-D379-1F47-9905-C8B0D88E4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0" y="1411288"/>
            <a:ext cx="838200" cy="279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ADB1170-04B5-1C40-90EC-13E925D2E1D6}"/>
              </a:ext>
            </a:extLst>
          </p:cNvPr>
          <p:cNvSpPr/>
          <p:nvPr/>
        </p:nvSpPr>
        <p:spPr>
          <a:xfrm>
            <a:off x="4629284" y="532350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sz="2000" dirty="0"/>
              <a:t>«</a:t>
            </a:r>
            <a:r>
              <a:rPr lang="fr-CH" sz="2000" b="1" dirty="0"/>
              <a:t>La grande majorité de nos membres se sont prononcés contre l’extension du certificat COVID à l’hôtellerie-restauration</a:t>
            </a:r>
            <a:r>
              <a:rPr lang="fr-CH" sz="2000" dirty="0"/>
              <a:t>», déclare C. </a:t>
            </a:r>
            <a:r>
              <a:rPr lang="fr-CH" sz="2000" dirty="0" err="1"/>
              <a:t>Platzer</a:t>
            </a:r>
            <a:r>
              <a:rPr lang="fr-CH" sz="2000" dirty="0"/>
              <a:t>, et il précise que les associations cantonales sont également contre. </a:t>
            </a:r>
            <a:endParaRPr lang="fr-FR" sz="20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1B500D-75B5-5946-9C93-F39239554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2396" y="5014912"/>
            <a:ext cx="1727200" cy="3048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1B41D-5E31-2A4C-91A5-C5004ACF18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4717" y="4538999"/>
            <a:ext cx="26416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8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7937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certificat COVID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2EB991-D012-B24A-A99F-163EC4E696FF}"/>
              </a:ext>
            </a:extLst>
          </p:cNvPr>
          <p:cNvSpPr/>
          <p:nvPr/>
        </p:nvSpPr>
        <p:spPr>
          <a:xfrm>
            <a:off x="5297837" y="1030718"/>
            <a:ext cx="55225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>
                <a:effectLst/>
                <a:highlight>
                  <a:srgbClr val="FFFF00"/>
                </a:highlight>
              </a:rPr>
              <a:t>CERTIFICAT COVID OBLIGATOIRE</a:t>
            </a:r>
            <a:endParaRPr lang="fr-CH" sz="2000" dirty="0">
              <a:effectLst/>
            </a:endParaRPr>
          </a:p>
          <a:p>
            <a:r>
              <a:rPr lang="fr-CH" sz="2000" dirty="0">
                <a:effectLst/>
              </a:rPr>
              <a:t>Le Conseil fédéral étend l’obligation de présenter un certificat et lance une consultation sur de nouvelles règles pour entrer en Suisse</a:t>
            </a:r>
          </a:p>
          <a:p>
            <a:endParaRPr lang="fr-CH" sz="2000" dirty="0">
              <a:effectLst/>
            </a:endParaRPr>
          </a:p>
          <a:p>
            <a:r>
              <a:rPr lang="fr-CH" sz="2400" b="1" dirty="0">
                <a:effectLst/>
                <a:highlight>
                  <a:srgbClr val="FFFF00"/>
                </a:highlight>
              </a:rPr>
              <a:t>Dès lundi 13 septembre 2021, il faudra présenter un certificat COVID dans les 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fr-CH" sz="2400" b="1" dirty="0">
                <a:effectLst/>
              </a:rPr>
              <a:t>Restaurants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fr-CH" sz="2000" b="1" dirty="0">
                <a:effectLst/>
              </a:rPr>
              <a:t>lieux culturels et de loisirs </a:t>
            </a:r>
            <a:r>
              <a:rPr lang="fr-CH" sz="2000" dirty="0">
                <a:effectLst/>
              </a:rPr>
              <a:t>(théâtre, ciné, spectacle, musée, piscine, bibliothèque, zoo, fitness)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fr-CH" sz="2000" b="1" dirty="0">
                <a:effectLst/>
              </a:rPr>
              <a:t>manifestations à l’intérieur </a:t>
            </a:r>
            <a:r>
              <a:rPr lang="fr-CH" sz="2000" dirty="0">
                <a:effectLst/>
              </a:rPr>
              <a:t>(sauf moins de 30 personnes et sauf politiques ou religieuses max 50 pers), …</a:t>
            </a:r>
          </a:p>
          <a:p>
            <a:endParaRPr lang="fr-CH" sz="2000" dirty="0">
              <a:effectLst/>
            </a:endParaRPr>
          </a:p>
          <a:p>
            <a:r>
              <a:rPr lang="fr-CH" sz="2000" b="1" dirty="0">
                <a:effectLst/>
                <a:highlight>
                  <a:srgbClr val="FFFF00"/>
                </a:highlight>
              </a:rPr>
              <a:t>La mesure est limitée au 24 janvier 2022.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7996A9-F610-9346-9360-34F607CD9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118" y="1855546"/>
            <a:ext cx="3604402" cy="331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7937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 certificat COVID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451982-8C35-7D4D-89E9-AD199DB5C7F1}"/>
              </a:ext>
            </a:extLst>
          </p:cNvPr>
          <p:cNvSpPr/>
          <p:nvPr/>
        </p:nvSpPr>
        <p:spPr>
          <a:xfrm>
            <a:off x="3017002" y="4194438"/>
            <a:ext cx="797129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i="0" dirty="0">
                <a:solidFill>
                  <a:srgbClr val="333333"/>
                </a:solidFill>
                <a:effectLst/>
                <a:latin typeface="Baton Turbo"/>
              </a:rPr>
              <a:t>Le certificat pour le personnel soignant se généralise.</a:t>
            </a:r>
          </a:p>
          <a:p>
            <a:r>
              <a:rPr lang="fr-CH" sz="2000" i="0" dirty="0">
                <a:solidFill>
                  <a:srgbClr val="333333"/>
                </a:solidFill>
                <a:effectLst/>
                <a:latin typeface="Baton Turbo"/>
              </a:rPr>
              <a:t>Devant la recrudescence des cas, </a:t>
            </a:r>
            <a:r>
              <a:rPr lang="fr-CH" sz="2000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aton Turbo"/>
              </a:rPr>
              <a:t>le personnel des hôpitaux et de certaines institutions sociales devra présenter un certificat dès le 1er septembre ou se faire dépister dans certains cantons romands.</a:t>
            </a:r>
          </a:p>
          <a:p>
            <a:r>
              <a:rPr lang="fr-CH" sz="2000" b="1" dirty="0">
                <a:solidFill>
                  <a:srgbClr val="333333"/>
                </a:solidFill>
                <a:latin typeface="Baton Turbo"/>
              </a:rPr>
              <a:t>Depuis le 23 août, il est déjà obligatoire dans le canton de Genève.</a:t>
            </a:r>
            <a:endParaRPr lang="fr-CH" sz="2000" b="1" i="0" dirty="0">
              <a:solidFill>
                <a:srgbClr val="333333"/>
              </a:solidFill>
              <a:effectLst/>
              <a:latin typeface="Baton Turbo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93CF1-3318-B444-93E1-70610627A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380" y="1501512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8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2F4817-E77C-F345-AA63-8089CBB2B0AB}"/>
              </a:ext>
            </a:extLst>
          </p:cNvPr>
          <p:cNvSpPr/>
          <p:nvPr/>
        </p:nvSpPr>
        <p:spPr>
          <a:xfrm>
            <a:off x="2227128" y="2907572"/>
            <a:ext cx="70253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dirty="0">
                <a:effectLst/>
                <a:highlight>
                  <a:srgbClr val="FFFF00"/>
                </a:highlight>
              </a:rPr>
              <a:t>MAIS … LE CHANTAGE AU CERTIFICAT COVID NE MARCHE PAS</a:t>
            </a:r>
          </a:p>
          <a:p>
            <a:endParaRPr lang="fr-CH" sz="2400" dirty="0">
              <a:effectLst/>
            </a:endParaRPr>
          </a:p>
          <a:p>
            <a:r>
              <a:rPr lang="fr-CH" sz="2400" dirty="0">
                <a:effectLst/>
              </a:rPr>
              <a:t>44% des restaurants</a:t>
            </a:r>
            <a:r>
              <a:rPr lang="fr-CH" sz="2400" dirty="0"/>
              <a:t> et </a:t>
            </a:r>
            <a:r>
              <a:rPr lang="fr-CH" sz="2400" dirty="0">
                <a:effectLst/>
              </a:rPr>
              <a:t>cafés sondés annoncent une </a:t>
            </a:r>
            <a:r>
              <a:rPr lang="fr-CH" sz="2400" b="1" dirty="0">
                <a:effectLst/>
              </a:rPr>
              <a:t>baisse de 20-40% de leur chiffre d'affaires depuis le </a:t>
            </a:r>
            <a:r>
              <a:rPr lang="fr-CH" sz="2400" b="1" dirty="0" err="1">
                <a:effectLst/>
              </a:rPr>
              <a:t>Pass</a:t>
            </a:r>
            <a:r>
              <a:rPr lang="fr-CH" sz="2400" b="1" dirty="0">
                <a:effectLst/>
              </a:rPr>
              <a:t> obligatoire.</a:t>
            </a:r>
          </a:p>
          <a:p>
            <a:r>
              <a:rPr lang="fr-CH" sz="2400" dirty="0">
                <a:effectLst/>
              </a:rPr>
              <a:t>Et près de 25% affichent une chute de plus de 41%.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F7D0A3-3176-534E-9152-7FD678C8C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28" y="2375450"/>
            <a:ext cx="1574800" cy="317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E380CD-5A69-304A-AC2C-604BA7652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128" y="2000800"/>
            <a:ext cx="1790700" cy="749300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0CBCE900-1363-9D43-B2F5-F0ABE9B2BE13}"/>
              </a:ext>
            </a:extLst>
          </p:cNvPr>
          <p:cNvSpPr txBox="1">
            <a:spLocks/>
          </p:cNvSpPr>
          <p:nvPr/>
        </p:nvSpPr>
        <p:spPr>
          <a:xfrm>
            <a:off x="304800" y="3679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latin typeface="+mn-lt"/>
              </a:rPr>
              <a:t>Le certificat COVID </a:t>
            </a:r>
          </a:p>
        </p:txBody>
      </p:sp>
    </p:spTree>
    <p:extLst>
      <p:ext uri="{BB962C8B-B14F-4D97-AF65-F5344CB8AC3E}">
        <p14:creationId xmlns:p14="http://schemas.microsoft.com/office/powerpoint/2010/main" val="340706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Les méthodes pour convaincre …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86F2F4-ED32-1146-9C1D-EE741BE7E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63" y="1643021"/>
            <a:ext cx="5141893" cy="3429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EE055B-7BFA-1C4B-86DC-5507C8326521}"/>
              </a:ext>
            </a:extLst>
          </p:cNvPr>
          <p:cNvSpPr/>
          <p:nvPr/>
        </p:nvSpPr>
        <p:spPr>
          <a:xfrm>
            <a:off x="773634" y="5083387"/>
            <a:ext cx="51418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0" i="0" dirty="0">
                <a:effectLst/>
              </a:rPr>
              <a:t>L’OFSP (Office fédéral de la santé publique) veut donner une nouvelle impulsion à la vaccination contre le coronavirus. </a:t>
            </a:r>
            <a:r>
              <a:rPr lang="fr-CH" b="1" i="0" dirty="0">
                <a:effectLst/>
                <a:highlight>
                  <a:srgbClr val="FFFF00"/>
                </a:highlight>
              </a:rPr>
              <a:t>Lundi, il servira du gâteau à Berne. Ceux qui le veulent pourront se faire vacciner sur place dans un camion de vaccination, sans rendez-vous.</a:t>
            </a:r>
            <a:endParaRPr lang="fr-FR" b="1" dirty="0">
              <a:highlight>
                <a:srgbClr val="FFFF00"/>
              </a:highlight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B2B208-1E5C-6A4B-9695-FC3753702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20677"/>
            <a:ext cx="1854200" cy="4953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A5D107-9EC3-8A47-8E1B-261A003C0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400" y="1636632"/>
            <a:ext cx="1384300" cy="2667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9E3C411-640F-0A43-8A83-EBB62C016F53}"/>
              </a:ext>
            </a:extLst>
          </p:cNvPr>
          <p:cNvSpPr/>
          <p:nvPr/>
        </p:nvSpPr>
        <p:spPr>
          <a:xfrm>
            <a:off x="6338934" y="2301718"/>
            <a:ext cx="26729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Une tombola à 24’000 francs pour inciter à la vaccination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CDA863-BD65-EE4E-8B2E-A707EEB82CDC}"/>
              </a:ext>
            </a:extLst>
          </p:cNvPr>
          <p:cNvSpPr/>
          <p:nvPr/>
        </p:nvSpPr>
        <p:spPr>
          <a:xfrm>
            <a:off x="6289337" y="3152739"/>
            <a:ext cx="25455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i="0" dirty="0">
                <a:solidFill>
                  <a:srgbClr val="1A1A1A"/>
                </a:solidFill>
                <a:effectLst/>
              </a:rPr>
              <a:t>Roger </a:t>
            </a:r>
            <a:r>
              <a:rPr lang="fr-CH" i="0" dirty="0" err="1">
                <a:solidFill>
                  <a:srgbClr val="1A1A1A"/>
                </a:solidFill>
                <a:effectLst/>
              </a:rPr>
              <a:t>Schawinski</a:t>
            </a:r>
            <a:r>
              <a:rPr lang="fr-CH" i="0" dirty="0">
                <a:solidFill>
                  <a:srgbClr val="1A1A1A"/>
                </a:solidFill>
                <a:effectLst/>
              </a:rPr>
              <a:t>, journaliste suisse des radios et télévisions privées, veut encourager les personnes hésitantes à se faire vacciner. Pour cela</a:t>
            </a:r>
            <a:r>
              <a:rPr lang="fr-CH" i="0" dirty="0">
                <a:solidFill>
                  <a:srgbClr val="1A1A1A"/>
                </a:solidFill>
                <a:effectLst/>
                <a:highlight>
                  <a:srgbClr val="FFFF00"/>
                </a:highlight>
              </a:rPr>
              <a:t>, il organise une loterie dont certains prix vont jusqu’à 10’000 francs suisses.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235439-F3FB-D646-B1D6-4AE193E6B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4918" y="1553627"/>
            <a:ext cx="3138326" cy="418443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8F21D1-68B8-304B-BC58-9337108F1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934" y="1552418"/>
            <a:ext cx="647700" cy="7493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3F8749-093C-C24A-AC6F-7AC23B9BCF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634" y="1787338"/>
            <a:ext cx="11811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9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3B487C-3633-DF4E-8CF2-20E86AA0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8003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Les méthodes pour convaincre … du Conseil Fédéral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FD268-A295-2148-8B76-C2E66EDAD631}"/>
              </a:ext>
            </a:extLst>
          </p:cNvPr>
          <p:cNvSpPr/>
          <p:nvPr/>
        </p:nvSpPr>
        <p:spPr>
          <a:xfrm>
            <a:off x="5760203" y="405812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b="0" i="0" dirty="0">
                <a:effectLst/>
              </a:rPr>
              <a:t>«</a:t>
            </a:r>
            <a:r>
              <a:rPr lang="fr-CH" b="1" i="0" dirty="0">
                <a:effectLst/>
                <a:highlight>
                  <a:srgbClr val="FFFF00"/>
                </a:highlight>
              </a:rPr>
              <a:t>Outre le fait que cette action rappelle les méthodes de sectes bien connues, cette approche est dépourvue de tout bon sens</a:t>
            </a:r>
            <a:r>
              <a:rPr lang="fr-CH" b="0" i="0" dirty="0">
                <a:effectLst/>
              </a:rPr>
              <a:t>», avertit l’association Avenir50plus dans </a:t>
            </a:r>
            <a:r>
              <a:rPr lang="fr-CH" b="1" i="0" u="none" strike="noStrike" dirty="0">
                <a:effectLst/>
              </a:rPr>
              <a:t>une lettre ouverte</a:t>
            </a:r>
            <a:r>
              <a:rPr lang="fr-CH" b="0" i="0" dirty="0">
                <a:effectLst/>
              </a:rPr>
              <a:t> adressée le mardi 5 octobre au Conseil fédéral et à l’Office fédéral de la santé publique. On y lit également: «L’annonce des visites à domicile de l’État se lit comme une </a:t>
            </a:r>
            <a:r>
              <a:rPr lang="fr-CH" b="1" i="0" dirty="0">
                <a:effectLst/>
              </a:rPr>
              <a:t>invitation aux criminels à se faire passer pour des conseillers de l’Office fédéral de la santé publique afin d’accéder aux foyers de personnes âgées et isolées pour les voler</a:t>
            </a:r>
            <a:r>
              <a:rPr lang="fr-CH" b="0" i="0" dirty="0">
                <a:effectLst/>
              </a:rPr>
              <a:t>. 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842C163-5371-454D-8931-E469511C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203" y="3296129"/>
            <a:ext cx="1524000" cy="76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C96C19-5BEE-B244-852F-FF7C5E6D0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203" y="3530325"/>
            <a:ext cx="1714500" cy="355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71365E-68C8-C243-9512-B26988B05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64" y="1832848"/>
            <a:ext cx="1987017" cy="3885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2639D6-112B-7C44-935E-F41B51B44332}"/>
              </a:ext>
            </a:extLst>
          </p:cNvPr>
          <p:cNvSpPr/>
          <p:nvPr/>
        </p:nvSpPr>
        <p:spPr>
          <a:xfrm>
            <a:off x="2887736" y="27760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H" b="1" dirty="0">
                <a:effectLst/>
                <a:highlight>
                  <a:srgbClr val="FFFF00"/>
                </a:highlight>
              </a:rPr>
              <a:t>Des bons de 50 francs </a:t>
            </a:r>
            <a:r>
              <a:rPr lang="fr-CH" b="1" dirty="0">
                <a:effectLst/>
              </a:rPr>
              <a:t>du Conseil fédéral </a:t>
            </a:r>
            <a:r>
              <a:rPr lang="fr-CH" b="1" dirty="0">
                <a:effectLst/>
                <a:highlight>
                  <a:srgbClr val="FFFF00"/>
                </a:highlight>
              </a:rPr>
              <a:t>pour persuader un proche de se vacciner </a:t>
            </a:r>
            <a:r>
              <a:rPr lang="fr-CH" b="1" dirty="0">
                <a:effectLst/>
              </a:rPr>
              <a:t>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F662FD-F714-574F-8184-C98BC97E9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736" y="2519978"/>
            <a:ext cx="1231900" cy="2667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C2CF86-E51C-B14A-A36D-98BA2E6CA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7470" y="1856056"/>
            <a:ext cx="1955800" cy="622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0303F7-242C-1649-8A4B-FE8D54554A46}"/>
              </a:ext>
            </a:extLst>
          </p:cNvPr>
          <p:cNvSpPr/>
          <p:nvPr/>
        </p:nvSpPr>
        <p:spPr>
          <a:xfrm>
            <a:off x="6282801" y="1786985"/>
            <a:ext cx="5498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aton Turbo"/>
              </a:rPr>
              <a:t>Appels et visites à domicile pour convaincre les indécis :</a:t>
            </a:r>
          </a:p>
          <a:p>
            <a:r>
              <a:rPr lang="fr-CH" b="1" dirty="0">
                <a:solidFill>
                  <a:srgbClr val="333333"/>
                </a:solidFill>
                <a:highlight>
                  <a:srgbClr val="FFFF00"/>
                </a:highlight>
                <a:latin typeface="Baton Turbo"/>
              </a:rPr>
              <a:t>1700 conseillers </a:t>
            </a:r>
            <a:r>
              <a:rPr lang="fr-CH" b="1" dirty="0">
                <a:solidFill>
                  <a:srgbClr val="333333"/>
                </a:solidFill>
                <a:latin typeface="Baton Turbo"/>
              </a:rPr>
              <a:t>et </a:t>
            </a:r>
            <a:r>
              <a:rPr lang="fr-CH" b="1" dirty="0">
                <a:solidFill>
                  <a:srgbClr val="333333"/>
                </a:solidFill>
                <a:highlight>
                  <a:srgbClr val="FFFF00"/>
                </a:highlight>
                <a:latin typeface="Baton Turbo"/>
              </a:rPr>
              <a:t>150 millions de francs suisses </a:t>
            </a:r>
            <a:r>
              <a:rPr lang="fr-CH" b="1" dirty="0">
                <a:solidFill>
                  <a:srgbClr val="333333"/>
                </a:solidFill>
                <a:latin typeface="Baton Turbo"/>
              </a:rPr>
              <a:t>pour </a:t>
            </a:r>
          </a:p>
          <a:p>
            <a:r>
              <a:rPr lang="fr-CH" b="1" dirty="0">
                <a:solidFill>
                  <a:srgbClr val="333333"/>
                </a:solidFill>
                <a:latin typeface="Baton Turbo"/>
              </a:rPr>
              <a:t>d</a:t>
            </a:r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émarcher les non «vaccinés».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4AACF64-FAB2-0648-A285-48A48159E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188" y="1856056"/>
            <a:ext cx="12192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3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662B2-010D-0C4D-B419-379FFD33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017" y="225641"/>
            <a:ext cx="4685370" cy="13255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+mn-lt"/>
              </a:rPr>
              <a:t>La loi COVID-19 : </a:t>
            </a:r>
            <a:br>
              <a:rPr lang="fr-FR" b="1" dirty="0">
                <a:latin typeface="+mn-lt"/>
              </a:rPr>
            </a:br>
            <a:r>
              <a:rPr lang="fr-FR" b="1" dirty="0">
                <a:latin typeface="+mn-lt"/>
              </a:rPr>
              <a:t>le jeu des 41 erreurs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C738C2-9C6F-4348-A8F1-CA98695DC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18" y="0"/>
            <a:ext cx="417909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A428FD-0D08-0040-A22E-D76E7E491F79}"/>
              </a:ext>
            </a:extLst>
          </p:cNvPr>
          <p:cNvSpPr/>
          <p:nvPr/>
        </p:nvSpPr>
        <p:spPr>
          <a:xfrm>
            <a:off x="4846812" y="6488668"/>
            <a:ext cx="2345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du Livret de vote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58F408-6B6F-2A41-90B8-679036B291E2}"/>
              </a:ext>
            </a:extLst>
          </p:cNvPr>
          <p:cNvSpPr/>
          <p:nvPr/>
        </p:nvSpPr>
        <p:spPr>
          <a:xfrm>
            <a:off x="5179017" y="1774035"/>
            <a:ext cx="1576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appliqué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B06D8D-4954-3846-93A7-0AE664A83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017" y="2346711"/>
            <a:ext cx="6847668" cy="12888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0BC2F8-C15D-8D4A-890C-EE62BD78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017" y="3635568"/>
            <a:ext cx="6677470" cy="6481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3ADC769F-324B-1E49-84CF-2E9913015931}"/>
                  </a:ext>
                </a:extLst>
              </p14:cNvPr>
              <p14:cNvContentPartPr/>
              <p14:nvPr/>
            </p14:nvContentPartPr>
            <p14:xfrm>
              <a:off x="5297626" y="2518346"/>
              <a:ext cx="804960" cy="97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3ADC769F-324B-1E49-84CF-2E99130159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43986" y="2410706"/>
                <a:ext cx="9126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47DE9E38-6558-6946-82FB-B16521E2CA20}"/>
                  </a:ext>
                </a:extLst>
              </p14:cNvPr>
              <p14:cNvContentPartPr/>
              <p14:nvPr/>
            </p14:nvContentPartPr>
            <p14:xfrm>
              <a:off x="5196106" y="3777626"/>
              <a:ext cx="184680" cy="291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47DE9E38-6558-6946-82FB-B16521E2CA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42106" y="3669626"/>
                <a:ext cx="2923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31F4F66-C20F-A04E-8026-AB946F11AD53}"/>
                  </a:ext>
                </a:extLst>
              </p14:cNvPr>
              <p14:cNvContentPartPr/>
              <p14:nvPr/>
            </p14:nvContentPartPr>
            <p14:xfrm>
              <a:off x="8109586" y="2968706"/>
              <a:ext cx="3125520" cy="705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31F4F66-C20F-A04E-8026-AB946F11AD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55946" y="2860706"/>
                <a:ext cx="3233160" cy="28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36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662B2-010D-0C4D-B419-379FFD33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59" y="225641"/>
            <a:ext cx="5235629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La loi COVID-19 : </a:t>
            </a:r>
            <a:br>
              <a:rPr lang="fr-FR" b="1" dirty="0">
                <a:latin typeface="+mn-lt"/>
              </a:rPr>
            </a:br>
            <a:r>
              <a:rPr lang="fr-FR" b="1" dirty="0">
                <a:latin typeface="+mn-lt"/>
              </a:rPr>
              <a:t>le jeu des 41 erreurs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9EDDAA-1421-C44F-A1B8-8419EC570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59" y="2090494"/>
            <a:ext cx="5796933" cy="44187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7F9882-C383-814F-AAFA-D5C41CA2C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57" y="888422"/>
            <a:ext cx="5826743" cy="463399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9082CA-C8B0-A940-B33F-C7F35852FADB}"/>
              </a:ext>
            </a:extLst>
          </p:cNvPr>
          <p:cNvSpPr/>
          <p:nvPr/>
        </p:nvSpPr>
        <p:spPr>
          <a:xfrm>
            <a:off x="359259" y="1667179"/>
            <a:ext cx="2345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du Livret de vote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E54D2F-6097-274A-8F3F-371876F4D9D4}"/>
              </a:ext>
            </a:extLst>
          </p:cNvPr>
          <p:cNvSpPr/>
          <p:nvPr/>
        </p:nvSpPr>
        <p:spPr>
          <a:xfrm>
            <a:off x="6427249" y="519090"/>
            <a:ext cx="1576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appliqué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3618DEE-A1C5-474C-961A-53DD9B000B62}"/>
                  </a:ext>
                </a:extLst>
              </p14:cNvPr>
              <p14:cNvContentPartPr/>
              <p14:nvPr/>
            </p14:nvContentPartPr>
            <p14:xfrm>
              <a:off x="6560146" y="2102546"/>
              <a:ext cx="558720" cy="9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3618DEE-A1C5-474C-961A-53DD9B000B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506" y="1994906"/>
                <a:ext cx="6663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5653DAB-1165-AA4B-9D94-651904287052}"/>
                  </a:ext>
                </a:extLst>
              </p14:cNvPr>
              <p14:cNvContentPartPr/>
              <p14:nvPr/>
            </p14:nvContentPartPr>
            <p14:xfrm>
              <a:off x="6554026" y="5028266"/>
              <a:ext cx="117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5653DAB-1165-AA4B-9D94-6519042870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00386" y="4920626"/>
                <a:ext cx="225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025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662B2-010D-0C4D-B419-379FFD33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59" y="225641"/>
            <a:ext cx="5235629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La loi COVID-19 : </a:t>
            </a:r>
            <a:br>
              <a:rPr lang="fr-FR" b="1" dirty="0">
                <a:latin typeface="+mn-lt"/>
              </a:rPr>
            </a:br>
            <a:r>
              <a:rPr lang="fr-FR" b="1" dirty="0">
                <a:latin typeface="+mn-lt"/>
              </a:rPr>
              <a:t>le jeu des 41 erreurs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528F4C-439B-9847-9154-11B6BC3F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38" y="2103437"/>
            <a:ext cx="5134993" cy="29507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B1F8D9-E8B6-5E42-8DAB-E2D7C992445C}"/>
              </a:ext>
            </a:extLst>
          </p:cNvPr>
          <p:cNvSpPr/>
          <p:nvPr/>
        </p:nvSpPr>
        <p:spPr>
          <a:xfrm>
            <a:off x="522638" y="1584316"/>
            <a:ext cx="2345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du Livret de vote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A14C8C-AC05-AD42-9AD5-01C99F6D228D}"/>
              </a:ext>
            </a:extLst>
          </p:cNvPr>
          <p:cNvSpPr/>
          <p:nvPr/>
        </p:nvSpPr>
        <p:spPr>
          <a:xfrm>
            <a:off x="5752868" y="142972"/>
            <a:ext cx="1576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b="1" i="0" dirty="0">
                <a:solidFill>
                  <a:srgbClr val="333333"/>
                </a:solidFill>
                <a:effectLst/>
                <a:latin typeface="Baton Turbo"/>
              </a:rPr>
              <a:t>Texte appliqué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B64FC4-9D00-EF43-B561-92F7C0D2A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868" y="512304"/>
            <a:ext cx="5861236" cy="63178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1B8C160C-EF8D-8C41-B090-2248D748E53B}"/>
                  </a:ext>
                </a:extLst>
              </p14:cNvPr>
              <p14:cNvContentPartPr/>
              <p14:nvPr/>
            </p14:nvContentPartPr>
            <p14:xfrm>
              <a:off x="5998546" y="3595826"/>
              <a:ext cx="291960" cy="5292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1B8C160C-EF8D-8C41-B090-2248D748E5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4906" y="3488186"/>
                <a:ext cx="3996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468C6C2C-75EE-2C45-80F3-112A8AC0C86B}"/>
                  </a:ext>
                </a:extLst>
              </p14:cNvPr>
              <p14:cNvContentPartPr/>
              <p14:nvPr/>
            </p14:nvContentPartPr>
            <p14:xfrm>
              <a:off x="5888746" y="6452786"/>
              <a:ext cx="10728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468C6C2C-75EE-2C45-80F3-112A8AC0C8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4746" y="6345146"/>
                <a:ext cx="21492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234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662B2-010D-0C4D-B419-379FFD33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60" y="225641"/>
            <a:ext cx="5661453" cy="2254088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Donc la loi COVID-19, </a:t>
            </a:r>
            <a:br>
              <a:rPr lang="fr-FR" b="1" dirty="0">
                <a:latin typeface="+mn-lt"/>
              </a:rPr>
            </a:br>
            <a:r>
              <a:rPr lang="fr-FR" b="1" dirty="0">
                <a:latin typeface="+mn-lt"/>
              </a:rPr>
              <a:t>les ajouts cachés </a:t>
            </a:r>
            <a:br>
              <a:rPr lang="fr-FR" b="1" dirty="0">
                <a:latin typeface="+mn-lt"/>
              </a:rPr>
            </a:br>
            <a:r>
              <a:rPr lang="fr-FR" b="1" dirty="0">
                <a:latin typeface="+mn-lt"/>
              </a:rPr>
              <a:t>du 19 mars :</a:t>
            </a:r>
            <a:endParaRPr lang="fr-FR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709F13-8B02-9B42-B9F8-61C816DEE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59" y="3875779"/>
            <a:ext cx="4794620" cy="29822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A0AADA-BBB9-4D4A-A86B-E5C0191EA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194" y="4008709"/>
            <a:ext cx="5988002" cy="28492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652BC8-8AC2-774B-A7D0-784526AB5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713" y="-1"/>
            <a:ext cx="5433484" cy="38757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AAFB57-7D3D-514F-AB1E-FCBB277EA559}"/>
              </a:ext>
            </a:extLst>
          </p:cNvPr>
          <p:cNvSpPr/>
          <p:nvPr/>
        </p:nvSpPr>
        <p:spPr>
          <a:xfrm>
            <a:off x="3386897" y="1553167"/>
            <a:ext cx="13099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  <a:latin typeface="+mn-lt"/>
              </a:rPr>
              <a:t>NON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22589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FD67F-30B8-1243-89F1-6D06E7FC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Est-ce bien légal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88A5B1-FD29-0547-BE54-E101F0212789}"/>
              </a:ext>
            </a:extLst>
          </p:cNvPr>
          <p:cNvSpPr/>
          <p:nvPr/>
        </p:nvSpPr>
        <p:spPr>
          <a:xfrm>
            <a:off x="838200" y="4789005"/>
            <a:ext cx="8876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b="1" i="0" dirty="0">
                <a:effectLst/>
              </a:rPr>
              <a:t>«Notre association </a:t>
            </a:r>
            <a:r>
              <a:rPr lang="fr-CH" sz="2000" b="1" i="0" dirty="0" err="1">
                <a:effectLst/>
              </a:rPr>
              <a:t>Wir</a:t>
            </a:r>
            <a:r>
              <a:rPr lang="fr-CH" sz="2000" b="1" i="0" dirty="0">
                <a:effectLst/>
              </a:rPr>
              <a:t> </a:t>
            </a:r>
            <a:r>
              <a:rPr lang="fr-CH" sz="2000" b="1" i="0" dirty="0" err="1">
                <a:effectLst/>
              </a:rPr>
              <a:t>für</a:t>
            </a:r>
            <a:r>
              <a:rPr lang="fr-CH" sz="2000" b="1" i="0" dirty="0">
                <a:effectLst/>
              </a:rPr>
              <a:t> </a:t>
            </a:r>
            <a:r>
              <a:rPr lang="fr-CH" sz="2000" b="1" i="0" dirty="0" err="1">
                <a:effectLst/>
              </a:rPr>
              <a:t>Euch</a:t>
            </a:r>
            <a:r>
              <a:rPr lang="fr-CH" sz="2000" b="1" i="0" dirty="0">
                <a:effectLst/>
              </a:rPr>
              <a:t> </a:t>
            </a:r>
          </a:p>
          <a:p>
            <a:r>
              <a:rPr lang="fr-CH" sz="2000" b="1" i="0" dirty="0">
                <a:effectLst/>
              </a:rPr>
              <a:t>(Nous pour Vous) </a:t>
            </a:r>
            <a:r>
              <a:rPr lang="fr-CH" sz="2000" b="1" i="0" dirty="0">
                <a:effectLst/>
                <a:highlight>
                  <a:srgbClr val="FFFF00"/>
                </a:highlight>
              </a:rPr>
              <a:t>a élaboré une analyse juridique de l'exigence du certificat </a:t>
            </a:r>
            <a:r>
              <a:rPr lang="fr-CH" sz="2000" b="1" i="0" dirty="0" err="1">
                <a:effectLst/>
                <a:highlight>
                  <a:srgbClr val="FFFF00"/>
                </a:highlight>
              </a:rPr>
              <a:t>Covid</a:t>
            </a:r>
            <a:r>
              <a:rPr lang="fr-CH" sz="2000" b="1" i="0" dirty="0">
                <a:effectLst/>
                <a:highlight>
                  <a:srgbClr val="FFFF00"/>
                </a:highlight>
              </a:rPr>
              <a:t> en Suisse </a:t>
            </a:r>
            <a:r>
              <a:rPr lang="fr-CH" sz="2000" b="1" i="0" dirty="0">
                <a:effectLst/>
              </a:rPr>
              <a:t>en collaboration avec des procureurs, des juges et des avocats. </a:t>
            </a:r>
          </a:p>
          <a:p>
            <a:r>
              <a:rPr lang="fr-CH" sz="2000" b="0" i="0" dirty="0">
                <a:effectLst/>
                <a:highlight>
                  <a:srgbClr val="FFFF00"/>
                </a:highlight>
              </a:rPr>
              <a:t>Toutes les autorités d'enquête </a:t>
            </a:r>
            <a:r>
              <a:rPr lang="fr-CH" sz="2000" b="0" i="0" dirty="0">
                <a:effectLst/>
              </a:rPr>
              <a:t>telles que les procureurs, les bureaux du gouverneur, les juges municipaux, les tribunaux et les commandements de police en Suisse </a:t>
            </a:r>
            <a:r>
              <a:rPr lang="fr-CH" sz="2000" b="0" i="0" dirty="0">
                <a:effectLst/>
                <a:highlight>
                  <a:srgbClr val="FFFF00"/>
                </a:highlight>
              </a:rPr>
              <a:t>en sont actuellement informés au moyen d'une lettre (24.09.21).»</a:t>
            </a:r>
            <a:endParaRPr lang="fr-FR" sz="2000" dirty="0">
              <a:highlight>
                <a:srgbClr val="FFFF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8BFEC0-1474-E944-9086-5087F9EC5723}"/>
              </a:ext>
            </a:extLst>
          </p:cNvPr>
          <p:cNvSpPr/>
          <p:nvPr/>
        </p:nvSpPr>
        <p:spPr>
          <a:xfrm>
            <a:off x="5775379" y="1528509"/>
            <a:ext cx="6737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200" b="0" i="0" dirty="0">
                <a:effectLst/>
              </a:rPr>
              <a:t>«À notre avis, </a:t>
            </a:r>
            <a:r>
              <a:rPr lang="fr-CH" sz="2200" b="1" i="0" dirty="0">
                <a:effectLst/>
                <a:highlight>
                  <a:srgbClr val="FFFF00"/>
                </a:highlight>
              </a:rPr>
              <a:t>les organes de l'État qui s'appuient sur l'ordonnance du Conseil fédéral pour leurs actions agissent illégalement. </a:t>
            </a:r>
          </a:p>
          <a:p>
            <a:r>
              <a:rPr lang="fr-CH" sz="2200" b="0" i="0" dirty="0">
                <a:effectLst/>
              </a:rPr>
              <a:t>Nous préparerons donc des recommandations d'action pour les citoyens concernés afin de leur montrer les options légales - </a:t>
            </a:r>
            <a:r>
              <a:rPr lang="fr-CH" sz="2200" b="1" i="0" dirty="0">
                <a:effectLst/>
                <a:highlight>
                  <a:srgbClr val="FFFF00"/>
                </a:highlight>
              </a:rPr>
              <a:t>en cas d'infractions punies (amendes) en raison de l'ordonnance illégale.</a:t>
            </a:r>
            <a:r>
              <a:rPr lang="fr-CH" sz="2200" b="0" i="0" dirty="0">
                <a:effectLst/>
              </a:rPr>
              <a:t> </a:t>
            </a:r>
          </a:p>
          <a:p>
            <a:r>
              <a:rPr lang="fr-CH" sz="2200" b="0" i="0" dirty="0">
                <a:effectLst/>
              </a:rPr>
              <a:t>La base de ceci est une analyse juridique détaillée de l'exigence de certificat.»</a:t>
            </a:r>
            <a:endParaRPr lang="fr-FR" sz="2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B249F4-0F4C-0D47-8EE5-2AC44878F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566213"/>
            <a:ext cx="1905000" cy="10033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36EAC6-D1AD-0344-ABD1-3CAA22920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43" y="896643"/>
            <a:ext cx="1843272" cy="5808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2BF6102-58DE-7B4D-A777-375CF4380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77506"/>
            <a:ext cx="4653366" cy="310224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B4D6FF-6874-CD42-8476-5107265615C8}"/>
              </a:ext>
            </a:extLst>
          </p:cNvPr>
          <p:cNvSpPr/>
          <p:nvPr/>
        </p:nvSpPr>
        <p:spPr>
          <a:xfrm>
            <a:off x="8075168" y="775468"/>
            <a:ext cx="8876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000" b="1" i="0" dirty="0">
                <a:effectLst/>
              </a:rPr>
              <a:t>&amp; Me </a:t>
            </a:r>
            <a:r>
              <a:rPr lang="fr-CH" sz="2000" b="1" i="0" dirty="0" err="1">
                <a:effectLst/>
              </a:rPr>
              <a:t>Philipp</a:t>
            </a:r>
            <a:r>
              <a:rPr lang="fr-CH" sz="2000" b="1" i="0" dirty="0">
                <a:effectLst/>
              </a:rPr>
              <a:t> KRUSE, avocat</a:t>
            </a:r>
            <a:endParaRPr lang="fr-FR" sz="2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89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FD67F-30B8-1243-89F1-6D06E7FC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244" y="291653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Est-ce bien légal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0C2E4E-39E1-6741-821C-EE9CDC66C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566213"/>
            <a:ext cx="1905000" cy="10033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88A5B1-FD29-0547-BE54-E101F0212789}"/>
              </a:ext>
            </a:extLst>
          </p:cNvPr>
          <p:cNvSpPr/>
          <p:nvPr/>
        </p:nvSpPr>
        <p:spPr>
          <a:xfrm>
            <a:off x="435244" y="1386702"/>
            <a:ext cx="5884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i="0" dirty="0">
                <a:effectLst/>
              </a:rPr>
              <a:t>QUE FAIRE SI A CAUSE D’UN CERTIFICAT COVID MANQUANT…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B785CB-023E-904D-92BC-C7273CD2E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43" y="896643"/>
            <a:ext cx="1843272" cy="5808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567D038-A636-0E4E-B22E-185A5B22221F}"/>
              </a:ext>
            </a:extLst>
          </p:cNvPr>
          <p:cNvSpPr/>
          <p:nvPr/>
        </p:nvSpPr>
        <p:spPr>
          <a:xfrm>
            <a:off x="435244" y="2087080"/>
            <a:ext cx="5094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i="0" dirty="0">
                <a:effectLst/>
                <a:highlight>
                  <a:srgbClr val="FFFF00"/>
                </a:highlight>
              </a:rPr>
              <a:t>A. ON ME MENACE D’UNE AMENDE D’ORDRE 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2B1315-F60F-504C-9F79-16AF9BD0666E}"/>
              </a:ext>
            </a:extLst>
          </p:cNvPr>
          <p:cNvSpPr/>
          <p:nvPr/>
        </p:nvSpPr>
        <p:spPr>
          <a:xfrm>
            <a:off x="6651786" y="2138765"/>
            <a:ext cx="5094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highlight>
                  <a:srgbClr val="FFFF00"/>
                </a:highlight>
              </a:rPr>
              <a:t>B</a:t>
            </a:r>
            <a:r>
              <a:rPr lang="fr-CH" i="0" dirty="0">
                <a:effectLst/>
                <a:highlight>
                  <a:srgbClr val="FFFF00"/>
                </a:highlight>
              </a:rPr>
              <a:t>. LA POLICE ME DEMANDE DE QUITTER UN LOCAL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ED3BEA-A181-884A-A453-6615EBE2D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44" y="2510459"/>
            <a:ext cx="6216542" cy="41961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8D2F40-0C12-6946-98F5-B654DA9F2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6278" y="2562144"/>
            <a:ext cx="5615722" cy="218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1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FD67F-30B8-1243-89F1-6D06E7FC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243" y="308529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Est-ce bien légal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0C2E4E-39E1-6741-821C-EE9CDC66C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566213"/>
            <a:ext cx="1905000" cy="10033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88A5B1-FD29-0547-BE54-E101F0212789}"/>
              </a:ext>
            </a:extLst>
          </p:cNvPr>
          <p:cNvSpPr/>
          <p:nvPr/>
        </p:nvSpPr>
        <p:spPr>
          <a:xfrm>
            <a:off x="435243" y="1422557"/>
            <a:ext cx="5884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i="0" dirty="0">
                <a:effectLst/>
              </a:rPr>
              <a:t>QUE FAIRE SI A CAUSE D’UN CERTIFICAT COVID MANQUANT…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B785CB-023E-904D-92BC-C7273CD2E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43" y="896643"/>
            <a:ext cx="1843272" cy="5808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494467-B75A-3C43-9196-0C27541DD018}"/>
              </a:ext>
            </a:extLst>
          </p:cNvPr>
          <p:cNvSpPr/>
          <p:nvPr/>
        </p:nvSpPr>
        <p:spPr>
          <a:xfrm>
            <a:off x="435243" y="2333850"/>
            <a:ext cx="76548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/>
              <a:t>C</a:t>
            </a:r>
            <a:r>
              <a:rPr lang="fr-CH" i="0" dirty="0">
                <a:effectLst/>
              </a:rPr>
              <a:t>. </a:t>
            </a:r>
            <a:r>
              <a:rPr lang="fr-CH" i="0" dirty="0">
                <a:effectLst/>
                <a:highlight>
                  <a:srgbClr val="FFFF00"/>
                </a:highlight>
              </a:rPr>
              <a:t>MON CHEF VEUT QUE JE ME VACCINE / ME MENACE DE ME LICENCIER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D5D1CE5-A127-B344-82AD-12565375F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43" y="2883122"/>
            <a:ext cx="7654870" cy="380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3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FD67F-30B8-1243-89F1-6D06E7FC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Est-ce bien légal 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1D8CE2-AAD7-5F49-9266-85A0FEA64DCC}"/>
              </a:ext>
            </a:extLst>
          </p:cNvPr>
          <p:cNvSpPr/>
          <p:nvPr/>
        </p:nvSpPr>
        <p:spPr>
          <a:xfrm>
            <a:off x="838200" y="1824807"/>
            <a:ext cx="81521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400" b="1" i="0" dirty="0">
                <a:effectLst/>
              </a:rPr>
              <a:t>«Ce que nous exigeons de la politique et des autorités :</a:t>
            </a:r>
            <a:br>
              <a:rPr lang="fr-CH" sz="2400" dirty="0"/>
            </a:br>
            <a:endParaRPr lang="fr-CH" sz="2400" dirty="0"/>
          </a:p>
          <a:p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la liberté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la réconciliation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des leçons des erreurs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la transparence des données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des médias indépendants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un discours ouvert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demandons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une mise en balance des intérêts juridiques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une justice indépendante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une science indépendante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appelons à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un parlement de contrôle</a:t>
            </a:r>
            <a:r>
              <a:rPr lang="fr-CH" sz="2400" b="0" i="0" dirty="0">
                <a:effectLst/>
              </a:rPr>
              <a:t>.</a:t>
            </a:r>
            <a:br>
              <a:rPr lang="fr-CH" sz="2400" dirty="0"/>
            </a:br>
            <a:r>
              <a:rPr lang="fr-CH" sz="2400" b="0" i="0" dirty="0">
                <a:effectLst/>
              </a:rPr>
              <a:t>Nous exigeons </a:t>
            </a:r>
            <a:r>
              <a:rPr lang="fr-CH" sz="2400" b="1" i="0" dirty="0">
                <a:effectLst/>
                <a:highlight>
                  <a:srgbClr val="FFFF00"/>
                </a:highlight>
              </a:rPr>
              <a:t>la transparence sur le lobbying</a:t>
            </a:r>
            <a:r>
              <a:rPr lang="fr-CH" sz="2400" b="0" i="0" dirty="0">
                <a:effectLst/>
              </a:rPr>
              <a:t>.»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0308E3-A0D8-EC44-A4CB-95CAB9F7A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566213"/>
            <a:ext cx="1905000" cy="10033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B77030-0ACE-844F-8369-74DB9C1B5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43" y="896643"/>
            <a:ext cx="1843272" cy="58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4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3E6D2-CF5B-4E4E-8D7A-7B6F88CA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78" y="365125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Pour s’en sortir en Suisse …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345E0-DE71-2E44-96A3-887FE6B8E4BE}"/>
              </a:ext>
            </a:extLst>
          </p:cNvPr>
          <p:cNvSpPr/>
          <p:nvPr/>
        </p:nvSpPr>
        <p:spPr>
          <a:xfrm>
            <a:off x="201478" y="1690688"/>
            <a:ext cx="128016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</a:rPr>
              <a:t>CROIRE EN SOI, ECOUTER SON INSTINCT ET SON        et/ou contacter …</a:t>
            </a:r>
          </a:p>
          <a:p>
            <a:endParaRPr lang="fr-CH" sz="2800" b="1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effectLst/>
              </a:rPr>
              <a:t>Le Virus des Libertés </a:t>
            </a:r>
            <a:r>
              <a:rPr lang="fr-CH" sz="2800" dirty="0">
                <a:effectLst/>
              </a:rPr>
              <a:t>(collectif d'avocats) 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www.levirusdeslibertes.ch</a:t>
            </a:r>
            <a:endParaRPr lang="fr-CH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000000"/>
                </a:solidFill>
                <a:effectLst/>
              </a:rPr>
              <a:t>Les Amis de la Constitution </a:t>
            </a:r>
            <a:r>
              <a:rPr lang="fr-CH" sz="2800" dirty="0">
                <a:solidFill>
                  <a:srgbClr val="000000"/>
                </a:solidFill>
                <a:effectLst/>
              </a:rPr>
              <a:t>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https://les-amis-de-la-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constitution.ch</a:t>
            </a:r>
            <a:r>
              <a:rPr lang="fr-CH" sz="2400" dirty="0">
                <a:solidFill>
                  <a:srgbClr val="000000"/>
                </a:solidFill>
                <a:effectLst/>
              </a:rPr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000000"/>
                </a:solidFill>
              </a:rPr>
              <a:t>1291.One </a:t>
            </a:r>
            <a:r>
              <a:rPr lang="fr-CH" sz="2800" dirty="0">
                <a:solidFill>
                  <a:srgbClr val="000000"/>
                </a:solidFill>
              </a:rPr>
              <a:t>: </a:t>
            </a:r>
            <a:r>
              <a:rPr lang="fr-CH" sz="2400" dirty="0">
                <a:solidFill>
                  <a:srgbClr val="1F6BC0"/>
                </a:solidFill>
              </a:rPr>
              <a:t>https://1291.one/</a:t>
            </a:r>
            <a:endParaRPr lang="fr-CH" sz="2400" dirty="0">
              <a:solidFill>
                <a:srgbClr val="1F6BC0"/>
              </a:solidFill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effectLst/>
              </a:rPr>
              <a:t>MSLC</a:t>
            </a:r>
            <a:r>
              <a:rPr lang="fr-CH" sz="2800" dirty="0">
                <a:effectLst/>
              </a:rPr>
              <a:t> (Mouvement </a:t>
            </a:r>
            <a:r>
              <a:rPr lang="fr-CH" sz="2800" dirty="0"/>
              <a:t>S</a:t>
            </a:r>
            <a:r>
              <a:rPr lang="fr-CH" sz="2800" dirty="0">
                <a:effectLst/>
              </a:rPr>
              <a:t>uisse pour la Liberté </a:t>
            </a:r>
            <a:r>
              <a:rPr lang="fr-CH" sz="2800" dirty="0"/>
              <a:t>C</a:t>
            </a:r>
            <a:r>
              <a:rPr lang="fr-CH" sz="2800" dirty="0">
                <a:effectLst/>
              </a:rPr>
              <a:t>itoyenne) 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www.mslc.ch</a:t>
            </a:r>
            <a:r>
              <a:rPr lang="fr-CH" sz="2400" dirty="0">
                <a:solidFill>
                  <a:srgbClr val="1F6BC0"/>
                </a:solidFill>
                <a:effectLst/>
              </a:rPr>
              <a:t>/</a:t>
            </a:r>
            <a:endParaRPr lang="fr-CH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effectLst/>
              </a:rPr>
              <a:t>CREE</a:t>
            </a:r>
            <a:r>
              <a:rPr lang="fr-CH" sz="2800" dirty="0">
                <a:effectLst/>
              </a:rPr>
              <a:t> (Collectif Romand Educateurs Enseignants) 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www.associationcree.net</a:t>
            </a:r>
            <a:endParaRPr lang="fr-CH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effectLst/>
              </a:rPr>
              <a:t>ACPS</a:t>
            </a:r>
            <a:r>
              <a:rPr lang="fr-CH" sz="2800" dirty="0">
                <a:effectLst/>
              </a:rPr>
              <a:t> (Association Collectif Parents Suisses) </a:t>
            </a:r>
            <a:r>
              <a:rPr lang="fr-CH" sz="2400" dirty="0">
                <a:effectLst/>
              </a:rPr>
              <a:t>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collectifparents.ch</a:t>
            </a:r>
            <a:endParaRPr lang="fr-CH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 err="1">
                <a:effectLst/>
              </a:rPr>
              <a:t>Réinfo</a:t>
            </a:r>
            <a:r>
              <a:rPr lang="fr-CH" sz="2800" b="1" dirty="0">
                <a:effectLst/>
              </a:rPr>
              <a:t> Santé Suisse </a:t>
            </a:r>
            <a:r>
              <a:rPr lang="fr-CH" sz="2800" dirty="0">
                <a:effectLst/>
              </a:rPr>
              <a:t>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www.reinfosante.ch</a:t>
            </a:r>
            <a:endParaRPr lang="fr-CH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 err="1">
                <a:solidFill>
                  <a:srgbClr val="000000"/>
                </a:solidFill>
                <a:effectLst/>
              </a:rPr>
              <a:t>Aletheia</a:t>
            </a:r>
            <a:r>
              <a:rPr lang="fr-CH" sz="2800" dirty="0">
                <a:solidFill>
                  <a:srgbClr val="000000"/>
                </a:solidFill>
                <a:effectLst/>
              </a:rPr>
              <a:t> : </a:t>
            </a:r>
            <a:r>
              <a:rPr lang="fr-CH" sz="2400" dirty="0" err="1">
                <a:solidFill>
                  <a:srgbClr val="1F6BC0"/>
                </a:solidFill>
                <a:effectLst/>
              </a:rPr>
              <a:t>info@aletheia-scimed.ch</a:t>
            </a:r>
            <a:r>
              <a:rPr lang="fr-CH" sz="2400" dirty="0">
                <a:solidFill>
                  <a:srgbClr val="000000"/>
                </a:solidFill>
                <a:effectLst/>
              </a:rPr>
              <a:t> </a:t>
            </a:r>
            <a:endParaRPr lang="fr-CH" sz="2400" dirty="0">
              <a:solidFill>
                <a:srgbClr val="1F6BC0"/>
              </a:solidFill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b="1" dirty="0">
                <a:solidFill>
                  <a:srgbClr val="000000"/>
                </a:solidFill>
                <a:effectLst/>
              </a:rPr>
              <a:t>Réseau Choix Vaccinal </a:t>
            </a:r>
            <a:r>
              <a:rPr lang="fr-CH" sz="2800" dirty="0">
                <a:solidFill>
                  <a:srgbClr val="000000"/>
                </a:solidFill>
                <a:effectLst/>
              </a:rPr>
              <a:t>: </a:t>
            </a:r>
            <a:r>
              <a:rPr lang="fr-CH" sz="2400" dirty="0">
                <a:solidFill>
                  <a:srgbClr val="1F6BC0"/>
                </a:solidFill>
                <a:effectLst/>
              </a:rPr>
              <a:t>https://www.choixvaccinal.ch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b="1" dirty="0" err="1">
                <a:effectLst/>
              </a:rPr>
              <a:t>Wir</a:t>
            </a:r>
            <a:r>
              <a:rPr lang="fr-CH" sz="2400" b="1" dirty="0">
                <a:effectLst/>
              </a:rPr>
              <a:t> </a:t>
            </a:r>
            <a:r>
              <a:rPr lang="fr-CH" sz="2400" b="1" dirty="0" err="1">
                <a:effectLst/>
              </a:rPr>
              <a:t>für</a:t>
            </a:r>
            <a:r>
              <a:rPr lang="fr-CH" sz="2400" b="1" dirty="0">
                <a:effectLst/>
              </a:rPr>
              <a:t> </a:t>
            </a:r>
            <a:r>
              <a:rPr lang="fr-CH" sz="2400" b="1" dirty="0" err="1">
                <a:effectLst/>
              </a:rPr>
              <a:t>Euch</a:t>
            </a:r>
            <a:r>
              <a:rPr lang="fr-CH" sz="2400" b="1" dirty="0">
                <a:effectLst/>
              </a:rPr>
              <a:t> </a:t>
            </a:r>
            <a:r>
              <a:rPr lang="fr-CH" sz="2400" dirty="0">
                <a:effectLst/>
              </a:rPr>
              <a:t>: </a:t>
            </a:r>
            <a:r>
              <a:rPr lang="fr-CH" sz="2400" dirty="0">
                <a:solidFill>
                  <a:srgbClr val="1F6BC0"/>
                </a:solidFill>
              </a:rPr>
              <a:t>https://</a:t>
            </a:r>
            <a:r>
              <a:rPr lang="fr-CH" sz="2400" dirty="0" err="1">
                <a:solidFill>
                  <a:srgbClr val="1F6BC0"/>
                </a:solidFill>
              </a:rPr>
              <a:t>wirfuereuch.ch</a:t>
            </a:r>
            <a:r>
              <a:rPr lang="fr-CH" sz="2400" dirty="0">
                <a:solidFill>
                  <a:srgbClr val="1F6BC0"/>
                </a:solidFill>
              </a:rPr>
              <a:t>/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B3AF1-08F7-FA48-AB6D-D4E9B1FAF3C5}"/>
              </a:ext>
            </a:extLst>
          </p:cNvPr>
          <p:cNvSpPr/>
          <p:nvPr/>
        </p:nvSpPr>
        <p:spPr>
          <a:xfrm>
            <a:off x="7391586" y="1690688"/>
            <a:ext cx="621037" cy="568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3000" dirty="0">
                <a:effectLst/>
                <a:latin typeface=".Apple Color Emoji UI"/>
              </a:rPr>
              <a:t>❤️</a:t>
            </a:r>
          </a:p>
        </p:txBody>
      </p:sp>
    </p:spTree>
    <p:extLst>
      <p:ext uri="{BB962C8B-B14F-4D97-AF65-F5344CB8AC3E}">
        <p14:creationId xmlns:p14="http://schemas.microsoft.com/office/powerpoint/2010/main" val="241712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FA139-8622-2349-8028-02B5C727B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36" y="1383673"/>
            <a:ext cx="6353015" cy="1355187"/>
          </a:xfrm>
        </p:spPr>
        <p:txBody>
          <a:bodyPr>
            <a:normAutofit/>
          </a:bodyPr>
          <a:lstStyle/>
          <a:p>
            <a:r>
              <a:rPr lang="fr-FR" dirty="0">
                <a:latin typeface="+mn-lt"/>
              </a:rPr>
              <a:t>le plus vite possible… </a:t>
            </a:r>
            <a:endParaRPr lang="fr-FR" sz="3200" dirty="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2A3DB7-6288-2041-BE2F-4D94C61D5B74}"/>
              </a:ext>
            </a:extLst>
          </p:cNvPr>
          <p:cNvSpPr/>
          <p:nvPr/>
        </p:nvSpPr>
        <p:spPr>
          <a:xfrm>
            <a:off x="505317" y="3502573"/>
            <a:ext cx="51155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>
                <a:latin typeface="+mn-lt"/>
              </a:rPr>
              <a:t>… et aussi joyeusement que nécessaire  !</a:t>
            </a:r>
            <a:endParaRPr lang="fr-FR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23A6-2899-744F-9B80-67605CF0ED29}"/>
              </a:ext>
            </a:extLst>
          </p:cNvPr>
          <p:cNvSpPr/>
          <p:nvPr/>
        </p:nvSpPr>
        <p:spPr>
          <a:xfrm>
            <a:off x="361736" y="651991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4400" b="1" dirty="0">
                <a:latin typeface="+mn-lt"/>
              </a:rPr>
              <a:t>La Liberté gagnera,</a:t>
            </a:r>
            <a:br>
              <a:rPr lang="fr-FR" sz="4400" b="1" dirty="0">
                <a:latin typeface="+mn-lt"/>
              </a:rPr>
            </a:br>
            <a:endParaRPr lang="fr-FR" sz="4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C8170-FC1A-5B48-8C24-DFD29C9D7DFA}"/>
              </a:ext>
            </a:extLst>
          </p:cNvPr>
          <p:cNvSpPr/>
          <p:nvPr/>
        </p:nvSpPr>
        <p:spPr>
          <a:xfrm>
            <a:off x="4940643" y="651991"/>
            <a:ext cx="39372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b="1" dirty="0"/>
              <a:t>l</a:t>
            </a:r>
            <a:r>
              <a:rPr lang="fr-FR" sz="4400" b="1" dirty="0">
                <a:latin typeface="+mn-lt"/>
              </a:rPr>
              <a:t>a Vérité vaincra</a:t>
            </a:r>
            <a:endParaRPr lang="fr-FR" sz="4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5A586D1-D889-A94E-9757-57ACFA3F3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828" y="1506920"/>
            <a:ext cx="5135419" cy="28886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DFD5FA-EA6F-D247-8DFC-CC7442D0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751" y="3534394"/>
            <a:ext cx="4843829" cy="311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6" grpId="0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2907</Words>
  <Application>Microsoft Macintosh PowerPoint</Application>
  <PresentationFormat>Grand écran</PresentationFormat>
  <Paragraphs>229</Paragraphs>
  <Slides>35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9" baseType="lpstr">
      <vt:lpstr>.Apple Color Emoji UI</vt:lpstr>
      <vt:lpstr>Arial</vt:lpstr>
      <vt:lpstr>Baton Turbo</vt:lpstr>
      <vt:lpstr>Calibri</vt:lpstr>
      <vt:lpstr>Calibri Light</vt:lpstr>
      <vt:lpstr>Frutiger Neue</vt:lpstr>
      <vt:lpstr>Helvetica Neue</vt:lpstr>
      <vt:lpstr>inherit</vt:lpstr>
      <vt:lpstr>Kohinoor Gujarati</vt:lpstr>
      <vt:lpstr>noto-serif</vt:lpstr>
      <vt:lpstr>TheSans</vt:lpstr>
      <vt:lpstr>Times</vt:lpstr>
      <vt:lpstr>var(--font-noto)</vt:lpstr>
      <vt:lpstr>Thème Office</vt:lpstr>
      <vt:lpstr>La Suisse</vt:lpstr>
      <vt:lpstr>Les personnages principaux</vt:lpstr>
      <vt:lpstr>«  Nous souhaitons agir aussi vite que possible et aussi lentement que nécessaire  » (22.04.20)</vt:lpstr>
      <vt:lpstr>Présentation PowerPoint</vt:lpstr>
      <vt:lpstr>« Vaccinés », non-vaccinés, même punition ! Les jeunes doivent se faire injecter.</vt:lpstr>
      <vt:lpstr>Le « vaccin » expérimental, efficace ?</vt:lpstr>
      <vt:lpstr>Masque, adhésion et femmes enceintes</vt:lpstr>
      <vt:lpstr>Hydroxychoroquine et Ivermectine interdits !</vt:lpstr>
      <vt:lpstr>Le masque, la « vaccination » obligatoire « impossible »</vt:lpstr>
      <vt:lpstr>Le Barbecue de Monsieur Poggia …</vt:lpstr>
      <vt:lpstr>… le Rigi et l’erreur de casting pour les soignants non « vaccinés »</vt:lpstr>
      <vt:lpstr>Les chiffres du COVID</vt:lpstr>
      <vt:lpstr>Les chiffres du COVID</vt:lpstr>
      <vt:lpstr>Les chiffres du COVID</vt:lpstr>
      <vt:lpstr>Les chiffres du COVID</vt:lpstr>
      <vt:lpstr>Les chiffres du « Vaccin »</vt:lpstr>
      <vt:lpstr>Les chiffres du « Vaccin »</vt:lpstr>
      <vt:lpstr>Les chiffres du « Vaccin »</vt:lpstr>
      <vt:lpstr>Le certificat COVID </vt:lpstr>
      <vt:lpstr>Le certificat COVID </vt:lpstr>
      <vt:lpstr>Le certificat COVID </vt:lpstr>
      <vt:lpstr>Le certificat COVID </vt:lpstr>
      <vt:lpstr>Présentation PowerPoint</vt:lpstr>
      <vt:lpstr>Les méthodes pour convaincre …</vt:lpstr>
      <vt:lpstr>Les méthodes pour convaincre … du Conseil Fédéral </vt:lpstr>
      <vt:lpstr>La loi COVID-19 :  le jeu des 41 erreurs</vt:lpstr>
      <vt:lpstr>La loi COVID-19 :  le jeu des 41 erreurs</vt:lpstr>
      <vt:lpstr>La loi COVID-19 :  le jeu des 41 erreurs</vt:lpstr>
      <vt:lpstr>Donc la loi COVID-19,  les ajouts cachés  du 19 mars :</vt:lpstr>
      <vt:lpstr>Est-ce bien légal ?</vt:lpstr>
      <vt:lpstr>Est-ce bien légal ?</vt:lpstr>
      <vt:lpstr>Est-ce bien légal ?</vt:lpstr>
      <vt:lpstr>Est-ce bien légal ?</vt:lpstr>
      <vt:lpstr>Pour s’en sortir en Suisse … </vt:lpstr>
      <vt:lpstr>le plus vite possible…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Suisse</dc:title>
  <dc:creator>Microsoft Office User</dc:creator>
  <cp:lastModifiedBy>Microsoft Office User</cp:lastModifiedBy>
  <cp:revision>205</cp:revision>
  <dcterms:created xsi:type="dcterms:W3CDTF">2021-10-05T22:16:03Z</dcterms:created>
  <dcterms:modified xsi:type="dcterms:W3CDTF">2023-01-13T02:31:30Z</dcterms:modified>
</cp:coreProperties>
</file>